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65" r:id="rId3"/>
    <p:sldId id="260" r:id="rId4"/>
    <p:sldId id="264" r:id="rId5"/>
    <p:sldId id="266" r:id="rId6"/>
    <p:sldId id="258" r:id="rId7"/>
    <p:sldId id="268" r:id="rId8"/>
    <p:sldId id="282" r:id="rId9"/>
    <p:sldId id="283" r:id="rId10"/>
    <p:sldId id="270" r:id="rId11"/>
    <p:sldId id="271" r:id="rId12"/>
    <p:sldId id="269" r:id="rId13"/>
    <p:sldId id="267" r:id="rId14"/>
    <p:sldId id="274" r:id="rId15"/>
    <p:sldId id="261" r:id="rId16"/>
    <p:sldId id="284" r:id="rId17"/>
    <p:sldId id="285" r:id="rId18"/>
    <p:sldId id="281" r:id="rId19"/>
    <p:sldId id="275" r:id="rId20"/>
    <p:sldId id="279" r:id="rId21"/>
    <p:sldId id="276" r:id="rId22"/>
    <p:sldId id="277" r:id="rId23"/>
    <p:sldId id="280"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varScale="1">
        <p:scale>
          <a:sx n="91" d="100"/>
          <a:sy n="91" d="100"/>
        </p:scale>
        <p:origin x="21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20C68-25C8-460A-B519-E2BF73D793D1}" type="datetimeFigureOut">
              <a:rPr lang="en-US" smtClean="0"/>
              <a:t>4/22/2026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4CA4C-410B-4623-8E48-9B61BA440947}" type="slidenum">
              <a:rPr lang="en-US" smtClean="0"/>
              <a:t>‹#›</a:t>
            </a:fld>
            <a:endParaRPr lang="en-US"/>
          </a:p>
        </p:txBody>
      </p:sp>
    </p:spTree>
    <p:extLst>
      <p:ext uri="{BB962C8B-B14F-4D97-AF65-F5344CB8AC3E}">
        <p14:creationId xmlns:p14="http://schemas.microsoft.com/office/powerpoint/2010/main" val="233896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1</a:t>
            </a:fld>
            <a:endParaRPr lang="en-US"/>
          </a:p>
        </p:txBody>
      </p:sp>
    </p:spTree>
    <p:extLst>
      <p:ext uri="{BB962C8B-B14F-4D97-AF65-F5344CB8AC3E}">
        <p14:creationId xmlns:p14="http://schemas.microsoft.com/office/powerpoint/2010/main" val="392533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3</a:t>
            </a:fld>
            <a:endParaRPr lang="en-US"/>
          </a:p>
        </p:txBody>
      </p:sp>
    </p:spTree>
    <p:extLst>
      <p:ext uri="{BB962C8B-B14F-4D97-AF65-F5344CB8AC3E}">
        <p14:creationId xmlns:p14="http://schemas.microsoft.com/office/powerpoint/2010/main" val="90709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4</a:t>
            </a:fld>
            <a:endParaRPr lang="en-US"/>
          </a:p>
        </p:txBody>
      </p:sp>
    </p:spTree>
    <p:extLst>
      <p:ext uri="{BB962C8B-B14F-4D97-AF65-F5344CB8AC3E}">
        <p14:creationId xmlns:p14="http://schemas.microsoft.com/office/powerpoint/2010/main" val="411589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7</a:t>
            </a:fld>
            <a:endParaRPr lang="en-US"/>
          </a:p>
        </p:txBody>
      </p:sp>
    </p:spTree>
    <p:extLst>
      <p:ext uri="{BB962C8B-B14F-4D97-AF65-F5344CB8AC3E}">
        <p14:creationId xmlns:p14="http://schemas.microsoft.com/office/powerpoint/2010/main" val="200662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9</a:t>
            </a:fld>
            <a:endParaRPr lang="en-US"/>
          </a:p>
        </p:txBody>
      </p:sp>
    </p:spTree>
    <p:extLst>
      <p:ext uri="{BB962C8B-B14F-4D97-AF65-F5344CB8AC3E}">
        <p14:creationId xmlns:p14="http://schemas.microsoft.com/office/powerpoint/2010/main" val="403674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12</a:t>
            </a:fld>
            <a:endParaRPr lang="en-US"/>
          </a:p>
        </p:txBody>
      </p:sp>
    </p:spTree>
    <p:extLst>
      <p:ext uri="{BB962C8B-B14F-4D97-AF65-F5344CB8AC3E}">
        <p14:creationId xmlns:p14="http://schemas.microsoft.com/office/powerpoint/2010/main" val="426048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21</a:t>
            </a:fld>
            <a:endParaRPr lang="en-US"/>
          </a:p>
        </p:txBody>
      </p:sp>
    </p:spTree>
    <p:extLst>
      <p:ext uri="{BB962C8B-B14F-4D97-AF65-F5344CB8AC3E}">
        <p14:creationId xmlns:p14="http://schemas.microsoft.com/office/powerpoint/2010/main" val="241558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22</a:t>
            </a:fld>
            <a:endParaRPr lang="en-US"/>
          </a:p>
        </p:txBody>
      </p:sp>
    </p:spTree>
    <p:extLst>
      <p:ext uri="{BB962C8B-B14F-4D97-AF65-F5344CB8AC3E}">
        <p14:creationId xmlns:p14="http://schemas.microsoft.com/office/powerpoint/2010/main" val="192322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4CA4C-410B-4623-8E48-9B61BA440947}" type="slidenum">
              <a:rPr lang="en-US" smtClean="0"/>
              <a:t>24</a:t>
            </a:fld>
            <a:endParaRPr lang="en-US"/>
          </a:p>
        </p:txBody>
      </p:sp>
    </p:spTree>
    <p:extLst>
      <p:ext uri="{BB962C8B-B14F-4D97-AF65-F5344CB8AC3E}">
        <p14:creationId xmlns:p14="http://schemas.microsoft.com/office/powerpoint/2010/main" val="43178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8BF386-DC75-4360-B4C8-5D762DCE064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68299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BF386-DC75-4360-B4C8-5D762DCE064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411720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BF386-DC75-4360-B4C8-5D762DCE064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103906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BF386-DC75-4360-B4C8-5D762DCE064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251944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BF386-DC75-4360-B4C8-5D762DCE064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365209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8BF386-DC75-4360-B4C8-5D762DCE064C}"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337218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BF386-DC75-4360-B4C8-5D762DCE064C}"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86465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BF386-DC75-4360-B4C8-5D762DCE064C}"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357068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BF386-DC75-4360-B4C8-5D762DCE064C}"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422666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BF386-DC75-4360-B4C8-5D762DCE064C}"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278996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BF386-DC75-4360-B4C8-5D762DCE064C}"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D462C-708D-4A8A-97F7-FA9A418392D8}" type="slidenum">
              <a:rPr lang="en-US" smtClean="0"/>
              <a:t>‹#›</a:t>
            </a:fld>
            <a:endParaRPr lang="en-US"/>
          </a:p>
        </p:txBody>
      </p:sp>
    </p:spTree>
    <p:extLst>
      <p:ext uri="{BB962C8B-B14F-4D97-AF65-F5344CB8AC3E}">
        <p14:creationId xmlns:p14="http://schemas.microsoft.com/office/powerpoint/2010/main" val="169811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BF386-DC75-4360-B4C8-5D762DCE064C}" type="datetimeFigureOut">
              <a:rPr lang="en-US" smtClean="0"/>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D462C-708D-4A8A-97F7-FA9A418392D8}" type="slidenum">
              <a:rPr lang="en-US" smtClean="0"/>
              <a:t>‹#›</a:t>
            </a:fld>
            <a:endParaRPr lang="en-US"/>
          </a:p>
        </p:txBody>
      </p:sp>
    </p:spTree>
    <p:extLst>
      <p:ext uri="{BB962C8B-B14F-4D97-AF65-F5344CB8AC3E}">
        <p14:creationId xmlns:p14="http://schemas.microsoft.com/office/powerpoint/2010/main" val="231207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avlwatchdog.org/category/environ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KJFJPLj3tAE?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efenders.org/roadless-rul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B13F9-18DF-F426-88BE-CDD1F2A957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6928"/>
            <a:ext cx="9143980" cy="6864927"/>
          </a:xfrm>
          <a:prstGeom prst="rect">
            <a:avLst/>
          </a:prstGeom>
        </p:spPr>
      </p:pic>
      <p:sp>
        <p:nvSpPr>
          <p:cNvPr id="28" name="Rectangle 27" hidden="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28600"/>
            <a:ext cx="9144000" cy="1752599"/>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2B6198-AE3E-4ED8-BFF4-72BFD2C5D690}"/>
              </a:ext>
            </a:extLst>
          </p:cNvPr>
          <p:cNvSpPr txBox="1"/>
          <p:nvPr/>
        </p:nvSpPr>
        <p:spPr>
          <a:xfrm>
            <a:off x="10" y="1"/>
            <a:ext cx="9143980" cy="1981198"/>
          </a:xfrm>
          <a:prstGeom prst="rect">
            <a:avLst/>
          </a:prstGeom>
          <a:solidFill>
            <a:schemeClr val="accent1">
              <a:lumMod val="60000"/>
              <a:lumOff val="40000"/>
            </a:schemeClr>
          </a:solidFill>
          <a:ln>
            <a:solidFill>
              <a:schemeClr val="tx2">
                <a:lumMod val="60000"/>
                <a:lumOff val="40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chemeClr val="tx1">
                    <a:lumMod val="85000"/>
                    <a:lumOff val="15000"/>
                  </a:schemeClr>
                </a:solidFill>
                <a:latin typeface="+mj-lt"/>
                <a:ea typeface="+mj-ea"/>
                <a:cs typeface="+mj-cs"/>
              </a:rPr>
              <a:t>ROADLESS RULE REPEAL </a:t>
            </a:r>
            <a:r>
              <a:rPr lang="en-US" sz="3600" b="1" dirty="0">
                <a:solidFill>
                  <a:schemeClr val="tx1">
                    <a:lumMod val="85000"/>
                    <a:lumOff val="15000"/>
                  </a:schemeClr>
                </a:solidFill>
              </a:rPr>
              <a:t>&amp;</a:t>
            </a:r>
            <a:endParaRPr lang="en-US" sz="3600" b="1" dirty="0">
              <a:solidFill>
                <a:schemeClr val="tx1">
                  <a:lumMod val="85000"/>
                  <a:lumOff val="15000"/>
                </a:schemeClr>
              </a:solidFill>
              <a:latin typeface="+mj-lt"/>
              <a:ea typeface="+mj-ea"/>
              <a:cs typeface="+mj-cs"/>
            </a:endParaRPr>
          </a:p>
          <a:p>
            <a:pPr algn="ctr">
              <a:lnSpc>
                <a:spcPct val="90000"/>
              </a:lnSpc>
              <a:spcBef>
                <a:spcPct val="0"/>
              </a:spcBef>
              <a:spcAft>
                <a:spcPts val="600"/>
              </a:spcAft>
            </a:pPr>
            <a:r>
              <a:rPr lang="en-US" sz="3600" b="1" dirty="0">
                <a:solidFill>
                  <a:schemeClr val="tx1">
                    <a:lumMod val="85000"/>
                    <a:lumOff val="15000"/>
                  </a:schemeClr>
                </a:solidFill>
                <a:latin typeface="+mj-lt"/>
                <a:ea typeface="+mj-ea"/>
                <a:cs typeface="+mj-cs"/>
              </a:rPr>
              <a:t>PROTECTING THE FUTURE OF OUR </a:t>
            </a:r>
          </a:p>
          <a:p>
            <a:pPr algn="ctr">
              <a:lnSpc>
                <a:spcPct val="90000"/>
              </a:lnSpc>
              <a:spcBef>
                <a:spcPct val="0"/>
              </a:spcBef>
              <a:spcAft>
                <a:spcPts val="600"/>
              </a:spcAft>
            </a:pPr>
            <a:r>
              <a:rPr lang="en-US" sz="3600" b="1" dirty="0">
                <a:solidFill>
                  <a:schemeClr val="tx1">
                    <a:lumMod val="85000"/>
                    <a:lumOff val="15000"/>
                  </a:schemeClr>
                </a:solidFill>
                <a:latin typeface="+mj-lt"/>
                <a:ea typeface="+mj-ea"/>
                <a:cs typeface="+mj-cs"/>
              </a:rPr>
              <a:t>PUBLIC LANDS</a:t>
            </a:r>
          </a:p>
        </p:txBody>
      </p:sp>
      <p:cxnSp>
        <p:nvCxnSpPr>
          <p:cNvPr id="30" name="Straight Connector 29" hidden="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0" y="1243562"/>
            <a:ext cx="90678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9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11BA2039-6DA8-612E-2125-9985609FC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82" r="36545" b="1"/>
          <a:stretch>
            <a:fillRect/>
          </a:stretch>
        </p:blipFill>
        <p:spPr bwMode="auto">
          <a:xfrm>
            <a:off x="20" y="0"/>
            <a:ext cx="9143980" cy="6912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B86463-700C-0528-3DA6-F02008C8E8C4}"/>
              </a:ext>
            </a:extLst>
          </p:cNvPr>
          <p:cNvSpPr txBox="1"/>
          <p:nvPr/>
        </p:nvSpPr>
        <p:spPr>
          <a:xfrm>
            <a:off x="2895600" y="76200"/>
            <a:ext cx="6475856" cy="1200329"/>
          </a:xfrm>
          <a:prstGeom prst="rect">
            <a:avLst/>
          </a:prstGeom>
          <a:noFill/>
        </p:spPr>
        <p:txBody>
          <a:bodyPr wrap="square" rtlCol="0">
            <a:spAutoFit/>
          </a:bodyPr>
          <a:lstStyle/>
          <a:p>
            <a:r>
              <a:rPr lang="en-US" b="1" dirty="0"/>
              <a:t>The White Mountain National Forest in New Hampshire and Maine is nearly 800,000 acres in size, containing about 148,000 acres of designated wilderness and approximately 368,000 acres of inventoried roadless areas.</a:t>
            </a:r>
          </a:p>
        </p:txBody>
      </p:sp>
    </p:spTree>
    <p:extLst>
      <p:ext uri="{BB962C8B-B14F-4D97-AF65-F5344CB8AC3E}">
        <p14:creationId xmlns:p14="http://schemas.microsoft.com/office/powerpoint/2010/main" val="236857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6C8D1EB-96D8-0CFE-0EB0-2574FA069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70785"/>
            <a:ext cx="7620000" cy="36376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heville Watchdog">
            <a:extLst>
              <a:ext uri="{FF2B5EF4-FFF2-40B4-BE49-F238E27FC236}">
                <a16:creationId xmlns:a16="http://schemas.microsoft.com/office/drawing/2014/main" id="{09C2069A-DDFE-42BC-910C-4BB8FBD38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239000" cy="1956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D1057C-58C4-8F9A-A10D-217D89EFF798}"/>
              </a:ext>
            </a:extLst>
          </p:cNvPr>
          <p:cNvSpPr txBox="1"/>
          <p:nvPr/>
        </p:nvSpPr>
        <p:spPr>
          <a:xfrm>
            <a:off x="914400" y="2133600"/>
            <a:ext cx="6629400" cy="923330"/>
          </a:xfrm>
          <a:prstGeom prst="rect">
            <a:avLst/>
          </a:prstGeom>
          <a:noFill/>
        </p:spPr>
        <p:txBody>
          <a:bodyPr wrap="square" rtlCol="0">
            <a:spAutoFit/>
          </a:bodyPr>
          <a:lstStyle/>
          <a:p>
            <a:r>
              <a:rPr lang="en-US" b="1" cap="all" dirty="0">
                <a:hlinkClick r:id="rId4"/>
              </a:rPr>
              <a:t>Environment</a:t>
            </a:r>
            <a:endParaRPr lang="en-US" dirty="0"/>
          </a:p>
          <a:p>
            <a:r>
              <a:rPr lang="en-US" b="1" dirty="0"/>
              <a:t>Federal rollback of Roadless Rule could imperil some of North Carolina’s last wild lands, experts say</a:t>
            </a:r>
          </a:p>
        </p:txBody>
      </p:sp>
    </p:spTree>
    <p:extLst>
      <p:ext uri="{BB962C8B-B14F-4D97-AF65-F5344CB8AC3E}">
        <p14:creationId xmlns:p14="http://schemas.microsoft.com/office/powerpoint/2010/main" val="86289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90C1FD-7D8C-24CF-0C6F-B3FC4E337019}"/>
              </a:ext>
            </a:extLst>
          </p:cNvPr>
          <p:cNvPicPr>
            <a:picLocks noChangeAspect="1"/>
          </p:cNvPicPr>
          <p:nvPr/>
        </p:nvPicPr>
        <p:blipFill>
          <a:blip r:embed="rId3"/>
          <a:stretch>
            <a:fillRect/>
          </a:stretch>
        </p:blipFill>
        <p:spPr>
          <a:xfrm>
            <a:off x="4567237" y="3424237"/>
            <a:ext cx="9525" cy="9525"/>
          </a:xfrm>
          <a:prstGeom prst="rect">
            <a:avLst/>
          </a:prstGeom>
        </p:spPr>
      </p:pic>
      <p:pic>
        <p:nvPicPr>
          <p:cNvPr id="7" name="Picture 6">
            <a:extLst>
              <a:ext uri="{FF2B5EF4-FFF2-40B4-BE49-F238E27FC236}">
                <a16:creationId xmlns:a16="http://schemas.microsoft.com/office/drawing/2014/main" id="{41ACD8AF-D75E-3AE7-51F8-631FDA453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522" y="17318"/>
            <a:ext cx="6352078" cy="6805799"/>
          </a:xfrm>
          <a:prstGeom prst="rect">
            <a:avLst/>
          </a:prstGeom>
        </p:spPr>
      </p:pic>
      <p:sp>
        <p:nvSpPr>
          <p:cNvPr id="8" name="TextBox 7">
            <a:extLst>
              <a:ext uri="{FF2B5EF4-FFF2-40B4-BE49-F238E27FC236}">
                <a16:creationId xmlns:a16="http://schemas.microsoft.com/office/drawing/2014/main" id="{D9EEBB22-9E9A-A14F-C057-D58C2C5DA0CB}"/>
              </a:ext>
            </a:extLst>
          </p:cNvPr>
          <p:cNvSpPr txBox="1"/>
          <p:nvPr/>
        </p:nvSpPr>
        <p:spPr>
          <a:xfrm>
            <a:off x="28575" y="266698"/>
            <a:ext cx="3171825" cy="3046988"/>
          </a:xfrm>
          <a:prstGeom prst="rect">
            <a:avLst/>
          </a:prstGeom>
          <a:noFill/>
        </p:spPr>
        <p:txBody>
          <a:bodyPr wrap="square" rtlCol="0">
            <a:spAutoFit/>
          </a:bodyPr>
          <a:lstStyle/>
          <a:p>
            <a:r>
              <a:rPr lang="en-US" sz="3200" dirty="0"/>
              <a:t>95% OF INVENTORIED ROADLESS LANDS ARE IN THE WESTERN UNITED STATES</a:t>
            </a:r>
          </a:p>
        </p:txBody>
      </p:sp>
    </p:spTree>
    <p:extLst>
      <p:ext uri="{BB962C8B-B14F-4D97-AF65-F5344CB8AC3E}">
        <p14:creationId xmlns:p14="http://schemas.microsoft.com/office/powerpoint/2010/main" val="407039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E4A2-69AF-40D4-9A03-85ECBFA25190}"/>
              </a:ext>
            </a:extLst>
          </p:cNvPr>
          <p:cNvSpPr>
            <a:spLocks noGrp="1"/>
          </p:cNvSpPr>
          <p:nvPr>
            <p:ph type="title"/>
          </p:nvPr>
        </p:nvSpPr>
        <p:spPr>
          <a:xfrm>
            <a:off x="76200" y="2971800"/>
            <a:ext cx="9067800" cy="3886200"/>
          </a:xfrm>
        </p:spPr>
        <p:txBody>
          <a:bodyPr>
            <a:normAutofit/>
          </a:bodyPr>
          <a:lstStyle/>
          <a:p>
            <a:r>
              <a:rPr lang="en-US" sz="2000" dirty="0"/>
              <a:t>Colorado: A </a:t>
            </a:r>
            <a:br>
              <a:rPr lang="en-US" sz="2000" dirty="0"/>
            </a:br>
            <a:r>
              <a:rPr lang="en-US" sz="2000" b="0" dirty="0"/>
              <a:t>In 2012, after years of bipartisan collaboration and public input, Colorado adopted its own Roadless Rule to protect its roughly 4.2 million acres of inventoried roadless areas. Like Idaho’s, Colorado’s rule remains in effect and insulated from rescission of the federal Roadless Rule. Following Secretary Rollins’ announcement, Governor Jared Polis reaffirmed that the state’s protections would stay intact—setting a strong example of how state-level policymaking can serve as a buffer in times of federal policy shifts.</a:t>
            </a:r>
            <a:endParaRPr lang="en-US" sz="2000" dirty="0"/>
          </a:p>
        </p:txBody>
      </p:sp>
      <p:sp>
        <p:nvSpPr>
          <p:cNvPr id="3" name="Text Placeholder 2">
            <a:extLst>
              <a:ext uri="{FF2B5EF4-FFF2-40B4-BE49-F238E27FC236}">
                <a16:creationId xmlns:a16="http://schemas.microsoft.com/office/drawing/2014/main" id="{F614ADFB-C141-1B1F-67E5-5544F046F65C}"/>
              </a:ext>
            </a:extLst>
          </p:cNvPr>
          <p:cNvSpPr>
            <a:spLocks noGrp="1"/>
          </p:cNvSpPr>
          <p:nvPr>
            <p:ph type="body" idx="1"/>
          </p:nvPr>
        </p:nvSpPr>
        <p:spPr>
          <a:xfrm>
            <a:off x="76200" y="304801"/>
            <a:ext cx="9067800" cy="2146299"/>
          </a:xfrm>
        </p:spPr>
        <p:txBody>
          <a:bodyPr>
            <a:normAutofit/>
          </a:bodyPr>
          <a:lstStyle/>
          <a:p>
            <a:r>
              <a:rPr lang="en-US" b="1" dirty="0"/>
              <a:t>Idaho: A State-Specific Roadless Rule</a:t>
            </a:r>
            <a:br>
              <a:rPr lang="en-US" b="1" dirty="0"/>
            </a:br>
            <a:r>
              <a:rPr lang="en-US" b="1" dirty="0"/>
              <a:t>Idaho, which ranks second only to Alaska in acres designated as inventoried roadless areas, was the first state to develop its own alternative to the 2001 federal Roadless Rule. Then-Governor (now Senator) Jim Risch initiated the process in 2006, and the Idaho Roadless Rule was finalized in 2008. It now safeguards approximately 9.3 million acres of roadless lands under a state-specific management framework.</a:t>
            </a:r>
          </a:p>
        </p:txBody>
      </p:sp>
    </p:spTree>
    <p:extLst>
      <p:ext uri="{BB962C8B-B14F-4D97-AF65-F5344CB8AC3E}">
        <p14:creationId xmlns:p14="http://schemas.microsoft.com/office/powerpoint/2010/main" val="345401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03F6BD-72C3-F2CF-13A4-F2E18F0CC0FC}"/>
              </a:ext>
            </a:extLst>
          </p:cNvPr>
          <p:cNvGraphicFramePr>
            <a:graphicFrameLocks noGrp="1"/>
          </p:cNvGraphicFramePr>
          <p:nvPr>
            <p:extLst>
              <p:ext uri="{D42A27DB-BD31-4B8C-83A1-F6EECF244321}">
                <p14:modId xmlns:p14="http://schemas.microsoft.com/office/powerpoint/2010/main" val="414716458"/>
              </p:ext>
            </p:extLst>
          </p:nvPr>
        </p:nvGraphicFramePr>
        <p:xfrm>
          <a:off x="533400" y="76200"/>
          <a:ext cx="8077201" cy="7205328"/>
        </p:xfrm>
        <a:graphic>
          <a:graphicData uri="http://schemas.openxmlformats.org/drawingml/2006/table">
            <a:tbl>
              <a:tblPr firstRow="1" bandRow="1">
                <a:tableStyleId>{3B4B98B0-60AC-42C2-AFA5-B58CD77FA1E5}</a:tableStyleId>
              </a:tblPr>
              <a:tblGrid>
                <a:gridCol w="1673654">
                  <a:extLst>
                    <a:ext uri="{9D8B030D-6E8A-4147-A177-3AD203B41FA5}">
                      <a16:colId xmlns:a16="http://schemas.microsoft.com/office/drawing/2014/main" val="970143291"/>
                    </a:ext>
                  </a:extLst>
                </a:gridCol>
                <a:gridCol w="2772511">
                  <a:extLst>
                    <a:ext uri="{9D8B030D-6E8A-4147-A177-3AD203B41FA5}">
                      <a16:colId xmlns:a16="http://schemas.microsoft.com/office/drawing/2014/main" val="2132609018"/>
                    </a:ext>
                  </a:extLst>
                </a:gridCol>
                <a:gridCol w="1556159">
                  <a:extLst>
                    <a:ext uri="{9D8B030D-6E8A-4147-A177-3AD203B41FA5}">
                      <a16:colId xmlns:a16="http://schemas.microsoft.com/office/drawing/2014/main" val="3193220447"/>
                    </a:ext>
                  </a:extLst>
                </a:gridCol>
                <a:gridCol w="2074877">
                  <a:extLst>
                    <a:ext uri="{9D8B030D-6E8A-4147-A177-3AD203B41FA5}">
                      <a16:colId xmlns:a16="http://schemas.microsoft.com/office/drawing/2014/main" val="2172148945"/>
                    </a:ext>
                  </a:extLst>
                </a:gridCol>
              </a:tblGrid>
              <a:tr h="300222">
                <a:tc>
                  <a:txBody>
                    <a:bodyPr/>
                    <a:lstStyle/>
                    <a:p>
                      <a:pPr>
                        <a:buNone/>
                      </a:pPr>
                      <a:r>
                        <a:rPr lang="en-US" sz="1600" b="1" dirty="0"/>
                        <a:t>State</a:t>
                      </a:r>
                    </a:p>
                  </a:txBody>
                  <a:tcPr marL="50031" marR="50031" marT="25016" marB="25016" anchor="ctr"/>
                </a:tc>
                <a:tc>
                  <a:txBody>
                    <a:bodyPr/>
                    <a:lstStyle/>
                    <a:p>
                      <a:pPr>
                        <a:buNone/>
                      </a:pPr>
                      <a:r>
                        <a:rPr lang="en-US" sz="1600" b="1" dirty="0"/>
                        <a:t>IRA Acres</a:t>
                      </a:r>
                    </a:p>
                  </a:txBody>
                  <a:tcPr marL="50031" marR="50031" marT="25016" marB="25016" anchor="ctr"/>
                </a:tc>
                <a:tc>
                  <a:txBody>
                    <a:bodyPr/>
                    <a:lstStyle/>
                    <a:p>
                      <a:pPr>
                        <a:buNone/>
                      </a:pPr>
                      <a:r>
                        <a:rPr lang="en-US" sz="1600" b="1" dirty="0"/>
                        <a:t>State</a:t>
                      </a:r>
                    </a:p>
                  </a:txBody>
                  <a:tcPr marL="50031" marR="50031" marT="25016" marB="25016" anchor="ctr"/>
                </a:tc>
                <a:tc>
                  <a:txBody>
                    <a:bodyPr/>
                    <a:lstStyle/>
                    <a:p>
                      <a:pPr>
                        <a:buNone/>
                      </a:pPr>
                      <a:r>
                        <a:rPr lang="en-US" sz="1600" b="1" dirty="0"/>
                        <a:t>IRA Acres</a:t>
                      </a:r>
                    </a:p>
                  </a:txBody>
                  <a:tcPr marL="50031" marR="50031" marT="25016" marB="25016" anchor="ctr"/>
                </a:tc>
                <a:extLst>
                  <a:ext uri="{0D108BD9-81ED-4DB2-BD59-A6C34878D82A}">
                    <a16:rowId xmlns:a16="http://schemas.microsoft.com/office/drawing/2014/main" val="3532912541"/>
                  </a:ext>
                </a:extLst>
              </a:tr>
              <a:tr h="300222">
                <a:tc>
                  <a:txBody>
                    <a:bodyPr/>
                    <a:lstStyle/>
                    <a:p>
                      <a:pPr>
                        <a:buNone/>
                      </a:pPr>
                      <a:r>
                        <a:rPr lang="en-US" sz="1600" b="1" dirty="0"/>
                        <a:t>Alaska</a:t>
                      </a:r>
                    </a:p>
                  </a:txBody>
                  <a:tcPr marL="50031" marR="50031" marT="25016" marB="25016" anchor="ctr"/>
                </a:tc>
                <a:tc>
                  <a:txBody>
                    <a:bodyPr/>
                    <a:lstStyle/>
                    <a:p>
                      <a:pPr>
                        <a:buNone/>
                      </a:pPr>
                      <a:r>
                        <a:rPr lang="en-US" sz="1600" b="1" dirty="0"/>
                        <a:t>14,779,000                                                                                                                                                                                                                                                                                                                                                                                                                                                                                                                                                                                                                                                                                                                                                                                                                                                                                                                                                                                                                                                                                                                                                                                                                                                                                                                                                                                                                                                                                                      </a:t>
                      </a:r>
                    </a:p>
                  </a:txBody>
                  <a:tcPr marL="50031" marR="50031" marT="25016" marB="25016" anchor="ctr"/>
                </a:tc>
                <a:tc>
                  <a:txBody>
                    <a:bodyPr/>
                    <a:lstStyle/>
                    <a:p>
                      <a:pPr>
                        <a:buNone/>
                      </a:pPr>
                      <a:r>
                        <a:rPr lang="en-US" sz="1600" b="1" dirty="0"/>
                        <a:t>West Virginia</a:t>
                      </a:r>
                    </a:p>
                  </a:txBody>
                  <a:tcPr marL="50031" marR="50031" marT="25016" marB="25016" anchor="ctr"/>
                </a:tc>
                <a:tc>
                  <a:txBody>
                    <a:bodyPr/>
                    <a:lstStyle/>
                    <a:p>
                      <a:pPr>
                        <a:buNone/>
                      </a:pPr>
                      <a:r>
                        <a:rPr lang="en-US" sz="1600" b="1" dirty="0"/>
                        <a:t>182,000</a:t>
                      </a:r>
                    </a:p>
                  </a:txBody>
                  <a:tcPr marL="50031" marR="50031" marT="25016" marB="25016" anchor="ctr"/>
                </a:tc>
                <a:extLst>
                  <a:ext uri="{0D108BD9-81ED-4DB2-BD59-A6C34878D82A}">
                    <a16:rowId xmlns:a16="http://schemas.microsoft.com/office/drawing/2014/main" val="2652503028"/>
                  </a:ext>
                </a:extLst>
              </a:tr>
              <a:tr h="300222">
                <a:tc>
                  <a:txBody>
                    <a:bodyPr/>
                    <a:lstStyle/>
                    <a:p>
                      <a:pPr>
                        <a:buNone/>
                      </a:pPr>
                      <a:r>
                        <a:rPr lang="en-US" sz="1600" b="1" dirty="0"/>
                        <a:t>California</a:t>
                      </a:r>
                    </a:p>
                  </a:txBody>
                  <a:tcPr marL="50031" marR="50031" marT="25016" marB="25016" anchor="ctr"/>
                </a:tc>
                <a:tc>
                  <a:txBody>
                    <a:bodyPr/>
                    <a:lstStyle/>
                    <a:p>
                      <a:pPr>
                        <a:buNone/>
                      </a:pPr>
                      <a:r>
                        <a:rPr lang="en-US" sz="1600" b="1"/>
                        <a:t>4,416,000</a:t>
                      </a:r>
                    </a:p>
                  </a:txBody>
                  <a:tcPr marL="50031" marR="50031" marT="25016" marB="25016" anchor="ctr"/>
                </a:tc>
                <a:tc>
                  <a:txBody>
                    <a:bodyPr/>
                    <a:lstStyle/>
                    <a:p>
                      <a:pPr>
                        <a:buNone/>
                      </a:pPr>
                      <a:r>
                        <a:rPr lang="en-US" sz="1600" b="1" dirty="0"/>
                        <a:t>South Carolina</a:t>
                      </a:r>
                    </a:p>
                  </a:txBody>
                  <a:tcPr marL="50031" marR="50031" marT="25016" marB="25016" anchor="ctr"/>
                </a:tc>
                <a:tc>
                  <a:txBody>
                    <a:bodyPr/>
                    <a:lstStyle/>
                    <a:p>
                      <a:pPr>
                        <a:buNone/>
                      </a:pPr>
                      <a:r>
                        <a:rPr lang="en-US" sz="1600" b="1" dirty="0"/>
                        <a:t>8,000</a:t>
                      </a:r>
                    </a:p>
                  </a:txBody>
                  <a:tcPr marL="50031" marR="50031" marT="25016" marB="25016" anchor="ctr"/>
                </a:tc>
                <a:extLst>
                  <a:ext uri="{0D108BD9-81ED-4DB2-BD59-A6C34878D82A}">
                    <a16:rowId xmlns:a16="http://schemas.microsoft.com/office/drawing/2014/main" val="2498217355"/>
                  </a:ext>
                </a:extLst>
              </a:tr>
              <a:tr h="300222">
                <a:tc>
                  <a:txBody>
                    <a:bodyPr/>
                    <a:lstStyle/>
                    <a:p>
                      <a:pPr>
                        <a:buNone/>
                      </a:pPr>
                      <a:r>
                        <a:rPr lang="en-US" sz="1600" b="1" dirty="0"/>
                        <a:t>Colorado</a:t>
                      </a:r>
                    </a:p>
                  </a:txBody>
                  <a:tcPr marL="50031" marR="50031" marT="25016" marB="25016" anchor="ctr"/>
                </a:tc>
                <a:tc>
                  <a:txBody>
                    <a:bodyPr/>
                    <a:lstStyle/>
                    <a:p>
                      <a:pPr>
                        <a:buNone/>
                      </a:pPr>
                      <a:r>
                        <a:rPr lang="en-US" sz="1600" b="1"/>
                        <a:t>4,433,000</a:t>
                      </a:r>
                    </a:p>
                  </a:txBody>
                  <a:tcPr marL="50031" marR="50031" marT="25016" marB="25016" anchor="ctr"/>
                </a:tc>
                <a:tc>
                  <a:txBody>
                    <a:bodyPr/>
                    <a:lstStyle/>
                    <a:p>
                      <a:pPr>
                        <a:buNone/>
                      </a:pPr>
                      <a:r>
                        <a:rPr lang="en-US" sz="1600" b="1" dirty="0"/>
                        <a:t>Tennessee</a:t>
                      </a:r>
                    </a:p>
                  </a:txBody>
                  <a:tcPr marL="50031" marR="50031" marT="25016" marB="25016" anchor="ctr"/>
                </a:tc>
                <a:tc>
                  <a:txBody>
                    <a:bodyPr/>
                    <a:lstStyle/>
                    <a:p>
                      <a:pPr>
                        <a:buNone/>
                      </a:pPr>
                      <a:r>
                        <a:rPr lang="en-US" sz="1600" b="1" dirty="0"/>
                        <a:t>85,000</a:t>
                      </a:r>
                    </a:p>
                  </a:txBody>
                  <a:tcPr marL="50031" marR="50031" marT="25016" marB="25016" anchor="ctr"/>
                </a:tc>
                <a:extLst>
                  <a:ext uri="{0D108BD9-81ED-4DB2-BD59-A6C34878D82A}">
                    <a16:rowId xmlns:a16="http://schemas.microsoft.com/office/drawing/2014/main" val="1477458809"/>
                  </a:ext>
                </a:extLst>
              </a:tr>
              <a:tr h="300222">
                <a:tc>
                  <a:txBody>
                    <a:bodyPr/>
                    <a:lstStyle/>
                    <a:p>
                      <a:pPr>
                        <a:buNone/>
                      </a:pPr>
                      <a:r>
                        <a:rPr lang="en-US" sz="1600" b="1" dirty="0"/>
                        <a:t>Idaho</a:t>
                      </a:r>
                    </a:p>
                  </a:txBody>
                  <a:tcPr marL="50031" marR="50031" marT="25016" marB="25016" anchor="ctr"/>
                </a:tc>
                <a:tc>
                  <a:txBody>
                    <a:bodyPr/>
                    <a:lstStyle/>
                    <a:p>
                      <a:pPr>
                        <a:buNone/>
                      </a:pPr>
                      <a:r>
                        <a:rPr lang="en-US" sz="1600" b="1" dirty="0"/>
                        <a:t>9,322,000</a:t>
                      </a:r>
                    </a:p>
                  </a:txBody>
                  <a:tcPr marL="50031" marR="50031" marT="25016" marB="25016" anchor="ctr"/>
                </a:tc>
                <a:tc>
                  <a:txBody>
                    <a:bodyPr/>
                    <a:lstStyle/>
                    <a:p>
                      <a:pPr>
                        <a:buNone/>
                      </a:pPr>
                      <a:r>
                        <a:rPr lang="en-US" sz="1600" b="1" dirty="0"/>
                        <a:t>Kentucky</a:t>
                      </a:r>
                    </a:p>
                  </a:txBody>
                  <a:tcPr marL="50031" marR="50031" marT="25016" marB="25016" anchor="ctr"/>
                </a:tc>
                <a:tc>
                  <a:txBody>
                    <a:bodyPr/>
                    <a:lstStyle/>
                    <a:p>
                      <a:pPr>
                        <a:buNone/>
                      </a:pPr>
                      <a:r>
                        <a:rPr lang="en-US" sz="1600" b="1" dirty="0"/>
                        <a:t>3,000</a:t>
                      </a:r>
                    </a:p>
                  </a:txBody>
                  <a:tcPr marL="50031" marR="50031" marT="25016" marB="25016" anchor="ctr"/>
                </a:tc>
                <a:extLst>
                  <a:ext uri="{0D108BD9-81ED-4DB2-BD59-A6C34878D82A}">
                    <a16:rowId xmlns:a16="http://schemas.microsoft.com/office/drawing/2014/main" val="1983607265"/>
                  </a:ext>
                </a:extLst>
              </a:tr>
              <a:tr h="300222">
                <a:tc>
                  <a:txBody>
                    <a:bodyPr/>
                    <a:lstStyle/>
                    <a:p>
                      <a:pPr>
                        <a:buNone/>
                      </a:pPr>
                      <a:r>
                        <a:rPr lang="en-US" sz="1600" b="1" dirty="0"/>
                        <a:t>Montana</a:t>
                      </a:r>
                    </a:p>
                  </a:txBody>
                  <a:tcPr marL="50031" marR="50031" marT="25016" marB="25016" anchor="ctr"/>
                </a:tc>
                <a:tc>
                  <a:txBody>
                    <a:bodyPr/>
                    <a:lstStyle/>
                    <a:p>
                      <a:pPr>
                        <a:buNone/>
                      </a:pPr>
                      <a:r>
                        <a:rPr lang="en-US" sz="1600" b="1" dirty="0"/>
                        <a:t>6,397,000</a:t>
                      </a:r>
                    </a:p>
                  </a:txBody>
                  <a:tcPr marL="50031" marR="50031" marT="25016" marB="25016" anchor="ctr"/>
                </a:tc>
                <a:tc>
                  <a:txBody>
                    <a:bodyPr/>
                    <a:lstStyle/>
                    <a:p>
                      <a:pPr>
                        <a:buNone/>
                      </a:pPr>
                      <a:r>
                        <a:rPr lang="en-US" sz="1600" b="1" dirty="0"/>
                        <a:t>Georgia</a:t>
                      </a:r>
                    </a:p>
                  </a:txBody>
                  <a:tcPr marL="50031" marR="50031" marT="25016" marB="25016" anchor="ctr"/>
                </a:tc>
                <a:tc>
                  <a:txBody>
                    <a:bodyPr/>
                    <a:lstStyle/>
                    <a:p>
                      <a:pPr>
                        <a:buNone/>
                      </a:pPr>
                      <a:r>
                        <a:rPr lang="en-US" sz="1600" b="1" dirty="0"/>
                        <a:t>63,000</a:t>
                      </a:r>
                    </a:p>
                  </a:txBody>
                  <a:tcPr marL="50031" marR="50031" marT="25016" marB="25016" anchor="ctr"/>
                </a:tc>
                <a:extLst>
                  <a:ext uri="{0D108BD9-81ED-4DB2-BD59-A6C34878D82A}">
                    <a16:rowId xmlns:a16="http://schemas.microsoft.com/office/drawing/2014/main" val="1906770181"/>
                  </a:ext>
                </a:extLst>
              </a:tr>
              <a:tr h="300222">
                <a:tc>
                  <a:txBody>
                    <a:bodyPr/>
                    <a:lstStyle/>
                    <a:p>
                      <a:pPr>
                        <a:buNone/>
                      </a:pPr>
                      <a:r>
                        <a:rPr lang="en-US" sz="1600" b="1" dirty="0"/>
                        <a:t>Nevada</a:t>
                      </a:r>
                    </a:p>
                  </a:txBody>
                  <a:tcPr marL="50031" marR="50031" marT="25016" marB="25016" anchor="ctr"/>
                </a:tc>
                <a:tc>
                  <a:txBody>
                    <a:bodyPr/>
                    <a:lstStyle/>
                    <a:p>
                      <a:pPr>
                        <a:buNone/>
                      </a:pPr>
                      <a:r>
                        <a:rPr lang="en-US" sz="1600" b="1"/>
                        <a:t>3,186,000</a:t>
                      </a:r>
                    </a:p>
                  </a:txBody>
                  <a:tcPr marL="50031" marR="50031" marT="25016" marB="25016" anchor="ctr"/>
                </a:tc>
                <a:tc>
                  <a:txBody>
                    <a:bodyPr/>
                    <a:lstStyle/>
                    <a:p>
                      <a:pPr>
                        <a:buNone/>
                      </a:pPr>
                      <a:r>
                        <a:rPr lang="en-US" sz="1600" b="1" dirty="0"/>
                        <a:t>Minnesota</a:t>
                      </a:r>
                    </a:p>
                  </a:txBody>
                  <a:tcPr marL="50031" marR="50031" marT="25016" marB="25016" anchor="ctr"/>
                </a:tc>
                <a:tc>
                  <a:txBody>
                    <a:bodyPr/>
                    <a:lstStyle/>
                    <a:p>
                      <a:pPr>
                        <a:buNone/>
                      </a:pPr>
                      <a:r>
                        <a:rPr lang="en-US" sz="1600" b="1" dirty="0"/>
                        <a:t>62,000</a:t>
                      </a:r>
                    </a:p>
                  </a:txBody>
                  <a:tcPr marL="50031" marR="50031" marT="25016" marB="25016" anchor="ctr"/>
                </a:tc>
                <a:extLst>
                  <a:ext uri="{0D108BD9-81ED-4DB2-BD59-A6C34878D82A}">
                    <a16:rowId xmlns:a16="http://schemas.microsoft.com/office/drawing/2014/main" val="892024237"/>
                  </a:ext>
                </a:extLst>
              </a:tr>
              <a:tr h="300222">
                <a:tc>
                  <a:txBody>
                    <a:bodyPr/>
                    <a:lstStyle/>
                    <a:p>
                      <a:pPr>
                        <a:buNone/>
                      </a:pPr>
                      <a:r>
                        <a:rPr lang="en-US" sz="1600" b="1" dirty="0"/>
                        <a:t>Wyoming</a:t>
                      </a:r>
                    </a:p>
                  </a:txBody>
                  <a:tcPr marL="50031" marR="50031" marT="25016" marB="25016" anchor="ctr"/>
                </a:tc>
                <a:tc>
                  <a:txBody>
                    <a:bodyPr/>
                    <a:lstStyle/>
                    <a:p>
                      <a:pPr>
                        <a:buNone/>
                      </a:pPr>
                      <a:r>
                        <a:rPr lang="en-US" sz="1600" b="1"/>
                        <a:t>3,257,000</a:t>
                      </a:r>
                    </a:p>
                  </a:txBody>
                  <a:tcPr marL="50031" marR="50031" marT="25016" marB="25016" anchor="ctr"/>
                </a:tc>
                <a:tc>
                  <a:txBody>
                    <a:bodyPr/>
                    <a:lstStyle/>
                    <a:p>
                      <a:pPr>
                        <a:buNone/>
                      </a:pPr>
                      <a:r>
                        <a:rPr lang="en-US" sz="1600" b="1" dirty="0"/>
                        <a:t>Indiana                                                                                                                                                                                                                                                                                                                                                                                                                                                                                                                                                                                                                                                                                                                                              </a:t>
                      </a:r>
                    </a:p>
                  </a:txBody>
                  <a:tcPr marL="50031" marR="50031" marT="25016" marB="25016" anchor="ctr"/>
                </a:tc>
                <a:tc>
                  <a:txBody>
                    <a:bodyPr/>
                    <a:lstStyle/>
                    <a:p>
                      <a:pPr>
                        <a:buNone/>
                      </a:pPr>
                      <a:r>
                        <a:rPr lang="en-US" sz="1600" b="1" dirty="0"/>
                        <a:t>8,000</a:t>
                      </a:r>
                    </a:p>
                  </a:txBody>
                  <a:tcPr marL="50031" marR="50031" marT="25016" marB="25016" anchor="ctr"/>
                </a:tc>
                <a:extLst>
                  <a:ext uri="{0D108BD9-81ED-4DB2-BD59-A6C34878D82A}">
                    <a16:rowId xmlns:a16="http://schemas.microsoft.com/office/drawing/2014/main" val="2124531638"/>
                  </a:ext>
                </a:extLst>
              </a:tr>
              <a:tr h="300222">
                <a:tc>
                  <a:txBody>
                    <a:bodyPr/>
                    <a:lstStyle/>
                    <a:p>
                      <a:pPr>
                        <a:buNone/>
                      </a:pPr>
                      <a:r>
                        <a:rPr lang="en-US" sz="1600" b="1" dirty="0"/>
                        <a:t>Washington</a:t>
                      </a:r>
                    </a:p>
                  </a:txBody>
                  <a:tcPr marL="50031" marR="50031" marT="25016" marB="25016" anchor="ctr"/>
                </a:tc>
                <a:tc>
                  <a:txBody>
                    <a:bodyPr/>
                    <a:lstStyle/>
                    <a:p>
                      <a:pPr>
                        <a:buNone/>
                      </a:pPr>
                      <a:r>
                        <a:rPr lang="en-US" sz="1600" b="1"/>
                        <a:t>2,015,000</a:t>
                      </a:r>
                    </a:p>
                  </a:txBody>
                  <a:tcPr marL="50031" marR="50031" marT="25016" marB="25016" anchor="ctr"/>
                </a:tc>
                <a:tc>
                  <a:txBody>
                    <a:bodyPr/>
                    <a:lstStyle/>
                    <a:p>
                      <a:pPr>
                        <a:buNone/>
                      </a:pPr>
                      <a:r>
                        <a:rPr lang="en-US" sz="1600" b="1" dirty="0"/>
                        <a:t>Utah                                                                                                                                                                                                                                                                                                                                                                                                                                                                                                                                                                                                                                                                                                                                                                                                                                                                                                                                                                                                                                                                                                                                                                                                                                                                                                                                      </a:t>
                      </a:r>
                    </a:p>
                  </a:txBody>
                  <a:tcPr marL="50031" marR="50031" marT="25016" marB="25016" anchor="ctr"/>
                </a:tc>
                <a:tc>
                  <a:txBody>
                    <a:bodyPr/>
                    <a:lstStyle/>
                    <a:p>
                      <a:pPr>
                        <a:buNone/>
                      </a:pPr>
                      <a:r>
                        <a:rPr lang="en-US" sz="1600" b="1" dirty="0"/>
                        <a:t>4,013,000</a:t>
                      </a:r>
                    </a:p>
                  </a:txBody>
                  <a:tcPr marL="50031" marR="50031" marT="25016" marB="25016" anchor="ctr"/>
                </a:tc>
                <a:extLst>
                  <a:ext uri="{0D108BD9-81ED-4DB2-BD59-A6C34878D82A}">
                    <a16:rowId xmlns:a16="http://schemas.microsoft.com/office/drawing/2014/main" val="390414171"/>
                  </a:ext>
                </a:extLst>
              </a:tr>
              <a:tr h="300222">
                <a:tc>
                  <a:txBody>
                    <a:bodyPr/>
                    <a:lstStyle/>
                    <a:p>
                      <a:pPr>
                        <a:buNone/>
                      </a:pPr>
                      <a:r>
                        <a:rPr lang="en-US" sz="1600" b="1" dirty="0"/>
                        <a:t>New Mexico</a:t>
                      </a:r>
                    </a:p>
                  </a:txBody>
                  <a:tcPr marL="50031" marR="50031" marT="25016" marB="25016" anchor="ctr"/>
                </a:tc>
                <a:tc>
                  <a:txBody>
                    <a:bodyPr/>
                    <a:lstStyle/>
                    <a:p>
                      <a:pPr>
                        <a:buNone/>
                      </a:pPr>
                      <a:r>
                        <a:rPr lang="en-US" sz="1600" b="1"/>
                        <a:t>1,597,000</a:t>
                      </a:r>
                    </a:p>
                  </a:txBody>
                  <a:tcPr marL="50031" marR="50031" marT="25016" marB="25016" anchor="ctr"/>
                </a:tc>
                <a:tc>
                  <a:txBody>
                    <a:bodyPr/>
                    <a:lstStyle/>
                    <a:p>
                      <a:pPr>
                        <a:buNone/>
                      </a:pPr>
                      <a:r>
                        <a:rPr lang="en-US" sz="1600" b="1" dirty="0"/>
                        <a:t>Texas</a:t>
                      </a:r>
                    </a:p>
                  </a:txBody>
                  <a:tcPr marL="50031" marR="50031" marT="25016" marB="25016" anchor="ctr"/>
                </a:tc>
                <a:tc>
                  <a:txBody>
                    <a:bodyPr/>
                    <a:lstStyle/>
                    <a:p>
                      <a:pPr>
                        <a:buNone/>
                      </a:pPr>
                      <a:r>
                        <a:rPr lang="en-US" sz="1600" b="1" dirty="0"/>
                        <a:t>4000</a:t>
                      </a:r>
                    </a:p>
                  </a:txBody>
                  <a:tcPr marL="50031" marR="50031" marT="25016" marB="25016" anchor="ctr"/>
                </a:tc>
                <a:extLst>
                  <a:ext uri="{0D108BD9-81ED-4DB2-BD59-A6C34878D82A}">
                    <a16:rowId xmlns:a16="http://schemas.microsoft.com/office/drawing/2014/main" val="3398010933"/>
                  </a:ext>
                </a:extLst>
              </a:tr>
              <a:tr h="300222">
                <a:tc>
                  <a:txBody>
                    <a:bodyPr/>
                    <a:lstStyle/>
                    <a:p>
                      <a:pPr>
                        <a:buNone/>
                      </a:pPr>
                      <a:r>
                        <a:rPr lang="en-US" sz="1600" b="1" dirty="0"/>
                        <a:t>Arizona</a:t>
                      </a:r>
                    </a:p>
                  </a:txBody>
                  <a:tcPr marL="50031" marR="50031" marT="25016" marB="25016" anchor="ctr"/>
                </a:tc>
                <a:tc>
                  <a:txBody>
                    <a:bodyPr/>
                    <a:lstStyle/>
                    <a:p>
                      <a:pPr>
                        <a:buNone/>
                      </a:pPr>
                      <a:r>
                        <a:rPr lang="en-US" sz="1600" b="1"/>
                        <a:t>1,174,000</a:t>
                      </a:r>
                    </a:p>
                  </a:txBody>
                  <a:tcPr marL="50031" marR="50031" marT="25016" marB="25016" anchor="ctr"/>
                </a:tc>
                <a:tc>
                  <a:txBody>
                    <a:bodyPr/>
                    <a:lstStyle/>
                    <a:p>
                      <a:pPr>
                        <a:buNone/>
                      </a:pPr>
                      <a:r>
                        <a:rPr lang="en-US" sz="1600" b="1" dirty="0"/>
                        <a:t>Nevada</a:t>
                      </a:r>
                    </a:p>
                  </a:txBody>
                  <a:tcPr marL="50031" marR="50031" marT="25016" marB="25016" anchor="ctr"/>
                </a:tc>
                <a:tc>
                  <a:txBody>
                    <a:bodyPr/>
                    <a:lstStyle/>
                    <a:p>
                      <a:pPr>
                        <a:buNone/>
                      </a:pPr>
                      <a:r>
                        <a:rPr lang="en-US" sz="1600" b="1" dirty="0"/>
                        <a:t>3,186,000 +/-</a:t>
                      </a:r>
                    </a:p>
                  </a:txBody>
                  <a:tcPr marL="50031" marR="50031" marT="25016" marB="25016" anchor="ctr"/>
                </a:tc>
                <a:extLst>
                  <a:ext uri="{0D108BD9-81ED-4DB2-BD59-A6C34878D82A}">
                    <a16:rowId xmlns:a16="http://schemas.microsoft.com/office/drawing/2014/main" val="391574824"/>
                  </a:ext>
                </a:extLst>
              </a:tr>
              <a:tr h="300222">
                <a:tc>
                  <a:txBody>
                    <a:bodyPr/>
                    <a:lstStyle/>
                    <a:p>
                      <a:pPr>
                        <a:buNone/>
                      </a:pPr>
                      <a:r>
                        <a:rPr lang="en-US" sz="1600" b="1" dirty="0"/>
                        <a:t>Virginia</a:t>
                      </a:r>
                    </a:p>
                  </a:txBody>
                  <a:tcPr marL="50031" marR="50031" marT="25016" marB="25016" anchor="ctr"/>
                </a:tc>
                <a:tc>
                  <a:txBody>
                    <a:bodyPr/>
                    <a:lstStyle/>
                    <a:p>
                      <a:pPr>
                        <a:buNone/>
                      </a:pPr>
                      <a:r>
                        <a:rPr lang="en-US" sz="1600" b="1"/>
                        <a:t>394,000</a:t>
                      </a:r>
                    </a:p>
                  </a:txBody>
                  <a:tcPr marL="50031" marR="50031" marT="25016" marB="25016" anchor="ctr"/>
                </a:tc>
                <a:tc>
                  <a:txBody>
                    <a:bodyPr/>
                    <a:lstStyle/>
                    <a:p>
                      <a:pPr>
                        <a:buNone/>
                      </a:pPr>
                      <a:r>
                        <a:rPr lang="en-US" sz="1600" b="1" dirty="0"/>
                        <a:t>South Dakota</a:t>
                      </a:r>
                    </a:p>
                  </a:txBody>
                  <a:tcPr marL="50031" marR="50031" marT="25016" marB="25016" anchor="ctr"/>
                </a:tc>
                <a:tc>
                  <a:txBody>
                    <a:bodyPr/>
                    <a:lstStyle/>
                    <a:p>
                      <a:pPr>
                        <a:buNone/>
                      </a:pPr>
                      <a:r>
                        <a:rPr lang="en-US" sz="1600" b="1" dirty="0"/>
                        <a:t>115,000</a:t>
                      </a:r>
                    </a:p>
                  </a:txBody>
                  <a:tcPr marL="50031" marR="50031" marT="25016" marB="25016" anchor="ctr"/>
                </a:tc>
                <a:extLst>
                  <a:ext uri="{0D108BD9-81ED-4DB2-BD59-A6C34878D82A}">
                    <a16:rowId xmlns:a16="http://schemas.microsoft.com/office/drawing/2014/main" val="2877189628"/>
                  </a:ext>
                </a:extLst>
              </a:tr>
              <a:tr h="300222">
                <a:tc>
                  <a:txBody>
                    <a:bodyPr/>
                    <a:lstStyle/>
                    <a:p>
                      <a:pPr>
                        <a:buNone/>
                      </a:pPr>
                      <a:r>
                        <a:rPr lang="en-US" sz="1600" b="1" dirty="0"/>
                        <a:t>New Hampshire</a:t>
                      </a:r>
                    </a:p>
                  </a:txBody>
                  <a:tcPr marL="50031" marR="50031" marT="25016" marB="25016" anchor="ctr"/>
                </a:tc>
                <a:tc>
                  <a:txBody>
                    <a:bodyPr/>
                    <a:lstStyle/>
                    <a:p>
                      <a:pPr>
                        <a:buNone/>
                      </a:pPr>
                      <a:r>
                        <a:rPr lang="en-US" sz="1600" b="1" dirty="0"/>
                        <a:t>235,000                                                                                                                                                                                                                                                                                                                                                                                                                                                                                                                                                                                                                                                                                                                                                                                                                                                                                                                                                                                                                                                                                                                                                                                                   </a:t>
                      </a:r>
                    </a:p>
                  </a:txBody>
                  <a:tcPr marL="50031" marR="50031" marT="25016" marB="25016" anchor="ctr"/>
                </a:tc>
                <a:tc>
                  <a:txBody>
                    <a:bodyPr/>
                    <a:lstStyle/>
                    <a:p>
                      <a:pPr>
                        <a:buNone/>
                      </a:pPr>
                      <a:r>
                        <a:rPr lang="en-US" sz="1600" b="1" dirty="0"/>
                        <a:t>Missouri</a:t>
                      </a:r>
                    </a:p>
                  </a:txBody>
                  <a:tcPr marL="50031" marR="50031" marT="25016" marB="25016" anchor="ctr"/>
                </a:tc>
                <a:tc>
                  <a:txBody>
                    <a:bodyPr/>
                    <a:lstStyle/>
                    <a:p>
                      <a:pPr>
                        <a:buNone/>
                      </a:pPr>
                      <a:r>
                        <a:rPr lang="en-US" sz="1600" b="1" dirty="0"/>
                        <a:t>25,000</a:t>
                      </a:r>
                    </a:p>
                  </a:txBody>
                  <a:tcPr marL="50031" marR="50031" marT="25016" marB="25016" anchor="ctr"/>
                </a:tc>
                <a:extLst>
                  <a:ext uri="{0D108BD9-81ED-4DB2-BD59-A6C34878D82A}">
                    <a16:rowId xmlns:a16="http://schemas.microsoft.com/office/drawing/2014/main" val="1215077883"/>
                  </a:ext>
                </a:extLst>
              </a:tr>
              <a:tr h="300222">
                <a:tc>
                  <a:txBody>
                    <a:bodyPr/>
                    <a:lstStyle/>
                    <a:p>
                      <a:pPr>
                        <a:buNone/>
                      </a:pPr>
                      <a:r>
                        <a:rPr lang="en-US" sz="1600" b="1" dirty="0"/>
                        <a:t>North Carolina                                                                                      </a:t>
                      </a:r>
                    </a:p>
                  </a:txBody>
                  <a:tcPr marL="50031" marR="50031" marT="25016" marB="25016" anchor="ctr"/>
                </a:tc>
                <a:tc>
                  <a:txBody>
                    <a:bodyPr/>
                    <a:lstStyle/>
                    <a:p>
                      <a:pPr>
                        <a:buNone/>
                      </a:pPr>
                      <a:r>
                        <a:rPr lang="en-US" sz="1600" b="1" dirty="0"/>
                        <a:t>172,000</a:t>
                      </a:r>
                    </a:p>
                  </a:txBody>
                  <a:tcPr marL="50031" marR="50031" marT="25016" marB="25016" anchor="ctr"/>
                </a:tc>
                <a:tc>
                  <a:txBody>
                    <a:bodyPr/>
                    <a:lstStyle/>
                    <a:p>
                      <a:pPr>
                        <a:buNone/>
                      </a:pPr>
                      <a:r>
                        <a:rPr lang="en-US" sz="1600" b="1" dirty="0"/>
                        <a:t>North Dakota</a:t>
                      </a:r>
                    </a:p>
                  </a:txBody>
                  <a:tcPr marL="50031" marR="50031" marT="25016" marB="25016" anchor="ctr"/>
                </a:tc>
                <a:tc>
                  <a:txBody>
                    <a:bodyPr/>
                    <a:lstStyle/>
                    <a:p>
                      <a:pPr>
                        <a:buNone/>
                      </a:pPr>
                      <a:r>
                        <a:rPr lang="en-US" sz="1600" b="1" dirty="0"/>
                        <a:t>266,000</a:t>
                      </a:r>
                    </a:p>
                  </a:txBody>
                  <a:tcPr marL="50031" marR="50031" marT="25016" marB="25016" anchor="ctr"/>
                </a:tc>
                <a:extLst>
                  <a:ext uri="{0D108BD9-81ED-4DB2-BD59-A6C34878D82A}">
                    <a16:rowId xmlns:a16="http://schemas.microsoft.com/office/drawing/2014/main" val="3836398192"/>
                  </a:ext>
                </a:extLst>
              </a:tr>
              <a:tr h="300222">
                <a:tc>
                  <a:txBody>
                    <a:bodyPr/>
                    <a:lstStyle/>
                    <a:p>
                      <a:pPr>
                        <a:buNone/>
                      </a:pPr>
                      <a:r>
                        <a:rPr lang="en-US" sz="1600" b="1" dirty="0"/>
                        <a:t>Vermont</a:t>
                      </a:r>
                    </a:p>
                  </a:txBody>
                  <a:tcPr marL="50031" marR="50031" marT="25016" marB="25016" anchor="ctr"/>
                </a:tc>
                <a:tc>
                  <a:txBody>
                    <a:bodyPr/>
                    <a:lstStyle/>
                    <a:p>
                      <a:pPr>
                        <a:buNone/>
                      </a:pPr>
                      <a:r>
                        <a:rPr lang="en-US" sz="1600" b="1"/>
                        <a:t>25,000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700538655"/>
                  </a:ext>
                </a:extLst>
              </a:tr>
              <a:tr h="300222">
                <a:tc>
                  <a:txBody>
                    <a:bodyPr/>
                    <a:lstStyle/>
                    <a:p>
                      <a:pPr>
                        <a:buNone/>
                      </a:pPr>
                      <a:r>
                        <a:rPr lang="en-US" sz="1600" b="1" dirty="0"/>
                        <a:t>Michigan</a:t>
                      </a:r>
                    </a:p>
                  </a:txBody>
                  <a:tcPr marL="50031" marR="50031" marT="25016" marB="25016" anchor="ctr"/>
                </a:tc>
                <a:tc>
                  <a:txBody>
                    <a:bodyPr/>
                    <a:lstStyle/>
                    <a:p>
                      <a:pPr>
                        <a:buNone/>
                      </a:pPr>
                      <a:r>
                        <a:rPr lang="en-US" sz="1600" b="1"/>
                        <a:t>16,000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3030635063"/>
                  </a:ext>
                </a:extLst>
              </a:tr>
              <a:tr h="300222">
                <a:tc>
                  <a:txBody>
                    <a:bodyPr/>
                    <a:lstStyle/>
                    <a:p>
                      <a:pPr>
                        <a:buNone/>
                      </a:pPr>
                      <a:r>
                        <a:rPr lang="en-US" sz="1600" b="1" dirty="0"/>
                        <a:t>Minnesota</a:t>
                      </a:r>
                    </a:p>
                  </a:txBody>
                  <a:tcPr marL="50031" marR="50031" marT="25016" marB="25016" anchor="ctr"/>
                </a:tc>
                <a:tc>
                  <a:txBody>
                    <a:bodyPr/>
                    <a:lstStyle/>
                    <a:p>
                      <a:pPr>
                        <a:buNone/>
                      </a:pPr>
                      <a:r>
                        <a:rPr lang="en-US" sz="1600" b="1"/>
                        <a:t>62,000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4106919099"/>
                  </a:ext>
                </a:extLst>
              </a:tr>
              <a:tr h="300222">
                <a:tc>
                  <a:txBody>
                    <a:bodyPr/>
                    <a:lstStyle/>
                    <a:p>
                      <a:pPr>
                        <a:buNone/>
                      </a:pPr>
                      <a:r>
                        <a:rPr lang="en-US" sz="1600" b="1" dirty="0"/>
                        <a:t>Arkansas</a:t>
                      </a:r>
                    </a:p>
                  </a:txBody>
                  <a:tcPr marL="50031" marR="50031" marT="25016" marB="25016" anchor="ctr"/>
                </a:tc>
                <a:tc>
                  <a:txBody>
                    <a:bodyPr/>
                    <a:lstStyle/>
                    <a:p>
                      <a:pPr>
                        <a:buNone/>
                      </a:pPr>
                      <a:r>
                        <a:rPr lang="en-US" sz="1600" b="1"/>
                        <a:t>95,000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3383338725"/>
                  </a:ext>
                </a:extLst>
              </a:tr>
              <a:tr h="300222">
                <a:tc>
                  <a:txBody>
                    <a:bodyPr/>
                    <a:lstStyle/>
                    <a:p>
                      <a:pPr>
                        <a:buNone/>
                      </a:pPr>
                      <a:r>
                        <a:rPr lang="en-US" sz="1600" b="1" dirty="0"/>
                        <a:t>Alabama</a:t>
                      </a:r>
                    </a:p>
                  </a:txBody>
                  <a:tcPr marL="50031" marR="50031" marT="25016" marB="25016" anchor="ctr"/>
                </a:tc>
                <a:tc>
                  <a:txBody>
                    <a:bodyPr/>
                    <a:lstStyle/>
                    <a:p>
                      <a:pPr>
                        <a:buNone/>
                      </a:pPr>
                      <a:r>
                        <a:rPr lang="en-US" sz="1600" b="1"/>
                        <a:t>13,000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171200227"/>
                  </a:ext>
                </a:extLst>
              </a:tr>
              <a:tr h="300222">
                <a:tc>
                  <a:txBody>
                    <a:bodyPr/>
                    <a:lstStyle/>
                    <a:p>
                      <a:pPr>
                        <a:buNone/>
                      </a:pPr>
                      <a:r>
                        <a:rPr lang="en-US" sz="1600" b="1" dirty="0"/>
                        <a:t>Louisiana</a:t>
                      </a:r>
                    </a:p>
                  </a:txBody>
                  <a:tcPr marL="50031" marR="50031" marT="25016" marB="25016" anchor="ctr"/>
                </a:tc>
                <a:tc>
                  <a:txBody>
                    <a:bodyPr/>
                    <a:lstStyle/>
                    <a:p>
                      <a:pPr>
                        <a:buNone/>
                      </a:pPr>
                      <a:r>
                        <a:rPr lang="en-US" sz="1600" b="1"/>
                        <a:t>7,000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467802147"/>
                  </a:ext>
                </a:extLst>
              </a:tr>
              <a:tr h="300222">
                <a:tc>
                  <a:txBody>
                    <a:bodyPr/>
                    <a:lstStyle/>
                    <a:p>
                      <a:pPr>
                        <a:buNone/>
                      </a:pPr>
                      <a:r>
                        <a:rPr lang="en-US" sz="1600" b="1" dirty="0"/>
                        <a:t>Maine</a:t>
                      </a:r>
                    </a:p>
                  </a:txBody>
                  <a:tcPr marL="50031" marR="50031" marT="25016" marB="25016" anchor="ctr"/>
                </a:tc>
                <a:tc>
                  <a:txBody>
                    <a:bodyPr/>
                    <a:lstStyle/>
                    <a:p>
                      <a:pPr>
                        <a:buNone/>
                      </a:pPr>
                      <a:r>
                        <a:rPr lang="en-US" sz="1600" b="1"/>
                        <a:t>6,000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3381757103"/>
                  </a:ext>
                </a:extLst>
              </a:tr>
              <a:tr h="300222">
                <a:tc>
                  <a:txBody>
                    <a:bodyPr/>
                    <a:lstStyle/>
                    <a:p>
                      <a:pPr>
                        <a:buNone/>
                      </a:pPr>
                      <a:r>
                        <a:rPr lang="en-US" sz="1600" b="1" dirty="0"/>
                        <a:t>Mississippi</a:t>
                      </a:r>
                    </a:p>
                  </a:txBody>
                  <a:tcPr marL="50031" marR="50031" marT="25016" marB="25016" anchor="ctr"/>
                </a:tc>
                <a:tc>
                  <a:txBody>
                    <a:bodyPr/>
                    <a:lstStyle/>
                    <a:p>
                      <a:pPr>
                        <a:buNone/>
                      </a:pPr>
                      <a:r>
                        <a:rPr lang="en-US" sz="1600" b="1"/>
                        <a:t>3,000</a:t>
                      </a:r>
                    </a:p>
                  </a:txBody>
                  <a:tcPr marL="50031" marR="50031" marT="25016" marB="25016" anchor="ctr"/>
                </a:tc>
                <a:tc>
                  <a:txBody>
                    <a:bodyPr/>
                    <a:lstStyle/>
                    <a:p>
                      <a:pPr>
                        <a:buNone/>
                      </a:pPr>
                      <a:endParaRPr lang="en-US" sz="1600" b="1"/>
                    </a:p>
                  </a:txBody>
                  <a:tcPr marL="50031" marR="50031" marT="25016" marB="25016" anchor="ctr"/>
                </a:tc>
                <a:tc>
                  <a:txBody>
                    <a:bodyPr/>
                    <a:lstStyle/>
                    <a:p>
                      <a:pPr>
                        <a:buNone/>
                      </a:pPr>
                      <a:endParaRPr lang="en-US" sz="1600" b="1"/>
                    </a:p>
                  </a:txBody>
                  <a:tcPr marL="50031" marR="50031" marT="25016" marB="25016" anchor="ctr"/>
                </a:tc>
                <a:extLst>
                  <a:ext uri="{0D108BD9-81ED-4DB2-BD59-A6C34878D82A}">
                    <a16:rowId xmlns:a16="http://schemas.microsoft.com/office/drawing/2014/main" val="3143533470"/>
                  </a:ext>
                </a:extLst>
              </a:tr>
              <a:tr h="300222">
                <a:tc>
                  <a:txBody>
                    <a:bodyPr/>
                    <a:lstStyle/>
                    <a:p>
                      <a:pPr>
                        <a:buNone/>
                      </a:pPr>
                      <a:endParaRPr lang="en-US" sz="1400" b="1" dirty="0"/>
                    </a:p>
                  </a:txBody>
                  <a:tcPr marL="50031" marR="50031" marT="25016" marB="25016" anchor="ctr"/>
                </a:tc>
                <a:tc>
                  <a:txBody>
                    <a:bodyPr/>
                    <a:lstStyle/>
                    <a:p>
                      <a:pPr>
                        <a:buNone/>
                      </a:pPr>
                      <a:endParaRPr lang="en-US" sz="1600" b="1" dirty="0"/>
                    </a:p>
                  </a:txBody>
                  <a:tcPr marL="50031" marR="50031" marT="25016" marB="25016" anchor="ctr"/>
                </a:tc>
                <a:tc>
                  <a:txBody>
                    <a:bodyPr/>
                    <a:lstStyle/>
                    <a:p>
                      <a:pPr>
                        <a:buNone/>
                      </a:pPr>
                      <a:endParaRPr lang="en-US" sz="1600" b="1" dirty="0"/>
                    </a:p>
                  </a:txBody>
                  <a:tcPr marL="50031" marR="50031" marT="25016" marB="25016" anchor="ctr"/>
                </a:tc>
                <a:tc>
                  <a:txBody>
                    <a:bodyPr/>
                    <a:lstStyle/>
                    <a:p>
                      <a:pPr>
                        <a:buNone/>
                      </a:pPr>
                      <a:endParaRPr lang="en-US" sz="1600" b="1" dirty="0"/>
                    </a:p>
                  </a:txBody>
                  <a:tcPr marL="50031" marR="50031" marT="25016" marB="25016" anchor="ctr"/>
                </a:tc>
                <a:extLst>
                  <a:ext uri="{0D108BD9-81ED-4DB2-BD59-A6C34878D82A}">
                    <a16:rowId xmlns:a16="http://schemas.microsoft.com/office/drawing/2014/main" val="3624824838"/>
                  </a:ext>
                </a:extLst>
              </a:tr>
              <a:tr h="300222">
                <a:tc>
                  <a:txBody>
                    <a:bodyPr/>
                    <a:lstStyle/>
                    <a:p>
                      <a:pPr>
                        <a:buNone/>
                      </a:pPr>
                      <a:endParaRPr lang="en-US" sz="1000" dirty="0"/>
                    </a:p>
                  </a:txBody>
                  <a:tcPr marL="50031" marR="50031" marT="25016" marB="25016" anchor="ctr"/>
                </a:tc>
                <a:tc>
                  <a:txBody>
                    <a:bodyPr/>
                    <a:lstStyle/>
                    <a:p>
                      <a:pPr>
                        <a:buNone/>
                      </a:pPr>
                      <a:endParaRPr lang="en-US" sz="1600" dirty="0"/>
                    </a:p>
                  </a:txBody>
                  <a:tcPr marL="50031" marR="50031" marT="25016" marB="25016" anchor="ctr"/>
                </a:tc>
                <a:tc>
                  <a:txBody>
                    <a:bodyPr/>
                    <a:lstStyle/>
                    <a:p>
                      <a:pPr>
                        <a:buNone/>
                      </a:pPr>
                      <a:endParaRPr lang="en-US" sz="1600" dirty="0"/>
                    </a:p>
                  </a:txBody>
                  <a:tcPr marL="50031" marR="50031" marT="25016" marB="25016" anchor="ctr"/>
                </a:tc>
                <a:tc>
                  <a:txBody>
                    <a:bodyPr/>
                    <a:lstStyle/>
                    <a:p>
                      <a:pPr>
                        <a:buNone/>
                      </a:pPr>
                      <a:endParaRPr lang="en-US" sz="1600" dirty="0"/>
                    </a:p>
                  </a:txBody>
                  <a:tcPr marL="50031" marR="50031" marT="25016" marB="25016" anchor="ctr"/>
                </a:tc>
                <a:extLst>
                  <a:ext uri="{0D108BD9-81ED-4DB2-BD59-A6C34878D82A}">
                    <a16:rowId xmlns:a16="http://schemas.microsoft.com/office/drawing/2014/main" val="1235022333"/>
                  </a:ext>
                </a:extLst>
              </a:tr>
            </a:tbl>
          </a:graphicData>
        </a:graphic>
      </p:graphicFrame>
    </p:spTree>
    <p:extLst>
      <p:ext uri="{BB962C8B-B14F-4D97-AF65-F5344CB8AC3E}">
        <p14:creationId xmlns:p14="http://schemas.microsoft.com/office/powerpoint/2010/main" val="68889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8268" y="3244334"/>
            <a:ext cx="2907463" cy="369332"/>
          </a:xfrm>
          <a:prstGeom prst="rect">
            <a:avLst/>
          </a:prstGeom>
        </p:spPr>
        <p:txBody>
          <a:bodyPr wrap="none">
            <a:spAutoFit/>
          </a:bodyPr>
          <a:lstStyle/>
          <a:p>
            <a:r>
              <a:rPr lang="en-US" dirty="0"/>
              <a:t>https://youtu.be/KJFJPLj3tAE</a:t>
            </a:r>
          </a:p>
        </p:txBody>
      </p:sp>
      <p:pic>
        <p:nvPicPr>
          <p:cNvPr id="3" name="Online Media 2" title="Montanans host public meetings as debate grows over proposed repeal of Roadless Rule">
            <a:hlinkClick r:id="" action="ppaction://media"/>
            <a:extLst>
              <a:ext uri="{FF2B5EF4-FFF2-40B4-BE49-F238E27FC236}">
                <a16:creationId xmlns:a16="http://schemas.microsoft.com/office/drawing/2014/main" id="{74DED604-C69B-C6B2-88DC-23CA1DD88FBC}"/>
              </a:ext>
            </a:extLst>
          </p:cNvPr>
          <p:cNvPicPr>
            <a:picLocks noRot="1" noChangeAspect="1"/>
          </p:cNvPicPr>
          <p:nvPr>
            <a:videoFile r:link="rId1"/>
          </p:nvPr>
        </p:nvPicPr>
        <p:blipFill>
          <a:blip r:embed="rId3"/>
          <a:stretch>
            <a:fillRect/>
          </a:stretch>
        </p:blipFill>
        <p:spPr>
          <a:xfrm>
            <a:off x="-1447800" y="0"/>
            <a:ext cx="11430000" cy="7086600"/>
          </a:xfrm>
          <a:prstGeom prst="rect">
            <a:avLst/>
          </a:prstGeom>
        </p:spPr>
      </p:pic>
    </p:spTree>
    <p:extLst>
      <p:ext uri="{BB962C8B-B14F-4D97-AF65-F5344CB8AC3E}">
        <p14:creationId xmlns:p14="http://schemas.microsoft.com/office/powerpoint/2010/main" val="273772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D1B18A-0A04-DC4B-7C24-7F2404BAB855}"/>
              </a:ext>
            </a:extLst>
          </p:cNvPr>
          <p:cNvSpPr txBox="1"/>
          <p:nvPr/>
        </p:nvSpPr>
        <p:spPr>
          <a:xfrm>
            <a:off x="1371600" y="381000"/>
            <a:ext cx="6324600" cy="707886"/>
          </a:xfrm>
          <a:prstGeom prst="rect">
            <a:avLst/>
          </a:prstGeom>
          <a:noFill/>
        </p:spPr>
        <p:txBody>
          <a:bodyPr wrap="square" rtlCol="0">
            <a:spAutoFit/>
          </a:bodyPr>
          <a:lstStyle/>
          <a:p>
            <a:pPr algn="ctr"/>
            <a:r>
              <a:rPr lang="en-US" sz="2000" b="1" dirty="0"/>
              <a:t>CURRENT CHALLENGE’S WORKING WITH FEDERAL LAND AGENCIES ON PUBLIC LANDS ISSUES</a:t>
            </a:r>
          </a:p>
        </p:txBody>
      </p:sp>
      <p:sp>
        <p:nvSpPr>
          <p:cNvPr id="5" name="TextBox 4">
            <a:extLst>
              <a:ext uri="{FF2B5EF4-FFF2-40B4-BE49-F238E27FC236}">
                <a16:creationId xmlns:a16="http://schemas.microsoft.com/office/drawing/2014/main" id="{0B8B7381-9306-D6C1-D55A-E48AD524C303}"/>
              </a:ext>
            </a:extLst>
          </p:cNvPr>
          <p:cNvSpPr txBox="1"/>
          <p:nvPr/>
        </p:nvSpPr>
        <p:spPr>
          <a:xfrm>
            <a:off x="1600200" y="1295400"/>
            <a:ext cx="6781799" cy="5632311"/>
          </a:xfrm>
          <a:prstGeom prst="rect">
            <a:avLst/>
          </a:prstGeom>
          <a:noFill/>
        </p:spPr>
        <p:txBody>
          <a:bodyPr wrap="square" rtlCol="0">
            <a:spAutoFit/>
          </a:bodyPr>
          <a:lstStyle/>
          <a:p>
            <a:pPr marL="285750" indent="-285750">
              <a:buFont typeface="Arial" panose="020B0604020202020204" pitchFamily="34" charset="0"/>
              <a:buChar char="•"/>
            </a:pPr>
            <a:r>
              <a:rPr lang="en-US" b="1" dirty="0"/>
              <a:t>In the NBC News segment, they reached out to FS, but was referred to USDA in D.C. </a:t>
            </a:r>
            <a:r>
              <a:rPr lang="en-US" b="1" i="1" u="sng" dirty="0"/>
              <a:t>USDA PROVIDED THE RESPONSE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They </a:t>
            </a:r>
            <a:r>
              <a:rPr lang="en-US" b="1" u="sng" dirty="0"/>
              <a:t>say</a:t>
            </a:r>
            <a:r>
              <a:rPr lang="en-US" b="1" dirty="0"/>
              <a:t> local control but then don’t allow local FS to comment.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IDAHO &amp; MONTANA CONVENTION EXAMPLES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Don’t be offended (currently) if your local USFS or BLM seems, distant or detached.  They are basically under a gag order, and their working environment is changing by the minute.  They are not being told what is going on within their agency.  Just trying to do their jobs.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Continue to reach out to your local </a:t>
            </a:r>
            <a:r>
              <a:rPr lang="en-US" b="1"/>
              <a:t>Forest Service </a:t>
            </a:r>
            <a:r>
              <a:rPr lang="en-US" b="1" dirty="0"/>
              <a:t>or BLM District.  Build a relationship with your local Forest Supervisor, Area Manager, District Ranger and Recreation Manager.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It’s a difficult time, but as partners, we need to stay engaged and supportive.</a:t>
            </a:r>
          </a:p>
          <a:p>
            <a:endParaRPr lang="en-US" dirty="0"/>
          </a:p>
        </p:txBody>
      </p:sp>
    </p:spTree>
    <p:extLst>
      <p:ext uri="{BB962C8B-B14F-4D97-AF65-F5344CB8AC3E}">
        <p14:creationId xmlns:p14="http://schemas.microsoft.com/office/powerpoint/2010/main" val="285057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B485C1-1500-862C-611A-6497952D5367}"/>
              </a:ext>
            </a:extLst>
          </p:cNvPr>
          <p:cNvSpPr txBox="1"/>
          <p:nvPr/>
        </p:nvSpPr>
        <p:spPr>
          <a:xfrm>
            <a:off x="685800" y="5480738"/>
            <a:ext cx="5221554"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kern="1200" dirty="0">
                <a:solidFill>
                  <a:srgbClr val="FFFFFF"/>
                </a:solidFill>
                <a:latin typeface="+mj-lt"/>
                <a:ea typeface="+mj-ea"/>
                <a:cs typeface="+mj-cs"/>
              </a:rPr>
              <a:t>U.S. POPULATION </a:t>
            </a:r>
          </a:p>
        </p:txBody>
      </p:sp>
      <p:graphicFrame>
        <p:nvGraphicFramePr>
          <p:cNvPr id="3" name="Table 2">
            <a:extLst>
              <a:ext uri="{FF2B5EF4-FFF2-40B4-BE49-F238E27FC236}">
                <a16:creationId xmlns:a16="http://schemas.microsoft.com/office/drawing/2014/main" id="{606319C1-3D90-A929-DBDB-FA3526E69F64}"/>
              </a:ext>
            </a:extLst>
          </p:cNvPr>
          <p:cNvGraphicFramePr>
            <a:graphicFrameLocks noGrp="1"/>
          </p:cNvGraphicFramePr>
          <p:nvPr>
            <p:extLst>
              <p:ext uri="{D42A27DB-BD31-4B8C-83A1-F6EECF244321}">
                <p14:modId xmlns:p14="http://schemas.microsoft.com/office/powerpoint/2010/main" val="1359362982"/>
              </p:ext>
            </p:extLst>
          </p:nvPr>
        </p:nvGraphicFramePr>
        <p:xfrm>
          <a:off x="574059" y="672237"/>
          <a:ext cx="8065348" cy="3956304"/>
        </p:xfrm>
        <a:graphic>
          <a:graphicData uri="http://schemas.openxmlformats.org/drawingml/2006/table">
            <a:tbl>
              <a:tblPr firstRow="1" bandRow="1">
                <a:tableStyleId>{5C22544A-7EE6-4342-B048-85BDC9FD1C3A}</a:tableStyleId>
              </a:tblPr>
              <a:tblGrid>
                <a:gridCol w="1718310">
                  <a:extLst>
                    <a:ext uri="{9D8B030D-6E8A-4147-A177-3AD203B41FA5}">
                      <a16:colId xmlns:a16="http://schemas.microsoft.com/office/drawing/2014/main" val="249818380"/>
                    </a:ext>
                  </a:extLst>
                </a:gridCol>
                <a:gridCol w="3278294">
                  <a:extLst>
                    <a:ext uri="{9D8B030D-6E8A-4147-A177-3AD203B41FA5}">
                      <a16:colId xmlns:a16="http://schemas.microsoft.com/office/drawing/2014/main" val="3197189958"/>
                    </a:ext>
                  </a:extLst>
                </a:gridCol>
                <a:gridCol w="3068744">
                  <a:extLst>
                    <a:ext uri="{9D8B030D-6E8A-4147-A177-3AD203B41FA5}">
                      <a16:colId xmlns:a16="http://schemas.microsoft.com/office/drawing/2014/main" val="3462688825"/>
                    </a:ext>
                  </a:extLst>
                </a:gridCol>
              </a:tblGrid>
              <a:tr h="737616">
                <a:tc>
                  <a:txBody>
                    <a:bodyPr/>
                    <a:lstStyle/>
                    <a:p>
                      <a:r>
                        <a:rPr lang="en-US" sz="3300" b="1"/>
                        <a:t>YEAR</a:t>
                      </a:r>
                    </a:p>
                  </a:txBody>
                  <a:tcPr marL="167640" marR="167640" marT="83820" marB="83820"/>
                </a:tc>
                <a:tc>
                  <a:txBody>
                    <a:bodyPr/>
                    <a:lstStyle/>
                    <a:p>
                      <a:r>
                        <a:rPr lang="en-US" sz="3300" b="1"/>
                        <a:t>POPULATION</a:t>
                      </a:r>
                    </a:p>
                  </a:txBody>
                  <a:tcPr marL="167640" marR="167640" marT="83820" marB="83820"/>
                </a:tc>
                <a:tc>
                  <a:txBody>
                    <a:bodyPr/>
                    <a:lstStyle/>
                    <a:p>
                      <a:endParaRPr lang="en-US" sz="3300" b="1"/>
                    </a:p>
                  </a:txBody>
                  <a:tcPr marL="167640" marR="167640" marT="83820" marB="83820"/>
                </a:tc>
                <a:extLst>
                  <a:ext uri="{0D108BD9-81ED-4DB2-BD59-A6C34878D82A}">
                    <a16:rowId xmlns:a16="http://schemas.microsoft.com/office/drawing/2014/main" val="911955799"/>
                  </a:ext>
                </a:extLst>
              </a:tr>
              <a:tr h="1743456">
                <a:tc>
                  <a:txBody>
                    <a:bodyPr/>
                    <a:lstStyle/>
                    <a:p>
                      <a:r>
                        <a:rPr lang="en-US" sz="3300" b="1"/>
                        <a:t>1852</a:t>
                      </a:r>
                    </a:p>
                  </a:txBody>
                  <a:tcPr marL="167640" marR="167640" marT="83820" marB="83820"/>
                </a:tc>
                <a:tc>
                  <a:txBody>
                    <a:bodyPr/>
                    <a:lstStyle/>
                    <a:p>
                      <a:r>
                        <a:rPr lang="en-US" sz="3300" b="1"/>
                        <a:t>24,000,000</a:t>
                      </a:r>
                    </a:p>
                  </a:txBody>
                  <a:tcPr marL="167640" marR="167640" marT="83820" marB="83820"/>
                </a:tc>
                <a:tc>
                  <a:txBody>
                    <a:bodyPr/>
                    <a:lstStyle/>
                    <a:p>
                      <a:r>
                        <a:rPr lang="en-US" sz="3300" b="1"/>
                        <a:t>PEAK OF WESTWARD MOVEMENT</a:t>
                      </a:r>
                    </a:p>
                  </a:txBody>
                  <a:tcPr marL="167640" marR="167640" marT="83820" marB="83820"/>
                </a:tc>
                <a:extLst>
                  <a:ext uri="{0D108BD9-81ED-4DB2-BD59-A6C34878D82A}">
                    <a16:rowId xmlns:a16="http://schemas.microsoft.com/office/drawing/2014/main" val="3101304410"/>
                  </a:ext>
                </a:extLst>
              </a:tr>
              <a:tr h="737616">
                <a:tc>
                  <a:txBody>
                    <a:bodyPr/>
                    <a:lstStyle/>
                    <a:p>
                      <a:r>
                        <a:rPr lang="en-US" sz="3300" b="1"/>
                        <a:t>1960</a:t>
                      </a:r>
                    </a:p>
                  </a:txBody>
                  <a:tcPr marL="167640" marR="167640" marT="83820" marB="83820"/>
                </a:tc>
                <a:tc>
                  <a:txBody>
                    <a:bodyPr/>
                    <a:lstStyle/>
                    <a:p>
                      <a:r>
                        <a:rPr lang="en-US" sz="3300" b="1"/>
                        <a:t>179,321,000</a:t>
                      </a:r>
                    </a:p>
                  </a:txBody>
                  <a:tcPr marL="167640" marR="167640" marT="83820" marB="83820"/>
                </a:tc>
                <a:tc>
                  <a:txBody>
                    <a:bodyPr/>
                    <a:lstStyle/>
                    <a:p>
                      <a:endParaRPr lang="en-US" sz="3300" b="1"/>
                    </a:p>
                  </a:txBody>
                  <a:tcPr marL="167640" marR="167640" marT="83820" marB="83820"/>
                </a:tc>
                <a:extLst>
                  <a:ext uri="{0D108BD9-81ED-4DB2-BD59-A6C34878D82A}">
                    <a16:rowId xmlns:a16="http://schemas.microsoft.com/office/drawing/2014/main" val="2048824640"/>
                  </a:ext>
                </a:extLst>
              </a:tr>
              <a:tr h="737616">
                <a:tc>
                  <a:txBody>
                    <a:bodyPr/>
                    <a:lstStyle/>
                    <a:p>
                      <a:r>
                        <a:rPr lang="en-US" sz="3300" b="1" dirty="0"/>
                        <a:t>2026</a:t>
                      </a:r>
                    </a:p>
                  </a:txBody>
                  <a:tcPr marL="167640" marR="167640" marT="83820" marB="83820"/>
                </a:tc>
                <a:tc>
                  <a:txBody>
                    <a:bodyPr/>
                    <a:lstStyle/>
                    <a:p>
                      <a:r>
                        <a:rPr lang="en-US" sz="3300" b="1" dirty="0"/>
                        <a:t>349,035,000</a:t>
                      </a:r>
                    </a:p>
                  </a:txBody>
                  <a:tcPr marL="167640" marR="167640" marT="83820" marB="83820"/>
                </a:tc>
                <a:tc>
                  <a:txBody>
                    <a:bodyPr/>
                    <a:lstStyle/>
                    <a:p>
                      <a:endParaRPr lang="en-US" sz="3300" b="1" dirty="0"/>
                    </a:p>
                  </a:txBody>
                  <a:tcPr marL="167640" marR="167640" marT="83820" marB="83820"/>
                </a:tc>
                <a:extLst>
                  <a:ext uri="{0D108BD9-81ED-4DB2-BD59-A6C34878D82A}">
                    <a16:rowId xmlns:a16="http://schemas.microsoft.com/office/drawing/2014/main" val="2195952461"/>
                  </a:ext>
                </a:extLst>
              </a:tr>
            </a:tbl>
          </a:graphicData>
        </a:graphic>
      </p:graphicFrame>
    </p:spTree>
    <p:extLst>
      <p:ext uri="{BB962C8B-B14F-4D97-AF65-F5344CB8AC3E}">
        <p14:creationId xmlns:p14="http://schemas.microsoft.com/office/powerpoint/2010/main" val="16595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AE78031-DE55-B510-F90C-6D89828279B4}"/>
              </a:ext>
            </a:extLst>
          </p:cNvPr>
          <p:cNvPicPr>
            <a:picLocks noChangeAspect="1"/>
          </p:cNvPicPr>
          <p:nvPr/>
        </p:nvPicPr>
        <p:blipFill>
          <a:blip r:embed="rId2" cstate="print">
            <a:extLst>
              <a:ext uri="{28A0092B-C50C-407E-A947-70E740481C1C}">
                <a14:useLocalDpi xmlns:a14="http://schemas.microsoft.com/office/drawing/2010/main" val="0"/>
              </a:ext>
            </a:extLst>
          </a:blip>
          <a:srcRect t="30936" b="19212"/>
          <a:stretch>
            <a:fillRect/>
          </a:stretch>
        </p:blipFill>
        <p:spPr>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21" name="Group 2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7" name="Freeform: Shape 16">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4FFA7370-63D9-97E3-0979-761D6941DA8B}"/>
              </a:ext>
            </a:extLst>
          </p:cNvPr>
          <p:cNvSpPr txBox="1"/>
          <p:nvPr/>
        </p:nvSpPr>
        <p:spPr>
          <a:xfrm>
            <a:off x="1981200" y="4191000"/>
            <a:ext cx="6781800" cy="2666997"/>
          </a:xfrm>
          <a:prstGeom prst="rect">
            <a:avLst/>
          </a:prstGeom>
        </p:spPr>
        <p:txBody>
          <a:bodyPr vert="horz" lIns="91440" tIns="45720" rIns="91440" bIns="45720" rtlCol="0">
            <a:noAutofit/>
          </a:bodyPr>
          <a:lstStyle/>
          <a:p>
            <a:pPr>
              <a:lnSpc>
                <a:spcPct val="90000"/>
              </a:lnSpc>
              <a:spcAft>
                <a:spcPts val="600"/>
              </a:spcAft>
            </a:pPr>
            <a:r>
              <a:rPr lang="en-US" sz="2800" dirty="0">
                <a:solidFill>
                  <a:schemeClr val="bg1">
                    <a:alpha val="80000"/>
                  </a:schemeClr>
                </a:solidFill>
              </a:rPr>
              <a:t>Public lands are not disposable assets—they are irreplaceable. Sell them, fragment them, or open them to unchecked development, and they are lost forever. We must stand now to keep them public, wild, and accessible.</a:t>
            </a:r>
          </a:p>
        </p:txBody>
      </p:sp>
    </p:spTree>
    <p:extLst>
      <p:ext uri="{BB962C8B-B14F-4D97-AF65-F5344CB8AC3E}">
        <p14:creationId xmlns:p14="http://schemas.microsoft.com/office/powerpoint/2010/main" val="20552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B48B4B-B559-863A-0EA5-7DE376CA8F3C}"/>
              </a:ext>
            </a:extLst>
          </p:cNvPr>
          <p:cNvSpPr txBox="1"/>
          <p:nvPr/>
        </p:nvSpPr>
        <p:spPr>
          <a:xfrm>
            <a:off x="228600" y="304800"/>
            <a:ext cx="4114800" cy="609600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1700" b="1" dirty="0"/>
          </a:p>
        </p:txBody>
      </p:sp>
      <p:pic>
        <p:nvPicPr>
          <p:cNvPr id="6146" name="Picture 2" descr="California Trail Wagon Trains in the 1800s">
            <a:extLst>
              <a:ext uri="{FF2B5EF4-FFF2-40B4-BE49-F238E27FC236}">
                <a16:creationId xmlns:a16="http://schemas.microsoft.com/office/drawing/2014/main" id="{F4C2FFB5-2892-AE56-98E7-D2C0D011E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38" r="10652"/>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FF050A-2B06-613D-221E-A2147C26CC51}"/>
              </a:ext>
            </a:extLst>
          </p:cNvPr>
          <p:cNvSpPr txBox="1"/>
          <p:nvPr/>
        </p:nvSpPr>
        <p:spPr>
          <a:xfrm>
            <a:off x="0" y="152400"/>
            <a:ext cx="4572000" cy="5016758"/>
          </a:xfrm>
          <a:prstGeom prst="rect">
            <a:avLst/>
          </a:prstGeom>
          <a:noFill/>
        </p:spPr>
        <p:txBody>
          <a:bodyPr wrap="square">
            <a:spAutoFit/>
          </a:bodyPr>
          <a:lstStyle/>
          <a:p>
            <a:r>
              <a:rPr lang="en-US" sz="3200" b="1" dirty="0"/>
              <a:t>It’s easy to forget how short our memory really is. The great surge of westward expansion—driven by ideas like Manifest Destiny—reached its height only about 174 years ago. That’s barely more than a human lifetime or two. </a:t>
            </a:r>
            <a:endParaRPr lang="en-US" sz="3200" dirty="0"/>
          </a:p>
        </p:txBody>
      </p:sp>
    </p:spTree>
    <p:extLst>
      <p:ext uri="{BB962C8B-B14F-4D97-AF65-F5344CB8AC3E}">
        <p14:creationId xmlns:p14="http://schemas.microsoft.com/office/powerpoint/2010/main" val="93689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6EFF9-F48A-51D2-9FDD-47DBB1E7B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994" y="-1510"/>
            <a:ext cx="4573006" cy="6859509"/>
          </a:xfrm>
          <a:prstGeom prst="rect">
            <a:avLst/>
          </a:prstGeom>
        </p:spPr>
      </p:pic>
      <p:sp>
        <p:nvSpPr>
          <p:cNvPr id="5" name="TextBox 4">
            <a:extLst>
              <a:ext uri="{FF2B5EF4-FFF2-40B4-BE49-F238E27FC236}">
                <a16:creationId xmlns:a16="http://schemas.microsoft.com/office/drawing/2014/main" id="{17D86F76-8865-E10D-0440-D83C886122A6}"/>
              </a:ext>
            </a:extLst>
          </p:cNvPr>
          <p:cNvSpPr txBox="1"/>
          <p:nvPr/>
        </p:nvSpPr>
        <p:spPr>
          <a:xfrm>
            <a:off x="228600" y="1219200"/>
            <a:ext cx="4342394" cy="4031873"/>
          </a:xfrm>
          <a:prstGeom prst="rect">
            <a:avLst/>
          </a:prstGeom>
          <a:noFill/>
        </p:spPr>
        <p:txBody>
          <a:bodyPr wrap="square">
            <a:spAutoFit/>
          </a:bodyPr>
          <a:lstStyle/>
          <a:p>
            <a:r>
              <a:rPr lang="en-US" sz="3200" b="1" dirty="0"/>
              <a:t>Roadless areas are not leftovers on a map. They </a:t>
            </a:r>
            <a:r>
              <a:rPr lang="en-US" sz="3200" b="1" u="sng" dirty="0"/>
              <a:t>ARE</a:t>
            </a:r>
            <a:r>
              <a:rPr lang="en-US" sz="3200" b="1" dirty="0"/>
              <a:t> the last places where Americans can still experience quiet forests, clean water, abundant wildlife, and true backcountry travel.</a:t>
            </a:r>
          </a:p>
        </p:txBody>
      </p:sp>
    </p:spTree>
    <p:extLst>
      <p:ext uri="{BB962C8B-B14F-4D97-AF65-F5344CB8AC3E}">
        <p14:creationId xmlns:p14="http://schemas.microsoft.com/office/powerpoint/2010/main" val="148261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62A21F-11BB-777C-FC89-0F61D450D662}"/>
              </a:ext>
            </a:extLst>
          </p:cNvPr>
          <p:cNvPicPr>
            <a:picLocks noChangeAspect="1"/>
          </p:cNvPicPr>
          <p:nvPr/>
        </p:nvPicPr>
        <p:blipFill>
          <a:blip r:embed="rId2" cstate="print">
            <a:extLst>
              <a:ext uri="{28A0092B-C50C-407E-A947-70E740481C1C}">
                <a14:useLocalDpi xmlns:a14="http://schemas.microsoft.com/office/drawing/2010/main" val="0"/>
              </a:ext>
            </a:extLst>
          </a:blip>
          <a:srcRect l="8637" r="20774" b="-1"/>
          <a:stretch>
            <a:fillRect/>
          </a:stretch>
        </p:blipFill>
        <p:spPr>
          <a:xfrm>
            <a:off x="1891767" y="10"/>
            <a:ext cx="7252231"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C00EEF0-6186-DAF2-04E7-FEE8B683D364}"/>
              </a:ext>
            </a:extLst>
          </p:cNvPr>
          <p:cNvSpPr txBox="1"/>
          <p:nvPr/>
        </p:nvSpPr>
        <p:spPr>
          <a:xfrm>
            <a:off x="76200" y="304800"/>
            <a:ext cx="3419091" cy="5872163"/>
          </a:xfrm>
          <a:prstGeom prst="rect">
            <a:avLst/>
          </a:prstGeom>
        </p:spPr>
        <p:txBody>
          <a:bodyPr vert="horz" lIns="91440" tIns="45720" rIns="91440" bIns="45720" rtlCol="0">
            <a:noAutofit/>
          </a:bodyPr>
          <a:lstStyle/>
          <a:p>
            <a:pPr>
              <a:lnSpc>
                <a:spcPct val="90000"/>
              </a:lnSpc>
              <a:spcAft>
                <a:spcPts val="600"/>
              </a:spcAft>
            </a:pPr>
            <a:r>
              <a:rPr lang="en-US" sz="3200" b="1" dirty="0"/>
              <a:t>In that brief span, we’ve transformed vast, wild landscapes into farms, cities, roads, and industry. What remains of our public lands is not the excess—it’s the remnant.</a:t>
            </a:r>
          </a:p>
        </p:txBody>
      </p:sp>
    </p:spTree>
    <p:extLst>
      <p:ext uri="{BB962C8B-B14F-4D97-AF65-F5344CB8AC3E}">
        <p14:creationId xmlns:p14="http://schemas.microsoft.com/office/powerpoint/2010/main" val="44362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71FF71-3BFB-042E-F824-8212ABCEEF84}"/>
              </a:ext>
            </a:extLst>
          </p:cNvPr>
          <p:cNvPicPr>
            <a:picLocks noChangeAspect="1"/>
          </p:cNvPicPr>
          <p:nvPr/>
        </p:nvPicPr>
        <p:blipFill>
          <a:blip r:embed="rId3" cstate="print">
            <a:extLst>
              <a:ext uri="{28A0092B-C50C-407E-A947-70E740481C1C}">
                <a14:useLocalDpi xmlns:a14="http://schemas.microsoft.com/office/drawing/2010/main" val="0"/>
              </a:ext>
            </a:extLst>
          </a:blip>
          <a:srcRect l="4374" r="16315"/>
          <a:stretch>
            <a:fillRect/>
          </a:stretch>
        </p:blipFill>
        <p:spPr>
          <a:xfrm>
            <a:off x="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9C8D828-71A7-A9C1-5E93-96F6666FF4E7}"/>
              </a:ext>
            </a:extLst>
          </p:cNvPr>
          <p:cNvSpPr txBox="1"/>
          <p:nvPr/>
        </p:nvSpPr>
        <p:spPr>
          <a:xfrm>
            <a:off x="5648706" y="228600"/>
            <a:ext cx="3571493" cy="6400800"/>
          </a:xfrm>
          <a:prstGeom prst="rect">
            <a:avLst/>
          </a:prstGeom>
        </p:spPr>
        <p:txBody>
          <a:bodyPr vert="horz" lIns="91440" tIns="45720" rIns="91440" bIns="45720" rtlCol="0">
            <a:normAutofit lnSpcReduction="10000"/>
          </a:bodyPr>
          <a:lstStyle/>
          <a:p>
            <a:pPr>
              <a:lnSpc>
                <a:spcPct val="90000"/>
              </a:lnSpc>
              <a:spcAft>
                <a:spcPts val="600"/>
              </a:spcAft>
            </a:pPr>
            <a:r>
              <a:rPr lang="en-US" sz="2800" b="1" dirty="0"/>
              <a:t>These lands are the last living connection to what America once was: unbroken, self-sustaining, and free. Once they’re fragmented or lost, they don’t come back in any meaningful sense. You can’t recreate natural landscapes with policy, and you can’t rebuild the deep ecological systems that took thousands of years to form.</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63193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AFBEED-A433-961B-6C6B-9645019B1999}"/>
              </a:ext>
            </a:extLst>
          </p:cNvPr>
          <p:cNvPicPr>
            <a:picLocks noChangeAspect="1"/>
          </p:cNvPicPr>
          <p:nvPr/>
        </p:nvPicPr>
        <p:blipFill>
          <a:blip r:embed="rId3" cstate="print">
            <a:extLst>
              <a:ext uri="{28A0092B-C50C-407E-A947-70E740481C1C}">
                <a14:useLocalDpi xmlns:a14="http://schemas.microsoft.com/office/drawing/2010/main" val="0"/>
              </a:ext>
            </a:extLst>
          </a:blip>
          <a:srcRect l="14052" r="6637"/>
          <a:stretch>
            <a:fillRect/>
          </a:stretch>
        </p:blipFill>
        <p:spPr>
          <a:xfrm>
            <a:off x="1891767" y="10"/>
            <a:ext cx="7252231"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DFC30CA-BDC6-2FFB-48F2-90CFB725355D}"/>
              </a:ext>
            </a:extLst>
          </p:cNvPr>
          <p:cNvSpPr txBox="1"/>
          <p:nvPr/>
        </p:nvSpPr>
        <p:spPr>
          <a:xfrm>
            <a:off x="0" y="76200"/>
            <a:ext cx="3495291" cy="6100763"/>
          </a:xfrm>
          <a:prstGeom prst="rect">
            <a:avLst/>
          </a:prstGeom>
        </p:spPr>
        <p:txBody>
          <a:bodyPr vert="horz" lIns="91440" tIns="45720" rIns="91440" bIns="45720" rtlCol="0">
            <a:normAutofit/>
          </a:bodyPr>
          <a:lstStyle/>
          <a:p>
            <a:pPr>
              <a:lnSpc>
                <a:spcPct val="90000"/>
              </a:lnSpc>
              <a:spcAft>
                <a:spcPts val="600"/>
              </a:spcAft>
            </a:pPr>
            <a:r>
              <a:rPr lang="en-US" sz="2400" b="1" dirty="0"/>
              <a:t>Protecting these remaining public lands isn’t about locking something up—it’s about recognizing that we’ve already taken almost everything else. In just 174 years, we’ve consumed the majority of what took millennia to evolve. What’s left carries disproportionate value: for wildlife, for clean water, for cultural heritage, and for the kind of solitude and challenge that define the American experience</a:t>
            </a:r>
            <a:r>
              <a:rPr lang="en-US" sz="1700" b="1" dirty="0"/>
              <a:t>.</a:t>
            </a:r>
          </a:p>
        </p:txBody>
      </p:sp>
    </p:spTree>
    <p:extLst>
      <p:ext uri="{BB962C8B-B14F-4D97-AF65-F5344CB8AC3E}">
        <p14:creationId xmlns:p14="http://schemas.microsoft.com/office/powerpoint/2010/main" val="2677593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D481BA-883F-0CFF-751A-6E4312530E38}"/>
              </a:ext>
            </a:extLst>
          </p:cNvPr>
          <p:cNvPicPr>
            <a:picLocks noChangeAspect="1"/>
          </p:cNvPicPr>
          <p:nvPr/>
        </p:nvPicPr>
        <p:blipFill>
          <a:blip r:embed="rId2" cstate="print">
            <a:extLst>
              <a:ext uri="{28A0092B-C50C-407E-A947-70E740481C1C}">
                <a14:useLocalDpi xmlns:a14="http://schemas.microsoft.com/office/drawing/2010/main" val="0"/>
              </a:ext>
            </a:extLst>
          </a:blip>
          <a:srcRect l="28066" r="1346" b="-1"/>
          <a:stretch>
            <a:fillRect/>
          </a:stretch>
        </p:blipFill>
        <p:spPr>
          <a:xfrm>
            <a:off x="1916580" y="1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A13A900-5CDA-C8D2-81A0-BED0988761B2}"/>
              </a:ext>
            </a:extLst>
          </p:cNvPr>
          <p:cNvSpPr txBox="1"/>
          <p:nvPr/>
        </p:nvSpPr>
        <p:spPr>
          <a:xfrm>
            <a:off x="152400" y="76200"/>
            <a:ext cx="3342891" cy="6100763"/>
          </a:xfrm>
          <a:prstGeom prst="rect">
            <a:avLst/>
          </a:prstGeom>
        </p:spPr>
        <p:txBody>
          <a:bodyPr vert="horz" lIns="91440" tIns="45720" rIns="91440" bIns="45720" rtlCol="0">
            <a:normAutofit fontScale="92500"/>
          </a:bodyPr>
          <a:lstStyle/>
          <a:p>
            <a:pPr>
              <a:lnSpc>
                <a:spcPct val="90000"/>
              </a:lnSpc>
              <a:spcAft>
                <a:spcPts val="600"/>
              </a:spcAft>
            </a:pPr>
            <a:r>
              <a:rPr lang="en-US" sz="2800" b="1" dirty="0"/>
              <a:t>If we fail to protect these last places, we’re not just losing land—we’re closing the final chapter on a landscape that shaped a nation, and we’re doing it in the blink of a historical eye.</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r>
              <a:rPr lang="en-US" sz="2400" b="1" dirty="0"/>
              <a:t>In short:</a:t>
            </a:r>
            <a:br>
              <a:rPr lang="en-US" sz="2400" b="1" dirty="0"/>
            </a:br>
            <a:r>
              <a:rPr lang="en-US" sz="2400" b="1" dirty="0"/>
              <a:t>We are not deciding what to do with abundant land—we are deciding whether the last of it will endure.</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405164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E93F50-91CB-792F-2953-8AF0F1E92AAF}"/>
              </a:ext>
            </a:extLst>
          </p:cNvPr>
          <p:cNvPicPr>
            <a:picLocks noChangeAspect="1"/>
          </p:cNvPicPr>
          <p:nvPr/>
        </p:nvPicPr>
        <p:blipFill>
          <a:blip r:embed="rId3">
            <a:extLst>
              <a:ext uri="{28A0092B-C50C-407E-A947-70E740481C1C}">
                <a14:useLocalDpi xmlns:a14="http://schemas.microsoft.com/office/drawing/2010/main" val="0"/>
              </a:ext>
            </a:extLst>
          </a:blip>
          <a:srcRect l="1011" t="9091" r="8080"/>
          <a:stretch>
            <a:fillRect/>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BADA6A2-2799-BCB9-50E8-5751B8E0B5FD}"/>
              </a:ext>
            </a:extLst>
          </p:cNvPr>
          <p:cNvSpPr txBox="1"/>
          <p:nvPr/>
        </p:nvSpPr>
        <p:spPr>
          <a:xfrm>
            <a:off x="303414" y="3091928"/>
            <a:ext cx="680892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700">
                <a:solidFill>
                  <a:schemeClr val="bg1"/>
                </a:solidFill>
                <a:latin typeface="+mj-lt"/>
                <a:ea typeface="+mj-ea"/>
                <a:cs typeface="+mj-cs"/>
              </a:rPr>
              <a:t>THANK YOU</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14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1"/>
            <a:ext cx="7772400" cy="5262979"/>
          </a:xfrm>
          <a:prstGeom prst="rect">
            <a:avLst/>
          </a:prstGeom>
        </p:spPr>
        <p:txBody>
          <a:bodyPr wrap="square">
            <a:spAutoFit/>
          </a:bodyPr>
          <a:lstStyle/>
          <a:p>
            <a:r>
              <a:rPr lang="en-US" sz="2400" b="1" dirty="0"/>
              <a:t>What is the Roadless Rule?</a:t>
            </a:r>
          </a:p>
          <a:p>
            <a:r>
              <a:rPr lang="en-US" sz="2400" b="1" dirty="0"/>
              <a:t>The U.S. Forest Service is on the verge of making a devastating decision to remove the </a:t>
            </a:r>
            <a:r>
              <a:rPr lang="en-US" sz="2400" b="1" dirty="0">
                <a:hlinkClick r:id="rId3"/>
              </a:rPr>
              <a:t>Roadless Area Conservation Rule (Roadless Rule)</a:t>
            </a:r>
            <a:r>
              <a:rPr lang="en-US" sz="2400" b="1" dirty="0"/>
              <a:t>, a bedrock policy safeguarding some of our last remaining natural, wild and intact landscapes in the United States. Enacted 25 years ago, the Roadless Rule protects roughly one-quarter of all national forests from road construction and large-scale industrial development. Exceptions can be made for fire protection or emergency situations.  These protections have been instrumental in ensuring portions of the national forest system remain intact and continue to support natural ecosystems ensuring clean water, biodiversity and recreation. </a:t>
            </a:r>
          </a:p>
        </p:txBody>
      </p:sp>
    </p:spTree>
    <p:extLst>
      <p:ext uri="{BB962C8B-B14F-4D97-AF65-F5344CB8AC3E}">
        <p14:creationId xmlns:p14="http://schemas.microsoft.com/office/powerpoint/2010/main" val="370780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C715B6-BA49-E284-F8E3-BE000596B5FE}"/>
              </a:ext>
            </a:extLst>
          </p:cNvPr>
          <p:cNvSpPr txBox="1"/>
          <p:nvPr/>
        </p:nvSpPr>
        <p:spPr>
          <a:xfrm>
            <a:off x="1143001" y="609600"/>
            <a:ext cx="7378992" cy="5630478"/>
          </a:xfrm>
          <a:prstGeom prst="rect">
            <a:avLst/>
          </a:prstGeom>
        </p:spPr>
        <p:txBody>
          <a:bodyPr vert="horz" lIns="91440" tIns="45720" rIns="91440" bIns="45720" rtlCol="0" anchor="ctr">
            <a:noAutofit/>
          </a:bodyPr>
          <a:lstStyle/>
          <a:p>
            <a:pPr marL="0" marR="0" indent="-228600" algn="ctr">
              <a:lnSpc>
                <a:spcPct val="90000"/>
              </a:lnSpc>
              <a:spcAft>
                <a:spcPts val="800"/>
              </a:spcAft>
              <a:buFont typeface="Arial" panose="020B0604020202020204" pitchFamily="34" charset="0"/>
              <a:buChar char="•"/>
            </a:pPr>
            <a:r>
              <a:rPr lang="en-US" sz="2000" b="1" dirty="0">
                <a:effectLst/>
              </a:rPr>
              <a:t>What the Roadless Rule Actually Does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Adopted in 2001 after extensive public input.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Protects 58.5 million acres of National Forest land.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Limits new road construction and large-scale industrial development. </a:t>
            </a:r>
          </a:p>
          <a:p>
            <a:pPr marL="0" marR="0" indent="-228600">
              <a:lnSpc>
                <a:spcPct val="90000"/>
              </a:lnSpc>
              <a:spcAft>
                <a:spcPts val="800"/>
              </a:spcAft>
              <a:buFont typeface="Arial" panose="020B0604020202020204" pitchFamily="34" charset="0"/>
              <a:buChar char="•"/>
            </a:pPr>
            <a:r>
              <a:rPr lang="en-US" sz="2000" dirty="0">
                <a:effectLst/>
              </a:rPr>
              <a:t>Important Clarification</a:t>
            </a:r>
            <a:br>
              <a:rPr lang="en-US" sz="2000" dirty="0">
                <a:effectLst/>
              </a:rPr>
            </a:br>
            <a:r>
              <a:rPr lang="en-US" sz="2000" dirty="0">
                <a:effectLst/>
              </a:rPr>
              <a:t>✔ Does NOT create wilderness</a:t>
            </a:r>
            <a:br>
              <a:rPr lang="en-US" sz="2000" dirty="0">
                <a:effectLst/>
              </a:rPr>
            </a:br>
            <a:r>
              <a:rPr lang="en-US" sz="2000" dirty="0">
                <a:effectLst/>
              </a:rPr>
              <a:t>✔ Does NOT close access</a:t>
            </a:r>
            <a:br>
              <a:rPr lang="en-US" sz="2000" dirty="0">
                <a:effectLst/>
              </a:rPr>
            </a:br>
            <a:r>
              <a:rPr lang="en-US" sz="2000" dirty="0">
                <a:effectLst/>
              </a:rPr>
              <a:t>✔ Allows:</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Hunting &amp; fishing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Horse and stock use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t>Hiking &amp; backpacking</a:t>
            </a:r>
            <a:endParaRPr lang="en-US" sz="2000" dirty="0">
              <a:effectLst/>
            </a:endParaRP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Trail maintenance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Fire management </a:t>
            </a:r>
          </a:p>
          <a:p>
            <a:pPr marL="342900" marR="0" lvl="0" indent="-228600">
              <a:lnSpc>
                <a:spcPct val="90000"/>
              </a:lnSpc>
              <a:spcAft>
                <a:spcPts val="800"/>
              </a:spcAft>
              <a:buSzPts val="1000"/>
              <a:buFont typeface="Arial" panose="020B0604020202020204" pitchFamily="34" charset="0"/>
              <a:buChar char="•"/>
              <a:tabLst>
                <a:tab pos="457200" algn="l"/>
              </a:tabLst>
            </a:pPr>
            <a:r>
              <a:rPr lang="en-US" sz="2000" dirty="0">
                <a:effectLst/>
              </a:rPr>
              <a:t>Recreation </a:t>
            </a:r>
          </a:p>
          <a:p>
            <a:pPr marL="342900" indent="-228600">
              <a:lnSpc>
                <a:spcPct val="90000"/>
              </a:lnSpc>
              <a:spcAft>
                <a:spcPts val="800"/>
              </a:spcAft>
              <a:buSzPts val="1000"/>
              <a:buFont typeface="Arial" panose="020B0604020202020204" pitchFamily="34" charset="0"/>
              <a:buChar char="•"/>
              <a:tabLst>
                <a:tab pos="457200" algn="l"/>
              </a:tabLst>
            </a:pPr>
            <a:r>
              <a:rPr lang="en-US" sz="2000" dirty="0"/>
              <a:t>Grazing </a:t>
            </a:r>
          </a:p>
          <a:p>
            <a:pPr marL="342900" marR="0" lvl="0" indent="-228600">
              <a:lnSpc>
                <a:spcPct val="90000"/>
              </a:lnSpc>
              <a:spcAft>
                <a:spcPts val="800"/>
              </a:spcAft>
              <a:buSzPts val="1000"/>
              <a:buFont typeface="Arial" panose="020B0604020202020204" pitchFamily="34" charset="0"/>
              <a:buChar char="•"/>
              <a:tabLst>
                <a:tab pos="457200" algn="l"/>
              </a:tabLst>
            </a:pPr>
            <a:endParaRPr lang="en-US" sz="2000" dirty="0">
              <a:effectLst/>
            </a:endParaRPr>
          </a:p>
          <a:p>
            <a:pPr marL="0" marR="0" indent="-228600">
              <a:lnSpc>
                <a:spcPct val="90000"/>
              </a:lnSpc>
              <a:spcAft>
                <a:spcPts val="800"/>
              </a:spcAft>
              <a:buFont typeface="Arial" panose="020B0604020202020204" pitchFamily="34" charset="0"/>
              <a:buChar char="•"/>
            </a:pPr>
            <a:r>
              <a:rPr lang="en-US" sz="2000" b="1" dirty="0">
                <a:effectLst/>
              </a:rPr>
              <a:t>The rule protects land character — not restricts responsible use.</a:t>
            </a:r>
          </a:p>
        </p:txBody>
      </p:sp>
    </p:spTree>
    <p:extLst>
      <p:ext uri="{BB962C8B-B14F-4D97-AF65-F5344CB8AC3E}">
        <p14:creationId xmlns:p14="http://schemas.microsoft.com/office/powerpoint/2010/main" val="256987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96E78B-EA3D-C721-6B3D-DAABE41F07C3}"/>
              </a:ext>
            </a:extLst>
          </p:cNvPr>
          <p:cNvSpPr txBox="1"/>
          <p:nvPr/>
        </p:nvSpPr>
        <p:spPr>
          <a:xfrm>
            <a:off x="533400" y="609600"/>
            <a:ext cx="8305800" cy="6124754"/>
          </a:xfrm>
          <a:prstGeom prst="rect">
            <a:avLst/>
          </a:prstGeom>
          <a:noFill/>
        </p:spPr>
        <p:txBody>
          <a:bodyPr wrap="square">
            <a:spAutoFit/>
          </a:bodyPr>
          <a:lstStyle/>
          <a:p>
            <a:pPr>
              <a:buNone/>
            </a:pPr>
            <a:r>
              <a:rPr lang="en-US" b="1" dirty="0"/>
              <a:t>Consequences of Repealing the Rule </a:t>
            </a:r>
          </a:p>
          <a:p>
            <a:pPr>
              <a:buNone/>
            </a:pPr>
            <a:endParaRPr lang="en-US" b="1" dirty="0"/>
          </a:p>
          <a:p>
            <a:pPr>
              <a:buNone/>
            </a:pPr>
            <a:r>
              <a:rPr lang="en-US" b="1" dirty="0"/>
              <a:t>IF REPEALED, EXPECT:</a:t>
            </a:r>
          </a:p>
          <a:p>
            <a:pPr>
              <a:buNone/>
            </a:pPr>
            <a:endParaRPr lang="en-US" dirty="0"/>
          </a:p>
          <a:p>
            <a:r>
              <a:rPr lang="en-US" b="1" dirty="0"/>
              <a:t>	</a:t>
            </a:r>
            <a:r>
              <a:rPr lang="en-US" sz="2400" b="1" dirty="0"/>
              <a:t>More road construction will result in:</a:t>
            </a:r>
          </a:p>
          <a:p>
            <a:pPr>
              <a:buNone/>
            </a:pPr>
            <a:endParaRPr lang="en-US" dirty="0"/>
          </a:p>
          <a:p>
            <a:pPr lvl="4">
              <a:buFont typeface="Arial" panose="020B0604020202020204" pitchFamily="34" charset="0"/>
              <a:buChar char="•"/>
            </a:pPr>
            <a:r>
              <a:rPr lang="en-US" sz="2400" b="1" dirty="0"/>
              <a:t>Habitat fragmentation. </a:t>
            </a:r>
          </a:p>
          <a:p>
            <a:pPr lvl="4">
              <a:buFont typeface="Arial" panose="020B0604020202020204" pitchFamily="34" charset="0"/>
              <a:buChar char="•"/>
            </a:pPr>
            <a:r>
              <a:rPr lang="en-US" sz="2400" b="1" dirty="0"/>
              <a:t>Spread of invasive species. </a:t>
            </a:r>
          </a:p>
          <a:p>
            <a:pPr lvl="4">
              <a:buFont typeface="Arial" panose="020B0604020202020204" pitchFamily="34" charset="0"/>
              <a:buChar char="•"/>
            </a:pPr>
            <a:r>
              <a:rPr lang="en-US" sz="2400" b="1" dirty="0"/>
              <a:t>Increased erosion. </a:t>
            </a:r>
          </a:p>
          <a:p>
            <a:pPr lvl="4">
              <a:buFont typeface="Arial" panose="020B0604020202020204" pitchFamily="34" charset="0"/>
              <a:buChar char="•"/>
            </a:pPr>
            <a:r>
              <a:rPr lang="en-US" sz="2400" b="1" dirty="0"/>
              <a:t>Statistically, roads increase fire risk</a:t>
            </a:r>
          </a:p>
          <a:p>
            <a:pPr lvl="4">
              <a:buFont typeface="Arial" panose="020B0604020202020204" pitchFamily="34" charset="0"/>
              <a:buChar char="•"/>
            </a:pPr>
            <a:r>
              <a:rPr lang="en-US" sz="2400" b="1" dirty="0"/>
              <a:t>Permanent loss of backcountry character. </a:t>
            </a:r>
          </a:p>
          <a:p>
            <a:pPr lvl="4">
              <a:buFont typeface="Arial" panose="020B0604020202020204" pitchFamily="34" charset="0"/>
              <a:buChar char="•"/>
            </a:pPr>
            <a:r>
              <a:rPr lang="en-US" sz="2400" b="1" dirty="0"/>
              <a:t>Higher long-term management costs. </a:t>
            </a:r>
          </a:p>
          <a:p>
            <a:pPr lvl="4">
              <a:buFont typeface="Arial" panose="020B0604020202020204" pitchFamily="34" charset="0"/>
              <a:buChar char="•"/>
            </a:pPr>
            <a:r>
              <a:rPr lang="en-US" sz="2400" b="1" dirty="0"/>
              <a:t> 380,000 miles of USFS roads. 7 Billion $ backlog</a:t>
            </a:r>
          </a:p>
          <a:p>
            <a:endParaRPr lang="en-US" dirty="0"/>
          </a:p>
          <a:p>
            <a:pPr>
              <a:buFont typeface="Arial" panose="020B0604020202020204" pitchFamily="34" charset="0"/>
              <a:buChar char="•"/>
            </a:pPr>
            <a:endParaRPr lang="en-US" dirty="0"/>
          </a:p>
          <a:p>
            <a:pPr>
              <a:buNone/>
            </a:pPr>
            <a:r>
              <a:rPr lang="en-US" b="1" dirty="0"/>
              <a:t>Key Message</a:t>
            </a:r>
            <a:endParaRPr lang="en-US" dirty="0"/>
          </a:p>
          <a:p>
            <a:pPr>
              <a:buFont typeface="Arial" panose="020B0604020202020204" pitchFamily="34" charset="0"/>
              <a:buChar char="•"/>
            </a:pPr>
            <a:r>
              <a:rPr lang="en-US" sz="2800" b="1" dirty="0"/>
              <a:t>Roads are expensive to build and maintain. </a:t>
            </a:r>
          </a:p>
          <a:p>
            <a:pPr>
              <a:buFont typeface="Arial" panose="020B0604020202020204" pitchFamily="34" charset="0"/>
              <a:buChar char="•"/>
            </a:pPr>
            <a:r>
              <a:rPr lang="en-US" sz="2800" b="1" dirty="0"/>
              <a:t>Wild country is impossible to rebuild.</a:t>
            </a:r>
          </a:p>
        </p:txBody>
      </p:sp>
    </p:spTree>
    <p:extLst>
      <p:ext uri="{BB962C8B-B14F-4D97-AF65-F5344CB8AC3E}">
        <p14:creationId xmlns:p14="http://schemas.microsoft.com/office/powerpoint/2010/main" val="33156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2" descr="Map showing area without roadless conservation protections vs area with roadless conservation protections"/>
          <p:cNvPicPr>
            <a:picLocks noChangeAspect="1" noChangeArrowheads="1"/>
          </p:cNvPicPr>
          <p:nvPr/>
        </p:nvPicPr>
        <p:blipFill>
          <a:blip r:embed="rId2">
            <a:extLst>
              <a:ext uri="{28A0092B-C50C-407E-A947-70E740481C1C}">
                <a14:useLocalDpi xmlns:a14="http://schemas.microsoft.com/office/drawing/2010/main" val="0"/>
              </a:ext>
            </a:extLst>
          </a:blip>
          <a:srcRect r="10985" b="2"/>
          <a:stretch>
            <a:fillRect/>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020330-A83C-01AD-698C-F949CBB7206C}"/>
              </a:ext>
            </a:extLst>
          </p:cNvPr>
          <p:cNvSpPr txBox="1"/>
          <p:nvPr/>
        </p:nvSpPr>
        <p:spPr>
          <a:xfrm>
            <a:off x="480060" y="2872899"/>
            <a:ext cx="3182691"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IN THE EASTERN STATES, ROADLESS AREAS ARE SMALLER, RANGING IN SIZE FROM 5000 TO 100,000+ ACRES.</a:t>
            </a:r>
          </a:p>
        </p:txBody>
      </p:sp>
      <p:pic>
        <p:nvPicPr>
          <p:cNvPr id="3" name="Picture 2">
            <a:extLst>
              <a:ext uri="{FF2B5EF4-FFF2-40B4-BE49-F238E27FC236}">
                <a16:creationId xmlns:a16="http://schemas.microsoft.com/office/drawing/2014/main" id="{977A4376-FAF7-7C63-DBED-6FD19F0AC4DF}"/>
              </a:ext>
            </a:extLst>
          </p:cNvPr>
          <p:cNvPicPr>
            <a:picLocks noChangeAspect="1"/>
          </p:cNvPicPr>
          <p:nvPr/>
        </p:nvPicPr>
        <p:blipFill>
          <a:blip r:embed="rId3">
            <a:extLst>
              <a:ext uri="{28A0092B-C50C-407E-A947-70E740481C1C}">
                <a14:useLocalDpi xmlns:a14="http://schemas.microsoft.com/office/drawing/2010/main" val="0"/>
              </a:ext>
            </a:extLst>
          </a:blip>
          <a:srcRect b="303"/>
          <a:stretch>
            <a:fillRect/>
          </a:stretch>
        </p:blipFill>
        <p:spPr>
          <a:xfrm>
            <a:off x="3566160" y="76200"/>
            <a:ext cx="557784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334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4" name="Rectangle 718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6" name="Rectangle 7185">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8" name="Group 7187">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7189" name="Oval 7188">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0" name="Oval 7189">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Oval 7190">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2" name="Oval 7191">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3" name="Oval 7192">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4" name="Oval 7193">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6" name="Rectangle 7195">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8" name="Group 7197">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7199" name="Straight Connector 7198">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00" name="Straight Connector 7199">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01" name="Straight Connector 7200">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02" name="Straight Connector 7201">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170" name="Picture 2" descr="Ozarks Stock Photos, Images and Backgrounds for Free Download">
            <a:extLst>
              <a:ext uri="{FF2B5EF4-FFF2-40B4-BE49-F238E27FC236}">
                <a16:creationId xmlns:a16="http://schemas.microsoft.com/office/drawing/2014/main" id="{0643E69D-34E9-5BC1-C2A9-73D7D8158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018" r="1" b="1"/>
          <a:stretch>
            <a:fillRect/>
          </a:stretch>
        </p:blipFill>
        <p:spPr bwMode="auto">
          <a:xfrm>
            <a:off x="454720" y="317578"/>
            <a:ext cx="8153555" cy="3514999"/>
          </a:xfrm>
          <a:prstGeom prst="rect">
            <a:avLst/>
          </a:prstGeom>
          <a:noFill/>
          <a:extLst>
            <a:ext uri="{909E8E84-426E-40DD-AFC4-6F175D3DCCD1}">
              <a14:hiddenFill xmlns:a14="http://schemas.microsoft.com/office/drawing/2010/main">
                <a:solidFill>
                  <a:srgbClr val="FFFFFF"/>
                </a:solidFill>
              </a14:hiddenFill>
            </a:ext>
          </a:extLst>
        </p:spPr>
      </p:pic>
      <p:grpSp>
        <p:nvGrpSpPr>
          <p:cNvPr id="7204" name="Group 7203">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7205" name="Straight Connector 7204">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06" name="Straight Connector 7205">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07" name="Straight Connector 7206">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08" name="Straight Connector 7207">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210" name="Rectangle 720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12" name="Group 721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7213" name="Straight Connector 721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14" name="Straight Connector 721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15" name="Straight Connector 721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16" name="Straight Connector 721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B9ADCCB-45F7-5F0C-CFAF-C82AE8F466FE}"/>
              </a:ext>
            </a:extLst>
          </p:cNvPr>
          <p:cNvSpPr txBox="1"/>
          <p:nvPr/>
        </p:nvSpPr>
        <p:spPr>
          <a:xfrm>
            <a:off x="3943005" y="4018143"/>
            <a:ext cx="4427133" cy="2833895"/>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b="1" dirty="0">
                <a:solidFill>
                  <a:schemeClr val="bg1"/>
                </a:solidFill>
              </a:rPr>
              <a:t>BECAUSE THEY ARE RARE AND FRAGMENTED IT MAKES THEM EVEN MORE CRITICAL AND IMPORTANT!</a:t>
            </a:r>
          </a:p>
        </p:txBody>
      </p:sp>
    </p:spTree>
    <p:extLst>
      <p:ext uri="{BB962C8B-B14F-4D97-AF65-F5344CB8AC3E}">
        <p14:creationId xmlns:p14="http://schemas.microsoft.com/office/powerpoint/2010/main" val="212244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5" name="Group 820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8206" name="Oval 820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Oval 820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Oval 820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Oval 820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0" name="Oval 820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Oval 821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13" name="Rectangle 821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5" name="Group 821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8216" name="Straight Connector 821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196" name="Picture 4" descr="City Lights of the United States 2012 - NASA Science">
            <a:extLst>
              <a:ext uri="{FF2B5EF4-FFF2-40B4-BE49-F238E27FC236}">
                <a16:creationId xmlns:a16="http://schemas.microsoft.com/office/drawing/2014/main" id="{A0134BF3-64BA-7B11-621A-D3B60D9489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0627" r="1" b="14789"/>
          <a:stretch>
            <a:fillRect/>
          </a:stretch>
        </p:blipFill>
        <p:spPr bwMode="auto">
          <a:xfrm>
            <a:off x="88653" y="186804"/>
            <a:ext cx="9109014" cy="4106735"/>
          </a:xfrm>
          <a:prstGeom prst="rect">
            <a:avLst/>
          </a:prstGeom>
          <a:noFill/>
          <a:extLst>
            <a:ext uri="{909E8E84-426E-40DD-AFC4-6F175D3DCCD1}">
              <a14:hiddenFill xmlns:a14="http://schemas.microsoft.com/office/drawing/2010/main">
                <a:solidFill>
                  <a:srgbClr val="FFFFFF"/>
                </a:solidFill>
              </a14:hiddenFill>
            </a:ext>
          </a:extLst>
        </p:spPr>
      </p:pic>
      <p:grpSp>
        <p:nvGrpSpPr>
          <p:cNvPr id="8221" name="Group 822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8222" name="Straight Connector 822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25" name="Straight Connector 822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227" name="Rectangle 822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29" name="Group 822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8230" name="Straight Connector 822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31" name="Straight Connector 823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32" name="Straight Connector 823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33" name="Straight Connector 823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97C6A6A-7E87-3B00-DAEC-FC91984C8E9D}"/>
              </a:ext>
            </a:extLst>
          </p:cNvPr>
          <p:cNvSpPr txBox="1"/>
          <p:nvPr/>
        </p:nvSpPr>
        <p:spPr>
          <a:xfrm>
            <a:off x="454657" y="4172895"/>
            <a:ext cx="8687054" cy="2689431"/>
          </a:xfrm>
          <a:prstGeom prst="rect">
            <a:avLst/>
          </a:prstGeom>
          <a:noFill/>
        </p:spPr>
        <p:txBody>
          <a:bodyPr vert="horz" lIns="91440" tIns="45720" rIns="91440" bIns="45720" rtlCol="0" anchor="t">
            <a:noAutofit/>
          </a:bodyPr>
          <a:lstStyle/>
          <a:p>
            <a:pPr marL="0" marR="0" indent="-228600">
              <a:lnSpc>
                <a:spcPct val="90000"/>
              </a:lnSpc>
              <a:spcAft>
                <a:spcPts val="600"/>
              </a:spcAft>
              <a:buFont typeface="Arial" panose="020B0604020202020204" pitchFamily="34" charset="0"/>
              <a:buChar char="•"/>
            </a:pPr>
            <a:r>
              <a:rPr lang="en-US" sz="2800" dirty="0">
                <a:solidFill>
                  <a:schemeClr val="bg1"/>
                </a:solidFill>
                <a:effectLst/>
              </a:rPr>
              <a:t>In the eastern United States, roadless public lands are not vast—they are rare, hard-won, and irreplaceable. </a:t>
            </a:r>
            <a:r>
              <a:rPr lang="en-US" sz="2800" dirty="0">
                <a:solidFill>
                  <a:schemeClr val="bg1"/>
                </a:solidFill>
              </a:rPr>
              <a:t>T</a:t>
            </a:r>
            <a:r>
              <a:rPr lang="en-US" sz="2800" dirty="0">
                <a:solidFill>
                  <a:schemeClr val="bg1"/>
                </a:solidFill>
                <a:effectLst/>
              </a:rPr>
              <a:t>hese landscapes survived waves of clearing, logging, mining, and development that followed the era of Manifest Destiny. What remains today are the last quiet backcountry strongholds in a region where nearly every acre has felt the mark of human use.</a:t>
            </a:r>
          </a:p>
        </p:txBody>
      </p:sp>
    </p:spTree>
    <p:extLst>
      <p:ext uri="{BB962C8B-B14F-4D97-AF65-F5344CB8AC3E}">
        <p14:creationId xmlns:p14="http://schemas.microsoft.com/office/powerpoint/2010/main" val="320529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2374</TotalTime>
  <Words>1238</Words>
  <Application>Microsoft Office PowerPoint</Application>
  <PresentationFormat>On-screen Show (4:3)</PresentationFormat>
  <Paragraphs>162</Paragraphs>
  <Slides>24</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Colorado: A  In 2012, after years of bipartisan collaboration and public input, Colorado adopted its own Roadless Rule to protect its roughly 4.2 million acres of inventoried roadless areas. Like Idaho’s, Colorado’s rule remains in effect and insulated from rescission of the federal Roadless Rule. Following Secretary Rollins’ announcement, Governor Jared Polis reaffirmed that the state’s protections would stay intact—setting a strong example of how state-level policymaking can serve as a buffer in times of federal policy shifts.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 Long</dc:creator>
  <cp:lastModifiedBy>Connie Long</cp:lastModifiedBy>
  <cp:revision>45</cp:revision>
  <dcterms:created xsi:type="dcterms:W3CDTF">2026-04-07T17:45:09Z</dcterms:created>
  <dcterms:modified xsi:type="dcterms:W3CDTF">2026-04-22T15:21:59Z</dcterms:modified>
</cp:coreProperties>
</file>