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 id="260"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47D261-E9E2-4A6D-B2F9-C0BFBD599640}">
          <p14:sldIdLst>
            <p14:sldId id="256"/>
            <p14:sldId id="257"/>
            <p14:sldId id="258"/>
            <p14:sldId id="259"/>
            <p14:sldId id="262"/>
            <p14:sldId id="261"/>
            <p14:sldId id="260"/>
            <p14:sldId id="263"/>
            <p14:sldId id="264"/>
          </p14:sldIdLst>
        </p14:section>
        <p14:section name="Untitled Section" id="{E18AF54C-7E66-44AD-BEC7-9C230876A97B}">
          <p14:sldIdLst>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7C85-37E6-3AAC-10F5-C4C1486E7D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E02022-FD6F-3462-9F2A-FA22B9CF1B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B7A51D-783B-F21C-6DDD-442A1F2AA3A5}"/>
              </a:ext>
            </a:extLst>
          </p:cNvPr>
          <p:cNvSpPr>
            <a:spLocks noGrp="1"/>
          </p:cNvSpPr>
          <p:nvPr>
            <p:ph type="dt" sz="half" idx="10"/>
          </p:nvPr>
        </p:nvSpPr>
        <p:spPr/>
        <p:txBody>
          <a:bodyPr/>
          <a:lstStyle/>
          <a:p>
            <a:fld id="{C870E26C-77F1-4070-98B7-0C362B2B7490}" type="datetimeFigureOut">
              <a:rPr lang="en-US" smtClean="0"/>
              <a:t>2/20/2024</a:t>
            </a:fld>
            <a:endParaRPr lang="en-US"/>
          </a:p>
        </p:txBody>
      </p:sp>
      <p:sp>
        <p:nvSpPr>
          <p:cNvPr id="5" name="Footer Placeholder 4">
            <a:extLst>
              <a:ext uri="{FF2B5EF4-FFF2-40B4-BE49-F238E27FC236}">
                <a16:creationId xmlns:a16="http://schemas.microsoft.com/office/drawing/2014/main" id="{B40CF080-EFBF-D09E-812D-1F3369531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C1849-FA46-2D81-0CC9-159CF12FC7D6}"/>
              </a:ext>
            </a:extLst>
          </p:cNvPr>
          <p:cNvSpPr>
            <a:spLocks noGrp="1"/>
          </p:cNvSpPr>
          <p:nvPr>
            <p:ph type="sldNum" sz="quarter" idx="12"/>
          </p:nvPr>
        </p:nvSpPr>
        <p:spPr/>
        <p:txBody>
          <a:bodyPr/>
          <a:lstStyle/>
          <a:p>
            <a:fld id="{05D897F2-B3D5-4EE7-9C94-F4136A66339D}" type="slidenum">
              <a:rPr lang="en-US" smtClean="0"/>
              <a:t>‹#›</a:t>
            </a:fld>
            <a:endParaRPr lang="en-US"/>
          </a:p>
        </p:txBody>
      </p:sp>
    </p:spTree>
    <p:extLst>
      <p:ext uri="{BB962C8B-B14F-4D97-AF65-F5344CB8AC3E}">
        <p14:creationId xmlns:p14="http://schemas.microsoft.com/office/powerpoint/2010/main" val="367263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3DC1-80A1-BCF4-779D-705531FD6B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12E695-0E14-DB5A-685F-7FCB612268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D6196-0A44-F54A-12C1-2CB47FC51C1F}"/>
              </a:ext>
            </a:extLst>
          </p:cNvPr>
          <p:cNvSpPr>
            <a:spLocks noGrp="1"/>
          </p:cNvSpPr>
          <p:nvPr>
            <p:ph type="dt" sz="half" idx="10"/>
          </p:nvPr>
        </p:nvSpPr>
        <p:spPr/>
        <p:txBody>
          <a:bodyPr/>
          <a:lstStyle/>
          <a:p>
            <a:fld id="{C870E26C-77F1-4070-98B7-0C362B2B7490}" type="datetimeFigureOut">
              <a:rPr lang="en-US" smtClean="0"/>
              <a:t>2/20/2024</a:t>
            </a:fld>
            <a:endParaRPr lang="en-US"/>
          </a:p>
        </p:txBody>
      </p:sp>
      <p:sp>
        <p:nvSpPr>
          <p:cNvPr id="5" name="Footer Placeholder 4">
            <a:extLst>
              <a:ext uri="{FF2B5EF4-FFF2-40B4-BE49-F238E27FC236}">
                <a16:creationId xmlns:a16="http://schemas.microsoft.com/office/drawing/2014/main" id="{1700964E-ECD5-A49F-8CE1-22AC2D607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E76BE-AADA-828B-D60D-5FF97529F6DC}"/>
              </a:ext>
            </a:extLst>
          </p:cNvPr>
          <p:cNvSpPr>
            <a:spLocks noGrp="1"/>
          </p:cNvSpPr>
          <p:nvPr>
            <p:ph type="sldNum" sz="quarter" idx="12"/>
          </p:nvPr>
        </p:nvSpPr>
        <p:spPr/>
        <p:txBody>
          <a:bodyPr/>
          <a:lstStyle/>
          <a:p>
            <a:fld id="{05D897F2-B3D5-4EE7-9C94-F4136A66339D}" type="slidenum">
              <a:rPr lang="en-US" smtClean="0"/>
              <a:t>‹#›</a:t>
            </a:fld>
            <a:endParaRPr lang="en-US"/>
          </a:p>
        </p:txBody>
      </p:sp>
    </p:spTree>
    <p:extLst>
      <p:ext uri="{BB962C8B-B14F-4D97-AF65-F5344CB8AC3E}">
        <p14:creationId xmlns:p14="http://schemas.microsoft.com/office/powerpoint/2010/main" val="112333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6707E-6923-27EE-595D-B0AFA8BC71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76D060-E35F-8F60-DCD2-0C3C0BC58C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BE4B7-E40B-0811-E5AD-ABCFF07888AA}"/>
              </a:ext>
            </a:extLst>
          </p:cNvPr>
          <p:cNvSpPr>
            <a:spLocks noGrp="1"/>
          </p:cNvSpPr>
          <p:nvPr>
            <p:ph type="dt" sz="half" idx="10"/>
          </p:nvPr>
        </p:nvSpPr>
        <p:spPr/>
        <p:txBody>
          <a:bodyPr/>
          <a:lstStyle/>
          <a:p>
            <a:fld id="{C870E26C-77F1-4070-98B7-0C362B2B7490}" type="datetimeFigureOut">
              <a:rPr lang="en-US" smtClean="0"/>
              <a:t>2/20/2024</a:t>
            </a:fld>
            <a:endParaRPr lang="en-US"/>
          </a:p>
        </p:txBody>
      </p:sp>
      <p:sp>
        <p:nvSpPr>
          <p:cNvPr id="5" name="Footer Placeholder 4">
            <a:extLst>
              <a:ext uri="{FF2B5EF4-FFF2-40B4-BE49-F238E27FC236}">
                <a16:creationId xmlns:a16="http://schemas.microsoft.com/office/drawing/2014/main" id="{2DCD2DC5-243F-E737-8AAA-5F9BCCA3D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633C5-3955-ED97-F8F4-5AE5E80DC177}"/>
              </a:ext>
            </a:extLst>
          </p:cNvPr>
          <p:cNvSpPr>
            <a:spLocks noGrp="1"/>
          </p:cNvSpPr>
          <p:nvPr>
            <p:ph type="sldNum" sz="quarter" idx="12"/>
          </p:nvPr>
        </p:nvSpPr>
        <p:spPr/>
        <p:txBody>
          <a:bodyPr/>
          <a:lstStyle/>
          <a:p>
            <a:fld id="{05D897F2-B3D5-4EE7-9C94-F4136A66339D}" type="slidenum">
              <a:rPr lang="en-US" smtClean="0"/>
              <a:t>‹#›</a:t>
            </a:fld>
            <a:endParaRPr lang="en-US"/>
          </a:p>
        </p:txBody>
      </p:sp>
    </p:spTree>
    <p:extLst>
      <p:ext uri="{BB962C8B-B14F-4D97-AF65-F5344CB8AC3E}">
        <p14:creationId xmlns:p14="http://schemas.microsoft.com/office/powerpoint/2010/main" val="65990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60CC-4D07-B308-534D-15634D5625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3DFA-E268-3E7E-8757-B884D7B907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0D48C-287D-5E92-F297-C2E27CEA466D}"/>
              </a:ext>
            </a:extLst>
          </p:cNvPr>
          <p:cNvSpPr>
            <a:spLocks noGrp="1"/>
          </p:cNvSpPr>
          <p:nvPr>
            <p:ph type="dt" sz="half" idx="10"/>
          </p:nvPr>
        </p:nvSpPr>
        <p:spPr/>
        <p:txBody>
          <a:bodyPr/>
          <a:lstStyle/>
          <a:p>
            <a:fld id="{C870E26C-77F1-4070-98B7-0C362B2B7490}" type="datetimeFigureOut">
              <a:rPr lang="en-US" smtClean="0"/>
              <a:t>2/20/2024</a:t>
            </a:fld>
            <a:endParaRPr lang="en-US"/>
          </a:p>
        </p:txBody>
      </p:sp>
      <p:sp>
        <p:nvSpPr>
          <p:cNvPr id="5" name="Footer Placeholder 4">
            <a:extLst>
              <a:ext uri="{FF2B5EF4-FFF2-40B4-BE49-F238E27FC236}">
                <a16:creationId xmlns:a16="http://schemas.microsoft.com/office/drawing/2014/main" id="{A6962DE9-D83E-1FBD-9CF5-E18AEE53C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60E88-0D41-B02A-DF64-798ABE18EE06}"/>
              </a:ext>
            </a:extLst>
          </p:cNvPr>
          <p:cNvSpPr>
            <a:spLocks noGrp="1"/>
          </p:cNvSpPr>
          <p:nvPr>
            <p:ph type="sldNum" sz="quarter" idx="12"/>
          </p:nvPr>
        </p:nvSpPr>
        <p:spPr/>
        <p:txBody>
          <a:bodyPr/>
          <a:lstStyle/>
          <a:p>
            <a:fld id="{05D897F2-B3D5-4EE7-9C94-F4136A66339D}" type="slidenum">
              <a:rPr lang="en-US" smtClean="0"/>
              <a:t>‹#›</a:t>
            </a:fld>
            <a:endParaRPr lang="en-US"/>
          </a:p>
        </p:txBody>
      </p:sp>
    </p:spTree>
    <p:extLst>
      <p:ext uri="{BB962C8B-B14F-4D97-AF65-F5344CB8AC3E}">
        <p14:creationId xmlns:p14="http://schemas.microsoft.com/office/powerpoint/2010/main" val="260684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9710-9B1F-ADD2-4A75-820552CB0D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CC3A4D-A7D6-AC90-DDF1-EE4DC03C0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2406D1-48DE-5C1D-1EF9-D90556106B9B}"/>
              </a:ext>
            </a:extLst>
          </p:cNvPr>
          <p:cNvSpPr>
            <a:spLocks noGrp="1"/>
          </p:cNvSpPr>
          <p:nvPr>
            <p:ph type="dt" sz="half" idx="10"/>
          </p:nvPr>
        </p:nvSpPr>
        <p:spPr/>
        <p:txBody>
          <a:bodyPr/>
          <a:lstStyle/>
          <a:p>
            <a:fld id="{C870E26C-77F1-4070-98B7-0C362B2B7490}" type="datetimeFigureOut">
              <a:rPr lang="en-US" smtClean="0"/>
              <a:t>2/20/2024</a:t>
            </a:fld>
            <a:endParaRPr lang="en-US"/>
          </a:p>
        </p:txBody>
      </p:sp>
      <p:sp>
        <p:nvSpPr>
          <p:cNvPr id="5" name="Footer Placeholder 4">
            <a:extLst>
              <a:ext uri="{FF2B5EF4-FFF2-40B4-BE49-F238E27FC236}">
                <a16:creationId xmlns:a16="http://schemas.microsoft.com/office/drawing/2014/main" id="{4938C1FF-9BF4-CD31-D9A6-673F647F9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BD824-B1A3-7EE6-C08A-575AF84DFBF7}"/>
              </a:ext>
            </a:extLst>
          </p:cNvPr>
          <p:cNvSpPr>
            <a:spLocks noGrp="1"/>
          </p:cNvSpPr>
          <p:nvPr>
            <p:ph type="sldNum" sz="quarter" idx="12"/>
          </p:nvPr>
        </p:nvSpPr>
        <p:spPr/>
        <p:txBody>
          <a:bodyPr/>
          <a:lstStyle/>
          <a:p>
            <a:fld id="{05D897F2-B3D5-4EE7-9C94-F4136A66339D}" type="slidenum">
              <a:rPr lang="en-US" smtClean="0"/>
              <a:t>‹#›</a:t>
            </a:fld>
            <a:endParaRPr lang="en-US"/>
          </a:p>
        </p:txBody>
      </p:sp>
    </p:spTree>
    <p:extLst>
      <p:ext uri="{BB962C8B-B14F-4D97-AF65-F5344CB8AC3E}">
        <p14:creationId xmlns:p14="http://schemas.microsoft.com/office/powerpoint/2010/main" val="271719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865E-CE35-2AB3-D2DB-0044812D7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CF8392-ACAD-CEA0-8CA1-98426B4B52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828196-EC55-B590-3A9C-DF54361D75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3B042C-3465-C2CF-EFB2-2F071B76A865}"/>
              </a:ext>
            </a:extLst>
          </p:cNvPr>
          <p:cNvSpPr>
            <a:spLocks noGrp="1"/>
          </p:cNvSpPr>
          <p:nvPr>
            <p:ph type="dt" sz="half" idx="10"/>
          </p:nvPr>
        </p:nvSpPr>
        <p:spPr/>
        <p:txBody>
          <a:bodyPr/>
          <a:lstStyle/>
          <a:p>
            <a:fld id="{C870E26C-77F1-4070-98B7-0C362B2B7490}" type="datetimeFigureOut">
              <a:rPr lang="en-US" smtClean="0"/>
              <a:t>2/20/2024</a:t>
            </a:fld>
            <a:endParaRPr lang="en-US"/>
          </a:p>
        </p:txBody>
      </p:sp>
      <p:sp>
        <p:nvSpPr>
          <p:cNvPr id="6" name="Footer Placeholder 5">
            <a:extLst>
              <a:ext uri="{FF2B5EF4-FFF2-40B4-BE49-F238E27FC236}">
                <a16:creationId xmlns:a16="http://schemas.microsoft.com/office/drawing/2014/main" id="{A57E9AA1-FF5B-ECC3-66D7-D8C332F2B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4084D-A710-8F86-7167-76575F296F93}"/>
              </a:ext>
            </a:extLst>
          </p:cNvPr>
          <p:cNvSpPr>
            <a:spLocks noGrp="1"/>
          </p:cNvSpPr>
          <p:nvPr>
            <p:ph type="sldNum" sz="quarter" idx="12"/>
          </p:nvPr>
        </p:nvSpPr>
        <p:spPr/>
        <p:txBody>
          <a:bodyPr/>
          <a:lstStyle/>
          <a:p>
            <a:fld id="{05D897F2-B3D5-4EE7-9C94-F4136A66339D}" type="slidenum">
              <a:rPr lang="en-US" smtClean="0"/>
              <a:t>‹#›</a:t>
            </a:fld>
            <a:endParaRPr lang="en-US"/>
          </a:p>
        </p:txBody>
      </p:sp>
    </p:spTree>
    <p:extLst>
      <p:ext uri="{BB962C8B-B14F-4D97-AF65-F5344CB8AC3E}">
        <p14:creationId xmlns:p14="http://schemas.microsoft.com/office/powerpoint/2010/main" val="223446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620A-A6B7-19E3-747B-7E68F527C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8ABBA7-1A19-46EC-4D73-44AEE28FF7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91605-CD44-EE4E-D8FC-6115238704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5839AD-2A17-9A8E-F81C-E3FDAF8094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68EBF3-9964-C512-C32D-FD4688D317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FE95E6-41B9-2036-6A89-C5C5E577E0E9}"/>
              </a:ext>
            </a:extLst>
          </p:cNvPr>
          <p:cNvSpPr>
            <a:spLocks noGrp="1"/>
          </p:cNvSpPr>
          <p:nvPr>
            <p:ph type="dt" sz="half" idx="10"/>
          </p:nvPr>
        </p:nvSpPr>
        <p:spPr/>
        <p:txBody>
          <a:bodyPr/>
          <a:lstStyle/>
          <a:p>
            <a:fld id="{C870E26C-77F1-4070-98B7-0C362B2B7490}" type="datetimeFigureOut">
              <a:rPr lang="en-US" smtClean="0"/>
              <a:t>2/20/2024</a:t>
            </a:fld>
            <a:endParaRPr lang="en-US"/>
          </a:p>
        </p:txBody>
      </p:sp>
      <p:sp>
        <p:nvSpPr>
          <p:cNvPr id="8" name="Footer Placeholder 7">
            <a:extLst>
              <a:ext uri="{FF2B5EF4-FFF2-40B4-BE49-F238E27FC236}">
                <a16:creationId xmlns:a16="http://schemas.microsoft.com/office/drawing/2014/main" id="{DB24B3E3-4F56-FC34-2EF8-526F0391ED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67A3FD-A6F5-5F20-FB67-087AD6ACB70C}"/>
              </a:ext>
            </a:extLst>
          </p:cNvPr>
          <p:cNvSpPr>
            <a:spLocks noGrp="1"/>
          </p:cNvSpPr>
          <p:nvPr>
            <p:ph type="sldNum" sz="quarter" idx="12"/>
          </p:nvPr>
        </p:nvSpPr>
        <p:spPr/>
        <p:txBody>
          <a:bodyPr/>
          <a:lstStyle/>
          <a:p>
            <a:fld id="{05D897F2-B3D5-4EE7-9C94-F4136A66339D}" type="slidenum">
              <a:rPr lang="en-US" smtClean="0"/>
              <a:t>‹#›</a:t>
            </a:fld>
            <a:endParaRPr lang="en-US"/>
          </a:p>
        </p:txBody>
      </p:sp>
    </p:spTree>
    <p:extLst>
      <p:ext uri="{BB962C8B-B14F-4D97-AF65-F5344CB8AC3E}">
        <p14:creationId xmlns:p14="http://schemas.microsoft.com/office/powerpoint/2010/main" val="162301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BC4C-4E9A-3FC7-F93B-F1C65C2DF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7C60B0-91EE-8C91-76BB-861CDD6951DE}"/>
              </a:ext>
            </a:extLst>
          </p:cNvPr>
          <p:cNvSpPr>
            <a:spLocks noGrp="1"/>
          </p:cNvSpPr>
          <p:nvPr>
            <p:ph type="dt" sz="half" idx="10"/>
          </p:nvPr>
        </p:nvSpPr>
        <p:spPr/>
        <p:txBody>
          <a:bodyPr/>
          <a:lstStyle/>
          <a:p>
            <a:fld id="{C870E26C-77F1-4070-98B7-0C362B2B7490}" type="datetimeFigureOut">
              <a:rPr lang="en-US" smtClean="0"/>
              <a:t>2/20/2024</a:t>
            </a:fld>
            <a:endParaRPr lang="en-US"/>
          </a:p>
        </p:txBody>
      </p:sp>
      <p:sp>
        <p:nvSpPr>
          <p:cNvPr id="4" name="Footer Placeholder 3">
            <a:extLst>
              <a:ext uri="{FF2B5EF4-FFF2-40B4-BE49-F238E27FC236}">
                <a16:creationId xmlns:a16="http://schemas.microsoft.com/office/drawing/2014/main" id="{C3241822-E471-C3EB-F580-75C722520B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BCCB7C-0D64-30D8-4973-7572FFF132C7}"/>
              </a:ext>
            </a:extLst>
          </p:cNvPr>
          <p:cNvSpPr>
            <a:spLocks noGrp="1"/>
          </p:cNvSpPr>
          <p:nvPr>
            <p:ph type="sldNum" sz="quarter" idx="12"/>
          </p:nvPr>
        </p:nvSpPr>
        <p:spPr/>
        <p:txBody>
          <a:bodyPr/>
          <a:lstStyle/>
          <a:p>
            <a:fld id="{05D897F2-B3D5-4EE7-9C94-F4136A66339D}" type="slidenum">
              <a:rPr lang="en-US" smtClean="0"/>
              <a:t>‹#›</a:t>
            </a:fld>
            <a:endParaRPr lang="en-US"/>
          </a:p>
        </p:txBody>
      </p:sp>
    </p:spTree>
    <p:extLst>
      <p:ext uri="{BB962C8B-B14F-4D97-AF65-F5344CB8AC3E}">
        <p14:creationId xmlns:p14="http://schemas.microsoft.com/office/powerpoint/2010/main" val="265453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48E785-FB3B-AD43-96CE-CE3571AA45BA}"/>
              </a:ext>
            </a:extLst>
          </p:cNvPr>
          <p:cNvSpPr>
            <a:spLocks noGrp="1"/>
          </p:cNvSpPr>
          <p:nvPr>
            <p:ph type="dt" sz="half" idx="10"/>
          </p:nvPr>
        </p:nvSpPr>
        <p:spPr/>
        <p:txBody>
          <a:bodyPr/>
          <a:lstStyle/>
          <a:p>
            <a:fld id="{C870E26C-77F1-4070-98B7-0C362B2B7490}" type="datetimeFigureOut">
              <a:rPr lang="en-US" smtClean="0"/>
              <a:t>2/20/2024</a:t>
            </a:fld>
            <a:endParaRPr lang="en-US"/>
          </a:p>
        </p:txBody>
      </p:sp>
      <p:sp>
        <p:nvSpPr>
          <p:cNvPr id="3" name="Footer Placeholder 2">
            <a:extLst>
              <a:ext uri="{FF2B5EF4-FFF2-40B4-BE49-F238E27FC236}">
                <a16:creationId xmlns:a16="http://schemas.microsoft.com/office/drawing/2014/main" id="{D77BC26A-92BC-9A66-209D-3D11AFB28F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9DDC63-BF00-A7C3-BEF6-ACBD2A77C01C}"/>
              </a:ext>
            </a:extLst>
          </p:cNvPr>
          <p:cNvSpPr>
            <a:spLocks noGrp="1"/>
          </p:cNvSpPr>
          <p:nvPr>
            <p:ph type="sldNum" sz="quarter" idx="12"/>
          </p:nvPr>
        </p:nvSpPr>
        <p:spPr/>
        <p:txBody>
          <a:bodyPr/>
          <a:lstStyle/>
          <a:p>
            <a:fld id="{05D897F2-B3D5-4EE7-9C94-F4136A66339D}" type="slidenum">
              <a:rPr lang="en-US" smtClean="0"/>
              <a:t>‹#›</a:t>
            </a:fld>
            <a:endParaRPr lang="en-US"/>
          </a:p>
        </p:txBody>
      </p:sp>
    </p:spTree>
    <p:extLst>
      <p:ext uri="{BB962C8B-B14F-4D97-AF65-F5344CB8AC3E}">
        <p14:creationId xmlns:p14="http://schemas.microsoft.com/office/powerpoint/2010/main" val="170397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D31C-E4C5-422E-B900-9C37C9EFB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FBC5FD-C861-4B80-D956-1697C8954D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3A965B-8725-64C3-945E-7ABEE18E3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195C5-D218-CAEA-2BEF-A7FD107195DB}"/>
              </a:ext>
            </a:extLst>
          </p:cNvPr>
          <p:cNvSpPr>
            <a:spLocks noGrp="1"/>
          </p:cNvSpPr>
          <p:nvPr>
            <p:ph type="dt" sz="half" idx="10"/>
          </p:nvPr>
        </p:nvSpPr>
        <p:spPr/>
        <p:txBody>
          <a:bodyPr/>
          <a:lstStyle/>
          <a:p>
            <a:fld id="{C870E26C-77F1-4070-98B7-0C362B2B7490}" type="datetimeFigureOut">
              <a:rPr lang="en-US" smtClean="0"/>
              <a:t>2/20/2024</a:t>
            </a:fld>
            <a:endParaRPr lang="en-US"/>
          </a:p>
        </p:txBody>
      </p:sp>
      <p:sp>
        <p:nvSpPr>
          <p:cNvPr id="6" name="Footer Placeholder 5">
            <a:extLst>
              <a:ext uri="{FF2B5EF4-FFF2-40B4-BE49-F238E27FC236}">
                <a16:creationId xmlns:a16="http://schemas.microsoft.com/office/drawing/2014/main" id="{C4559BD4-434F-D54E-37B2-0D438EBA0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41860-1112-F13C-3525-CE6FBEB251BF}"/>
              </a:ext>
            </a:extLst>
          </p:cNvPr>
          <p:cNvSpPr>
            <a:spLocks noGrp="1"/>
          </p:cNvSpPr>
          <p:nvPr>
            <p:ph type="sldNum" sz="quarter" idx="12"/>
          </p:nvPr>
        </p:nvSpPr>
        <p:spPr/>
        <p:txBody>
          <a:bodyPr/>
          <a:lstStyle/>
          <a:p>
            <a:fld id="{05D897F2-B3D5-4EE7-9C94-F4136A66339D}" type="slidenum">
              <a:rPr lang="en-US" smtClean="0"/>
              <a:t>‹#›</a:t>
            </a:fld>
            <a:endParaRPr lang="en-US"/>
          </a:p>
        </p:txBody>
      </p:sp>
    </p:spTree>
    <p:extLst>
      <p:ext uri="{BB962C8B-B14F-4D97-AF65-F5344CB8AC3E}">
        <p14:creationId xmlns:p14="http://schemas.microsoft.com/office/powerpoint/2010/main" val="43364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6016-E4F7-66E2-0149-0627D86B7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3F0670-2EB1-C20B-5EC3-440210E783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A6BB95-D113-03FE-52F7-D84E55B06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E70FD2-62CE-EFFE-3FE4-3972DFABFA0F}"/>
              </a:ext>
            </a:extLst>
          </p:cNvPr>
          <p:cNvSpPr>
            <a:spLocks noGrp="1"/>
          </p:cNvSpPr>
          <p:nvPr>
            <p:ph type="dt" sz="half" idx="10"/>
          </p:nvPr>
        </p:nvSpPr>
        <p:spPr/>
        <p:txBody>
          <a:bodyPr/>
          <a:lstStyle/>
          <a:p>
            <a:fld id="{C870E26C-77F1-4070-98B7-0C362B2B7490}" type="datetimeFigureOut">
              <a:rPr lang="en-US" smtClean="0"/>
              <a:t>2/20/2024</a:t>
            </a:fld>
            <a:endParaRPr lang="en-US"/>
          </a:p>
        </p:txBody>
      </p:sp>
      <p:sp>
        <p:nvSpPr>
          <p:cNvPr id="6" name="Footer Placeholder 5">
            <a:extLst>
              <a:ext uri="{FF2B5EF4-FFF2-40B4-BE49-F238E27FC236}">
                <a16:creationId xmlns:a16="http://schemas.microsoft.com/office/drawing/2014/main" id="{EC4048B5-070C-30BB-903E-70B15CB5D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280A66-736F-E200-1D15-721CB37AE1E8}"/>
              </a:ext>
            </a:extLst>
          </p:cNvPr>
          <p:cNvSpPr>
            <a:spLocks noGrp="1"/>
          </p:cNvSpPr>
          <p:nvPr>
            <p:ph type="sldNum" sz="quarter" idx="12"/>
          </p:nvPr>
        </p:nvSpPr>
        <p:spPr/>
        <p:txBody>
          <a:bodyPr/>
          <a:lstStyle/>
          <a:p>
            <a:fld id="{05D897F2-B3D5-4EE7-9C94-F4136A66339D}" type="slidenum">
              <a:rPr lang="en-US" smtClean="0"/>
              <a:t>‹#›</a:t>
            </a:fld>
            <a:endParaRPr lang="en-US"/>
          </a:p>
        </p:txBody>
      </p:sp>
    </p:spTree>
    <p:extLst>
      <p:ext uri="{BB962C8B-B14F-4D97-AF65-F5344CB8AC3E}">
        <p14:creationId xmlns:p14="http://schemas.microsoft.com/office/powerpoint/2010/main" val="122092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1FDB0A-0BEC-1BAD-7C07-479F58A8C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2286BD-B0A2-6878-0520-4D17801045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16DA5-AE5F-A9EB-CFD8-8CC5E0B58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0E26C-77F1-4070-98B7-0C362B2B7490}" type="datetimeFigureOut">
              <a:rPr lang="en-US" smtClean="0"/>
              <a:t>2/20/2024</a:t>
            </a:fld>
            <a:endParaRPr lang="en-US"/>
          </a:p>
        </p:txBody>
      </p:sp>
      <p:sp>
        <p:nvSpPr>
          <p:cNvPr id="5" name="Footer Placeholder 4">
            <a:extLst>
              <a:ext uri="{FF2B5EF4-FFF2-40B4-BE49-F238E27FC236}">
                <a16:creationId xmlns:a16="http://schemas.microsoft.com/office/drawing/2014/main" id="{1514B49B-36EE-A1F8-8452-D6A57E4EF3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97D991-4244-96BD-5C64-40BB8826B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897F2-B3D5-4EE7-9C94-F4136A66339D}" type="slidenum">
              <a:rPr lang="en-US" smtClean="0"/>
              <a:t>‹#›</a:t>
            </a:fld>
            <a:endParaRPr lang="en-US"/>
          </a:p>
        </p:txBody>
      </p:sp>
    </p:spTree>
    <p:extLst>
      <p:ext uri="{BB962C8B-B14F-4D97-AF65-F5344CB8AC3E}">
        <p14:creationId xmlns:p14="http://schemas.microsoft.com/office/powerpoint/2010/main" val="1345743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E2CE961-143D-7872-8276-8F1563F74DCB}"/>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Trail Course</a:t>
            </a:r>
          </a:p>
        </p:txBody>
      </p:sp>
      <p:sp>
        <p:nvSpPr>
          <p:cNvPr id="3" name="Subtitle 2">
            <a:extLst>
              <a:ext uri="{FF2B5EF4-FFF2-40B4-BE49-F238E27FC236}">
                <a16:creationId xmlns:a16="http://schemas.microsoft.com/office/drawing/2014/main" id="{348FD278-34BA-953D-7BAA-83799B109078}"/>
              </a:ext>
            </a:extLst>
          </p:cNvPr>
          <p:cNvSpPr>
            <a:spLocks noGrp="1"/>
          </p:cNvSpPr>
          <p:nvPr>
            <p:ph type="subTitle" idx="1"/>
          </p:nvPr>
        </p:nvSpPr>
        <p:spPr>
          <a:xfrm>
            <a:off x="3215728" y="4165152"/>
            <a:ext cx="6292065" cy="1213093"/>
          </a:xfrm>
        </p:spPr>
        <p:txBody>
          <a:bodyPr>
            <a:normAutofit/>
          </a:bodyPr>
          <a:lstStyle/>
          <a:p>
            <a:r>
              <a:rPr lang="en-US" dirty="0">
                <a:solidFill>
                  <a:schemeClr val="tx2"/>
                </a:solidFill>
              </a:rPr>
              <a:t>Estimated costs to build obstacles: $230-$380</a:t>
            </a:r>
          </a:p>
          <a:p>
            <a:r>
              <a:rPr lang="en-US" dirty="0">
                <a:solidFill>
                  <a:schemeClr val="tx2"/>
                </a:solidFill>
              </a:rPr>
              <a:t>We can investigate donations and design changes to reduce this cost as needed</a:t>
            </a:r>
          </a:p>
        </p:txBody>
      </p:sp>
      <p:pic>
        <p:nvPicPr>
          <p:cNvPr id="5" name="Picture 4">
            <a:extLst>
              <a:ext uri="{FF2B5EF4-FFF2-40B4-BE49-F238E27FC236}">
                <a16:creationId xmlns:a16="http://schemas.microsoft.com/office/drawing/2014/main" id="{6501D167-2BA6-A5C3-693E-20CBE594F135}"/>
              </a:ext>
            </a:extLst>
          </p:cNvPr>
          <p:cNvPicPr>
            <a:picLocks noChangeAspect="1"/>
          </p:cNvPicPr>
          <p:nvPr/>
        </p:nvPicPr>
        <p:blipFill>
          <a:blip r:embed="rId2"/>
          <a:stretch>
            <a:fillRect/>
          </a:stretch>
        </p:blipFill>
        <p:spPr>
          <a:xfrm>
            <a:off x="3698338" y="381096"/>
            <a:ext cx="4523809" cy="2676190"/>
          </a:xfrm>
          <a:prstGeom prst="rect">
            <a:avLst/>
          </a:prstGeom>
        </p:spPr>
      </p:pic>
    </p:spTree>
    <p:extLst>
      <p:ext uri="{BB962C8B-B14F-4D97-AF65-F5344CB8AC3E}">
        <p14:creationId xmlns:p14="http://schemas.microsoft.com/office/powerpoint/2010/main" val="2674444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B7C201B-8861-4897-3C13-FC1DB819907C}"/>
              </a:ext>
            </a:extLst>
          </p:cNvPr>
          <p:cNvSpPr/>
          <p:nvPr/>
        </p:nvSpPr>
        <p:spPr>
          <a:xfrm>
            <a:off x="2055043" y="1093509"/>
            <a:ext cx="8832916" cy="435518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1DF4363-A6B5-28E8-702B-0D8B5A1C9580}"/>
              </a:ext>
            </a:extLst>
          </p:cNvPr>
          <p:cNvSpPr/>
          <p:nvPr/>
        </p:nvSpPr>
        <p:spPr>
          <a:xfrm>
            <a:off x="4458878" y="1489435"/>
            <a:ext cx="6099143" cy="3544478"/>
          </a:xfrm>
          <a:prstGeom prst="roundRect">
            <a:avLst/>
          </a:prstGeom>
          <a:noFill/>
          <a:ln>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3CED1D-9B72-D1AE-BCCD-DC594898DDBA}"/>
              </a:ext>
            </a:extLst>
          </p:cNvPr>
          <p:cNvPicPr>
            <a:picLocks noChangeAspect="1"/>
          </p:cNvPicPr>
          <p:nvPr/>
        </p:nvPicPr>
        <p:blipFill>
          <a:blip r:embed="rId2"/>
          <a:stretch>
            <a:fillRect/>
          </a:stretch>
        </p:blipFill>
        <p:spPr>
          <a:xfrm>
            <a:off x="7095242" y="4204354"/>
            <a:ext cx="828542" cy="640675"/>
          </a:xfrm>
          <a:prstGeom prst="rect">
            <a:avLst/>
          </a:prstGeom>
        </p:spPr>
      </p:pic>
      <p:pic>
        <p:nvPicPr>
          <p:cNvPr id="8" name="Picture Placeholder 9">
            <a:extLst>
              <a:ext uri="{FF2B5EF4-FFF2-40B4-BE49-F238E27FC236}">
                <a16:creationId xmlns:a16="http://schemas.microsoft.com/office/drawing/2014/main" id="{536C5831-6108-F8CA-3898-657736BA7E23}"/>
              </a:ext>
            </a:extLst>
          </p:cNvPr>
          <p:cNvPicPr>
            <a:picLocks noChangeAspect="1"/>
          </p:cNvPicPr>
          <p:nvPr/>
        </p:nvPicPr>
        <p:blipFill rotWithShape="1">
          <a:blip r:embed="rId3"/>
          <a:srcRect l="17243" r="10364" b="2"/>
          <a:stretch/>
        </p:blipFill>
        <p:spPr>
          <a:xfrm>
            <a:off x="9375973" y="4242413"/>
            <a:ext cx="579749" cy="602616"/>
          </a:xfrm>
          <a:prstGeom prst="rect">
            <a:avLst/>
          </a:prstGeom>
        </p:spPr>
      </p:pic>
      <p:pic>
        <p:nvPicPr>
          <p:cNvPr id="9" name="Picture Placeholder 13">
            <a:extLst>
              <a:ext uri="{FF2B5EF4-FFF2-40B4-BE49-F238E27FC236}">
                <a16:creationId xmlns:a16="http://schemas.microsoft.com/office/drawing/2014/main" id="{51F71DC0-63D2-09F5-0991-E83AF5E8089C}"/>
              </a:ext>
            </a:extLst>
          </p:cNvPr>
          <p:cNvPicPr>
            <a:picLocks noChangeAspect="1"/>
          </p:cNvPicPr>
          <p:nvPr/>
        </p:nvPicPr>
        <p:blipFill>
          <a:blip r:embed="rId4"/>
          <a:srcRect t="2169" b="2169"/>
          <a:stretch/>
        </p:blipFill>
        <p:spPr>
          <a:xfrm>
            <a:off x="5268732" y="4202310"/>
            <a:ext cx="827268" cy="642719"/>
          </a:xfrm>
          <a:prstGeom prst="rect">
            <a:avLst/>
          </a:prstGeom>
        </p:spPr>
      </p:pic>
      <p:pic>
        <p:nvPicPr>
          <p:cNvPr id="10" name="Picture Placeholder 27">
            <a:extLst>
              <a:ext uri="{FF2B5EF4-FFF2-40B4-BE49-F238E27FC236}">
                <a16:creationId xmlns:a16="http://schemas.microsoft.com/office/drawing/2014/main" id="{98FA1EE7-82E4-D349-1F53-9D5F0E4AB3D4}"/>
              </a:ext>
            </a:extLst>
          </p:cNvPr>
          <p:cNvPicPr>
            <a:picLocks noChangeAspect="1"/>
          </p:cNvPicPr>
          <p:nvPr/>
        </p:nvPicPr>
        <p:blipFill>
          <a:blip r:embed="rId5"/>
          <a:srcRect l="8206" r="8206"/>
          <a:stretch/>
        </p:blipFill>
        <p:spPr>
          <a:xfrm>
            <a:off x="9450421" y="1716703"/>
            <a:ext cx="686536" cy="508023"/>
          </a:xfrm>
          <a:prstGeom prst="rect">
            <a:avLst/>
          </a:prstGeom>
        </p:spPr>
      </p:pic>
      <p:pic>
        <p:nvPicPr>
          <p:cNvPr id="11" name="Picture Placeholder 5">
            <a:extLst>
              <a:ext uri="{FF2B5EF4-FFF2-40B4-BE49-F238E27FC236}">
                <a16:creationId xmlns:a16="http://schemas.microsoft.com/office/drawing/2014/main" id="{8B52B446-9714-9B46-ED31-B1D7DE8CB190}"/>
              </a:ext>
            </a:extLst>
          </p:cNvPr>
          <p:cNvPicPr>
            <a:picLocks noChangeAspect="1"/>
          </p:cNvPicPr>
          <p:nvPr/>
        </p:nvPicPr>
        <p:blipFill rotWithShape="1">
          <a:blip r:embed="rId6"/>
          <a:srcRect l="7797" r="21013" b="3"/>
          <a:stretch/>
        </p:blipFill>
        <p:spPr>
          <a:xfrm>
            <a:off x="8635382" y="2809976"/>
            <a:ext cx="815039" cy="847187"/>
          </a:xfrm>
          <a:prstGeom prst="rect">
            <a:avLst/>
          </a:prstGeom>
        </p:spPr>
      </p:pic>
      <p:pic>
        <p:nvPicPr>
          <p:cNvPr id="12" name="Picture Placeholder 12">
            <a:extLst>
              <a:ext uri="{FF2B5EF4-FFF2-40B4-BE49-F238E27FC236}">
                <a16:creationId xmlns:a16="http://schemas.microsoft.com/office/drawing/2014/main" id="{BE4D7F33-C6C1-4076-B01B-63D4A40D529A}"/>
              </a:ext>
            </a:extLst>
          </p:cNvPr>
          <p:cNvPicPr>
            <a:picLocks noChangeAspect="1"/>
          </p:cNvPicPr>
          <p:nvPr/>
        </p:nvPicPr>
        <p:blipFill>
          <a:blip r:embed="rId7"/>
          <a:srcRect t="3492" b="3492"/>
          <a:stretch/>
        </p:blipFill>
        <p:spPr>
          <a:xfrm>
            <a:off x="7790229" y="1595287"/>
            <a:ext cx="652057" cy="750854"/>
          </a:xfrm>
          <a:prstGeom prst="rect">
            <a:avLst/>
          </a:prstGeom>
        </p:spPr>
      </p:pic>
      <p:pic>
        <p:nvPicPr>
          <p:cNvPr id="13" name="Picture Placeholder 9">
            <a:extLst>
              <a:ext uri="{FF2B5EF4-FFF2-40B4-BE49-F238E27FC236}">
                <a16:creationId xmlns:a16="http://schemas.microsoft.com/office/drawing/2014/main" id="{0EE76AAF-137D-A960-809B-3C32BDA23F6D}"/>
              </a:ext>
            </a:extLst>
          </p:cNvPr>
          <p:cNvPicPr>
            <a:picLocks noChangeAspect="1"/>
          </p:cNvPicPr>
          <p:nvPr/>
        </p:nvPicPr>
        <p:blipFill>
          <a:blip r:embed="rId8"/>
          <a:srcRect l="10930" r="10930"/>
          <a:stretch/>
        </p:blipFill>
        <p:spPr>
          <a:xfrm>
            <a:off x="5606547" y="2642795"/>
            <a:ext cx="1555646" cy="1144735"/>
          </a:xfrm>
          <a:prstGeom prst="rect">
            <a:avLst/>
          </a:prstGeom>
        </p:spPr>
      </p:pic>
      <p:pic>
        <p:nvPicPr>
          <p:cNvPr id="15" name="Picture 14">
            <a:extLst>
              <a:ext uri="{FF2B5EF4-FFF2-40B4-BE49-F238E27FC236}">
                <a16:creationId xmlns:a16="http://schemas.microsoft.com/office/drawing/2014/main" id="{D6F80A93-A815-9681-5DF5-D5ABE935F52E}"/>
              </a:ext>
            </a:extLst>
          </p:cNvPr>
          <p:cNvPicPr>
            <a:picLocks noChangeAspect="1"/>
          </p:cNvPicPr>
          <p:nvPr/>
        </p:nvPicPr>
        <p:blipFill>
          <a:blip r:embed="rId9"/>
          <a:stretch>
            <a:fillRect/>
          </a:stretch>
        </p:blipFill>
        <p:spPr>
          <a:xfrm>
            <a:off x="5033963" y="1690687"/>
            <a:ext cx="1004488" cy="750855"/>
          </a:xfrm>
          <a:prstGeom prst="rect">
            <a:avLst/>
          </a:prstGeom>
        </p:spPr>
      </p:pic>
      <p:sp>
        <p:nvSpPr>
          <p:cNvPr id="16" name="TextBox 15">
            <a:extLst>
              <a:ext uri="{FF2B5EF4-FFF2-40B4-BE49-F238E27FC236}">
                <a16:creationId xmlns:a16="http://schemas.microsoft.com/office/drawing/2014/main" id="{090648C7-AE4C-0DD8-06EB-25E379124FFC}"/>
              </a:ext>
            </a:extLst>
          </p:cNvPr>
          <p:cNvSpPr txBox="1"/>
          <p:nvPr/>
        </p:nvSpPr>
        <p:spPr>
          <a:xfrm>
            <a:off x="2611225" y="2922309"/>
            <a:ext cx="461665" cy="128000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vert270" wrap="square" rtlCol="0">
            <a:spAutoFit/>
          </a:bodyPr>
          <a:lstStyle/>
          <a:p>
            <a:r>
              <a:rPr lang="en-US" dirty="0"/>
              <a:t>Pack Demo</a:t>
            </a:r>
          </a:p>
        </p:txBody>
      </p:sp>
      <p:sp>
        <p:nvSpPr>
          <p:cNvPr id="17" name="TextBox 16">
            <a:extLst>
              <a:ext uri="{FF2B5EF4-FFF2-40B4-BE49-F238E27FC236}">
                <a16:creationId xmlns:a16="http://schemas.microsoft.com/office/drawing/2014/main" id="{59A59765-40EE-29BE-48EF-0337C20F199F}"/>
              </a:ext>
            </a:extLst>
          </p:cNvPr>
          <p:cNvSpPr txBox="1"/>
          <p:nvPr/>
        </p:nvSpPr>
        <p:spPr>
          <a:xfrm>
            <a:off x="1396738" y="5552388"/>
            <a:ext cx="856268" cy="6463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Food Truck</a:t>
            </a:r>
          </a:p>
        </p:txBody>
      </p:sp>
      <p:sp>
        <p:nvSpPr>
          <p:cNvPr id="18" name="TextBox 17">
            <a:extLst>
              <a:ext uri="{FF2B5EF4-FFF2-40B4-BE49-F238E27FC236}">
                <a16:creationId xmlns:a16="http://schemas.microsoft.com/office/drawing/2014/main" id="{B5C2F7F3-DD2D-E45F-D75C-C29D0B62972E}"/>
              </a:ext>
            </a:extLst>
          </p:cNvPr>
          <p:cNvSpPr txBox="1"/>
          <p:nvPr/>
        </p:nvSpPr>
        <p:spPr>
          <a:xfrm>
            <a:off x="1754957" y="447178"/>
            <a:ext cx="856268" cy="64633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BBCH Trailer</a:t>
            </a:r>
          </a:p>
        </p:txBody>
      </p:sp>
      <p:sp>
        <p:nvSpPr>
          <p:cNvPr id="19" name="TextBox 18">
            <a:extLst>
              <a:ext uri="{FF2B5EF4-FFF2-40B4-BE49-F238E27FC236}">
                <a16:creationId xmlns:a16="http://schemas.microsoft.com/office/drawing/2014/main" id="{947340F9-3DC1-C337-D42F-37CCCD110FA8}"/>
              </a:ext>
            </a:extLst>
          </p:cNvPr>
          <p:cNvSpPr txBox="1"/>
          <p:nvPr/>
        </p:nvSpPr>
        <p:spPr>
          <a:xfrm>
            <a:off x="3072891" y="1167600"/>
            <a:ext cx="1385988" cy="64633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Registration</a:t>
            </a:r>
          </a:p>
          <a:p>
            <a:r>
              <a:rPr lang="en-US" dirty="0"/>
              <a:t>Table</a:t>
            </a:r>
          </a:p>
        </p:txBody>
      </p:sp>
      <p:sp>
        <p:nvSpPr>
          <p:cNvPr id="22" name="TextBox 21">
            <a:extLst>
              <a:ext uri="{FF2B5EF4-FFF2-40B4-BE49-F238E27FC236}">
                <a16:creationId xmlns:a16="http://schemas.microsoft.com/office/drawing/2014/main" id="{14F97324-52E9-013B-95DE-BF97120753E0}"/>
              </a:ext>
            </a:extLst>
          </p:cNvPr>
          <p:cNvSpPr txBox="1"/>
          <p:nvPr/>
        </p:nvSpPr>
        <p:spPr>
          <a:xfrm>
            <a:off x="10932056" y="2346141"/>
            <a:ext cx="461665" cy="172285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vert270" wrap="square" rtlCol="0">
            <a:spAutoFit/>
          </a:bodyPr>
          <a:lstStyle/>
          <a:p>
            <a:r>
              <a:rPr lang="en-US" dirty="0"/>
              <a:t>Small Bleachers?</a:t>
            </a:r>
          </a:p>
        </p:txBody>
      </p:sp>
      <p:sp>
        <p:nvSpPr>
          <p:cNvPr id="23" name="TextBox 22">
            <a:extLst>
              <a:ext uri="{FF2B5EF4-FFF2-40B4-BE49-F238E27FC236}">
                <a16:creationId xmlns:a16="http://schemas.microsoft.com/office/drawing/2014/main" id="{8A1F009E-72C1-AF35-B443-6B0100E998AA}"/>
              </a:ext>
            </a:extLst>
          </p:cNvPr>
          <p:cNvSpPr txBox="1"/>
          <p:nvPr/>
        </p:nvSpPr>
        <p:spPr>
          <a:xfrm>
            <a:off x="4128940" y="2809976"/>
            <a:ext cx="461665" cy="64633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vert270" wrap="square" rtlCol="0">
            <a:spAutoFit/>
          </a:bodyPr>
          <a:lstStyle/>
          <a:p>
            <a:r>
              <a:rPr lang="en-US" dirty="0">
                <a:solidFill>
                  <a:schemeClr val="accent1"/>
                </a:solidFill>
              </a:rPr>
              <a:t>Enter</a:t>
            </a:r>
          </a:p>
        </p:txBody>
      </p:sp>
    </p:spTree>
    <p:extLst>
      <p:ext uri="{BB962C8B-B14F-4D97-AF65-F5344CB8AC3E}">
        <p14:creationId xmlns:p14="http://schemas.microsoft.com/office/powerpoint/2010/main" val="121014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FDF41A-2F11-81A0-A368-3650BA0368AE}"/>
              </a:ext>
            </a:extLst>
          </p:cNvPr>
          <p:cNvSpPr txBox="1"/>
          <p:nvPr/>
        </p:nvSpPr>
        <p:spPr>
          <a:xfrm>
            <a:off x="461473" y="427289"/>
            <a:ext cx="11669923" cy="6463308"/>
          </a:xfrm>
          <a:prstGeom prst="rect">
            <a:avLst/>
          </a:prstGeom>
          <a:noFill/>
        </p:spPr>
        <p:txBody>
          <a:bodyPr wrap="square" rtlCol="0">
            <a:spAutoFit/>
          </a:bodyPr>
          <a:lstStyle/>
          <a:p>
            <a:r>
              <a:rPr lang="en-US" b="1" u="sng" dirty="0"/>
              <a:t>Supplies and Person to Build Obstacles: </a:t>
            </a:r>
            <a:r>
              <a:rPr lang="en-US" b="1" u="sng" dirty="0">
                <a:solidFill>
                  <a:schemeClr val="accent1"/>
                </a:solidFill>
              </a:rPr>
              <a:t>Blue-</a:t>
            </a:r>
            <a:r>
              <a:rPr lang="en-US" b="1" u="sng" dirty="0"/>
              <a:t> is confirmed </a:t>
            </a:r>
            <a:r>
              <a:rPr lang="en-US" b="1" u="sng" dirty="0">
                <a:solidFill>
                  <a:srgbClr val="FF0000"/>
                </a:solidFill>
              </a:rPr>
              <a:t>Red-</a:t>
            </a:r>
            <a:r>
              <a:rPr lang="en-US" b="1" u="sng" dirty="0"/>
              <a:t> we have questions:</a:t>
            </a:r>
          </a:p>
          <a:p>
            <a:endParaRPr lang="en-US" b="1" u="sng" dirty="0"/>
          </a:p>
          <a:p>
            <a:r>
              <a:rPr lang="en-US" b="1" dirty="0"/>
              <a:t>Squeeze-</a:t>
            </a:r>
            <a:r>
              <a:rPr lang="en-US" dirty="0"/>
              <a:t> Molly purchased 2 tarps, zip ties, clothesline and will use 2 standards provided by Jessi- </a:t>
            </a:r>
            <a:r>
              <a:rPr lang="en-US" dirty="0">
                <a:solidFill>
                  <a:srgbClr val="FF0000"/>
                </a:solidFill>
              </a:rPr>
              <a:t>We need 4 Sandbags-</a:t>
            </a:r>
            <a:r>
              <a:rPr lang="en-US" dirty="0">
                <a:solidFill>
                  <a:schemeClr val="accent1"/>
                </a:solidFill>
              </a:rPr>
              <a:t>Molly will put together Friday night</a:t>
            </a:r>
          </a:p>
          <a:p>
            <a:r>
              <a:rPr lang="en-US" b="1" dirty="0"/>
              <a:t>Water</a:t>
            </a:r>
            <a:r>
              <a:rPr lang="en-US" dirty="0"/>
              <a:t> </a:t>
            </a:r>
            <a:r>
              <a:rPr lang="en-US" b="1" dirty="0"/>
              <a:t>Obstacle-</a:t>
            </a:r>
            <a:r>
              <a:rPr lang="en-US" dirty="0"/>
              <a:t> Molly purchased pond liner -</a:t>
            </a:r>
            <a:r>
              <a:rPr lang="en-US" dirty="0">
                <a:solidFill>
                  <a:srgbClr val="FF0000"/>
                </a:solidFill>
              </a:rPr>
              <a:t>We need 4 posts 4x4x8 Molly will try to get donated -</a:t>
            </a:r>
            <a:r>
              <a:rPr lang="en-US" dirty="0">
                <a:solidFill>
                  <a:schemeClr val="accent1"/>
                </a:solidFill>
              </a:rPr>
              <a:t>Molly will build</a:t>
            </a:r>
          </a:p>
          <a:p>
            <a:r>
              <a:rPr lang="en-US" dirty="0"/>
              <a:t>   </a:t>
            </a:r>
            <a:r>
              <a:rPr lang="en-US" dirty="0">
                <a:solidFill>
                  <a:schemeClr val="accent1"/>
                </a:solidFill>
              </a:rPr>
              <a:t>Friday night</a:t>
            </a:r>
          </a:p>
          <a:p>
            <a:r>
              <a:rPr lang="en-US" b="1" dirty="0"/>
              <a:t>Wood</a:t>
            </a:r>
            <a:r>
              <a:rPr lang="en-US" dirty="0"/>
              <a:t> </a:t>
            </a:r>
            <a:r>
              <a:rPr lang="en-US" b="1" dirty="0"/>
              <a:t>Obstacle-</a:t>
            </a:r>
            <a:r>
              <a:rPr lang="en-US" dirty="0"/>
              <a:t> Sarah has heating wood -</a:t>
            </a:r>
            <a:r>
              <a:rPr lang="en-US" dirty="0">
                <a:solidFill>
                  <a:schemeClr val="accent1"/>
                </a:solidFill>
              </a:rPr>
              <a:t>Sarah will build Friday night</a:t>
            </a:r>
          </a:p>
          <a:p>
            <a:r>
              <a:rPr lang="en-US" b="1" dirty="0"/>
              <a:t>Noodle</a:t>
            </a:r>
            <a:r>
              <a:rPr lang="en-US" dirty="0"/>
              <a:t> </a:t>
            </a:r>
            <a:r>
              <a:rPr lang="en-US" b="1" dirty="0"/>
              <a:t>Obstacle-</a:t>
            </a:r>
            <a:r>
              <a:rPr lang="en-US" dirty="0"/>
              <a:t> Sarah has noodles-Molly purchased 20in zip ties to connect to 2 standards provided by Jessi</a:t>
            </a:r>
          </a:p>
          <a:p>
            <a:r>
              <a:rPr lang="en-US" dirty="0"/>
              <a:t>  </a:t>
            </a:r>
            <a:r>
              <a:rPr lang="en-US" dirty="0">
                <a:solidFill>
                  <a:srgbClr val="FF0000"/>
                </a:solidFill>
              </a:rPr>
              <a:t>We need 4 heavy sand bags to complete obstacle –</a:t>
            </a:r>
            <a:r>
              <a:rPr lang="en-US" dirty="0">
                <a:solidFill>
                  <a:schemeClr val="accent1"/>
                </a:solidFill>
              </a:rPr>
              <a:t>Sarah will build Friday night</a:t>
            </a:r>
          </a:p>
          <a:p>
            <a:r>
              <a:rPr lang="en-US" b="1" dirty="0"/>
              <a:t>Back Through Obstacle-</a:t>
            </a:r>
            <a:r>
              <a:rPr lang="en-US" dirty="0"/>
              <a:t> Jessi will bring poles –</a:t>
            </a:r>
            <a:r>
              <a:rPr lang="en-US" dirty="0">
                <a:solidFill>
                  <a:schemeClr val="accent1"/>
                </a:solidFill>
              </a:rPr>
              <a:t>Molly will build Friday night</a:t>
            </a:r>
          </a:p>
          <a:p>
            <a:r>
              <a:rPr lang="en-US" b="1" dirty="0"/>
              <a:t>Bridge Obstacle- </a:t>
            </a:r>
            <a:r>
              <a:rPr lang="en-US" dirty="0"/>
              <a:t>Randy providing bridge – </a:t>
            </a:r>
            <a:r>
              <a:rPr lang="en-US" dirty="0">
                <a:solidFill>
                  <a:srgbClr val="FF0000"/>
                </a:solidFill>
              </a:rPr>
              <a:t>Will Randy bring Friday night, is he on the Friday night volunteer list?</a:t>
            </a:r>
          </a:p>
          <a:p>
            <a:r>
              <a:rPr lang="en-US" b="1" dirty="0"/>
              <a:t>Raincoat Obstacle- </a:t>
            </a:r>
            <a:r>
              <a:rPr lang="en-US" dirty="0"/>
              <a:t>We can hang it on the side of the arena or tie to rider’s saddle – </a:t>
            </a:r>
            <a:r>
              <a:rPr lang="en-US" dirty="0">
                <a:solidFill>
                  <a:srgbClr val="FF0000"/>
                </a:solidFill>
              </a:rPr>
              <a:t>We need an old raincoat (Molly can get       one at Goodwill if no one has one. </a:t>
            </a:r>
            <a:r>
              <a:rPr lang="en-US" dirty="0">
                <a:solidFill>
                  <a:schemeClr val="accent1"/>
                </a:solidFill>
              </a:rPr>
              <a:t>Molly will build Friday night</a:t>
            </a:r>
            <a:endParaRPr lang="en-US" dirty="0">
              <a:solidFill>
                <a:srgbClr val="FF0000"/>
              </a:solidFill>
            </a:endParaRPr>
          </a:p>
          <a:p>
            <a:r>
              <a:rPr lang="en-US" b="1" dirty="0"/>
              <a:t>Meet on the Trail Obstacle with Bear-</a:t>
            </a:r>
            <a:r>
              <a:rPr lang="en-US" dirty="0"/>
              <a:t> </a:t>
            </a:r>
            <a:r>
              <a:rPr lang="en-US" dirty="0">
                <a:solidFill>
                  <a:srgbClr val="FF0000"/>
                </a:solidFill>
              </a:rPr>
              <a:t>Sarah coordinating with hiker/dog/backpack and Bear donation? </a:t>
            </a:r>
          </a:p>
          <a:p>
            <a:endParaRPr lang="en-US" dirty="0">
              <a:solidFill>
                <a:srgbClr val="FF0000"/>
              </a:solidFill>
            </a:endParaRPr>
          </a:p>
          <a:p>
            <a:pPr marL="285750" indent="-285750">
              <a:buFont typeface="Arial" panose="020B0604020202020204" pitchFamily="34" charset="0"/>
              <a:buChar char="•"/>
            </a:pPr>
            <a:r>
              <a:rPr lang="en-US" dirty="0">
                <a:solidFill>
                  <a:schemeClr val="accent1"/>
                </a:solidFill>
              </a:rPr>
              <a:t>Jessi confirmed she will deliver jump standards and ground poles for Friday night set up. </a:t>
            </a:r>
          </a:p>
          <a:p>
            <a:pPr marL="285750" indent="-285750">
              <a:buFont typeface="Arial" panose="020B0604020202020204" pitchFamily="34" charset="0"/>
              <a:buChar char="•"/>
            </a:pPr>
            <a:r>
              <a:rPr lang="en-US" dirty="0">
                <a:solidFill>
                  <a:schemeClr val="accent1"/>
                </a:solidFill>
              </a:rPr>
              <a:t>Molly spent $75 for material she noted purchased above</a:t>
            </a:r>
          </a:p>
          <a:p>
            <a:pPr marL="285750" indent="-285750">
              <a:buFont typeface="Arial" panose="020B0604020202020204" pitchFamily="34" charset="0"/>
              <a:buChar char="•"/>
            </a:pPr>
            <a:r>
              <a:rPr lang="en-US" dirty="0">
                <a:solidFill>
                  <a:srgbClr val="FF0000"/>
                </a:solidFill>
              </a:rPr>
              <a:t>Sarah asking about additional ground poles that may be available to us</a:t>
            </a:r>
          </a:p>
          <a:p>
            <a:pPr marL="285750" indent="-285750">
              <a:buFont typeface="Arial" panose="020B0604020202020204" pitchFamily="34" charset="0"/>
              <a:buChar char="•"/>
            </a:pPr>
            <a:r>
              <a:rPr lang="en-US" dirty="0">
                <a:solidFill>
                  <a:srgbClr val="FF0000"/>
                </a:solidFill>
              </a:rPr>
              <a:t>Are we sure that the skid steer Friday and Saturday for set up?</a:t>
            </a:r>
          </a:p>
          <a:p>
            <a:pPr marL="285750" indent="-285750">
              <a:buFont typeface="Arial" panose="020B0604020202020204" pitchFamily="34" charset="0"/>
              <a:buChar char="•"/>
            </a:pPr>
            <a:r>
              <a:rPr lang="en-US" dirty="0">
                <a:solidFill>
                  <a:srgbClr val="FF0000"/>
                </a:solidFill>
              </a:rPr>
              <a:t>Because we have the volunteer lists, we can probably communicate with emails vs. having a volunteer meeting.</a:t>
            </a:r>
          </a:p>
          <a:p>
            <a:pPr marL="285750" indent="-285750">
              <a:buFont typeface="Arial" panose="020B0604020202020204" pitchFamily="34" charset="0"/>
              <a:buChar char="•"/>
            </a:pPr>
            <a:r>
              <a:rPr lang="en-US" dirty="0">
                <a:solidFill>
                  <a:srgbClr val="FF0000"/>
                </a:solidFill>
              </a:rPr>
              <a:t>Can we get hats or scarves to give to volunteers to help attendees know who they can ask questions if they need help?</a:t>
            </a:r>
          </a:p>
          <a:p>
            <a:endParaRPr lang="en-US" dirty="0"/>
          </a:p>
          <a:p>
            <a:endParaRPr lang="en-US" dirty="0"/>
          </a:p>
        </p:txBody>
      </p:sp>
    </p:spTree>
    <p:extLst>
      <p:ext uri="{BB962C8B-B14F-4D97-AF65-F5344CB8AC3E}">
        <p14:creationId xmlns:p14="http://schemas.microsoft.com/office/powerpoint/2010/main" val="235077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608AE0-C5D2-DC29-38A7-A8876ABC538E}"/>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dirty="0"/>
              <a:t>Squeeze Obstacle-simulates canyon trail or tight rock walls on both sides of a trail</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907A3E7-41ED-AEA4-026C-01A201D766B2}"/>
              </a:ext>
            </a:extLst>
          </p:cNvPr>
          <p:cNvSpPr>
            <a:spLocks noGrp="1"/>
          </p:cNvSpPr>
          <p:nvPr>
            <p:ph type="body" sz="half" idx="2"/>
          </p:nvPr>
        </p:nvSpPr>
        <p:spPr>
          <a:xfrm>
            <a:off x="572493" y="2071316"/>
            <a:ext cx="5523507" cy="4119172"/>
          </a:xfrm>
        </p:spPr>
        <p:txBody>
          <a:bodyPr vert="horz" lIns="91440" tIns="45720" rIns="91440" bIns="45720" rtlCol="0" anchor="t">
            <a:normAutofit fontScale="92500" lnSpcReduction="10000"/>
          </a:bodyPr>
          <a:lstStyle/>
          <a:p>
            <a:r>
              <a:rPr lang="en-US" sz="2200" dirty="0"/>
              <a:t>Materials:</a:t>
            </a:r>
          </a:p>
          <a:p>
            <a:pPr marL="342900" indent="-342900">
              <a:buFont typeface="Arial" panose="020B0604020202020204" pitchFamily="34" charset="0"/>
              <a:buChar char="•"/>
            </a:pPr>
            <a:r>
              <a:rPr lang="en-US" sz="2200" dirty="0"/>
              <a:t>4-Jump standards -Jessi has a friend with a few sets of standards we can borrow. No Cost</a:t>
            </a:r>
          </a:p>
          <a:p>
            <a:pPr marL="342900" indent="-342900">
              <a:buFont typeface="Arial" panose="020B0604020202020204" pitchFamily="34" charset="0"/>
              <a:buChar char="•"/>
            </a:pPr>
            <a:r>
              <a:rPr lang="en-US" sz="2200" dirty="0"/>
              <a:t>4 Sand bags to weight down the base of the standards – we can probably make these but will budget $50</a:t>
            </a:r>
          </a:p>
          <a:p>
            <a:pPr marL="342900" indent="-342900">
              <a:buFont typeface="Arial" panose="020B0604020202020204" pitchFamily="34" charset="0"/>
              <a:buChar char="•"/>
            </a:pPr>
            <a:r>
              <a:rPr lang="en-US" sz="2200" dirty="0"/>
              <a:t>2 tarps 10x20 each $60</a:t>
            </a:r>
          </a:p>
          <a:p>
            <a:pPr marL="342900" indent="-342900">
              <a:buFont typeface="Arial" panose="020B0604020202020204" pitchFamily="34" charset="0"/>
              <a:buChar char="•"/>
            </a:pPr>
            <a:r>
              <a:rPr lang="en-US" sz="2200" dirty="0"/>
              <a:t>Bag of zip ties and/or nails to connect tarp to jump standards on each end $10</a:t>
            </a:r>
          </a:p>
          <a:p>
            <a:pPr marL="342900" indent="-342900">
              <a:buFont typeface="Arial" panose="020B0604020202020204" pitchFamily="34" charset="0"/>
              <a:buChar char="•"/>
            </a:pPr>
            <a:r>
              <a:rPr lang="en-US" sz="2200" dirty="0"/>
              <a:t>Clothesline to run top and bottom of tarp to stiffen it a bit in case it’s windy $10</a:t>
            </a:r>
          </a:p>
          <a:p>
            <a:r>
              <a:rPr lang="en-US" sz="2200" b="1" dirty="0"/>
              <a:t>Total estimated cost to build $130</a:t>
            </a:r>
          </a:p>
        </p:txBody>
      </p:sp>
      <p:pic>
        <p:nvPicPr>
          <p:cNvPr id="8" name="Picture 7">
            <a:extLst>
              <a:ext uri="{FF2B5EF4-FFF2-40B4-BE49-F238E27FC236}">
                <a16:creationId xmlns:a16="http://schemas.microsoft.com/office/drawing/2014/main" id="{C312950A-AD73-EF7E-ABD0-CA85202061B6}"/>
              </a:ext>
            </a:extLst>
          </p:cNvPr>
          <p:cNvPicPr>
            <a:picLocks noChangeAspect="1"/>
          </p:cNvPicPr>
          <p:nvPr/>
        </p:nvPicPr>
        <p:blipFill>
          <a:blip r:embed="rId2"/>
          <a:stretch>
            <a:fillRect/>
          </a:stretch>
        </p:blipFill>
        <p:spPr>
          <a:xfrm>
            <a:off x="6668492" y="2421840"/>
            <a:ext cx="4206563" cy="3252749"/>
          </a:xfrm>
          <a:prstGeom prst="rect">
            <a:avLst/>
          </a:prstGeom>
        </p:spPr>
      </p:pic>
    </p:spTree>
    <p:extLst>
      <p:ext uri="{BB962C8B-B14F-4D97-AF65-F5344CB8AC3E}">
        <p14:creationId xmlns:p14="http://schemas.microsoft.com/office/powerpoint/2010/main" val="1012447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86B06-1BD6-823A-ED3C-FD59D86271BF}"/>
              </a:ext>
            </a:extLst>
          </p:cNvPr>
          <p:cNvSpPr>
            <a:spLocks noGrp="1"/>
          </p:cNvSpPr>
          <p:nvPr>
            <p:ph type="title"/>
          </p:nvPr>
        </p:nvSpPr>
        <p:spPr>
          <a:xfrm>
            <a:off x="640080" y="329184"/>
            <a:ext cx="6894576" cy="1783080"/>
          </a:xfrm>
        </p:spPr>
        <p:txBody>
          <a:bodyPr vert="horz" lIns="91440" tIns="45720" rIns="91440" bIns="45720" rtlCol="0" anchor="b">
            <a:normAutofit fontScale="90000"/>
          </a:bodyPr>
          <a:lstStyle/>
          <a:p>
            <a:r>
              <a:rPr lang="en-US" sz="5400" dirty="0"/>
              <a:t>Water Crossing-simulates walking through wet trail or creek/river crossing</a:t>
            </a:r>
          </a:p>
        </p:txBody>
      </p:sp>
      <p:sp>
        <p:nvSpPr>
          <p:cNvPr id="2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374C792-759A-6835-5143-9F33CC8FDCA1}"/>
              </a:ext>
            </a:extLst>
          </p:cNvPr>
          <p:cNvSpPr>
            <a:spLocks noGrp="1"/>
          </p:cNvSpPr>
          <p:nvPr>
            <p:ph type="body" sz="half" idx="2"/>
          </p:nvPr>
        </p:nvSpPr>
        <p:spPr>
          <a:xfrm>
            <a:off x="640080" y="2706624"/>
            <a:ext cx="6894576" cy="3483864"/>
          </a:xfrm>
        </p:spPr>
        <p:txBody>
          <a:bodyPr vert="horz" lIns="91440" tIns="45720" rIns="91440" bIns="45720" rtlCol="0">
            <a:normAutofit lnSpcReduction="10000"/>
          </a:bodyPr>
          <a:lstStyle/>
          <a:p>
            <a:r>
              <a:rPr lang="en-US" sz="2200" dirty="0"/>
              <a:t>Price depends on how big we want this obstacle.  Suggesting a square shape 8x8. This makes it easier for an inexperienced rider to have a horse approach from different angles and not trip over the sides.  Experienced riders can walk through it easily too. We can add buckets of water when needed.</a:t>
            </a:r>
          </a:p>
          <a:p>
            <a:r>
              <a:rPr lang="en-US" sz="2200" dirty="0"/>
              <a:t>Estimated cost for materials:</a:t>
            </a:r>
          </a:p>
          <a:p>
            <a:pPr indent="-228600">
              <a:buFont typeface="Arial" panose="020B0604020202020204" pitchFamily="34" charset="0"/>
              <a:buChar char="•"/>
            </a:pPr>
            <a:r>
              <a:rPr lang="en-US" sz="2200" dirty="0"/>
              <a:t>20x20 tarp $25</a:t>
            </a:r>
          </a:p>
          <a:p>
            <a:pPr indent="-228600">
              <a:buFont typeface="Arial" panose="020B0604020202020204" pitchFamily="34" charset="0"/>
              <a:buChar char="•"/>
            </a:pPr>
            <a:r>
              <a:rPr lang="en-US" sz="2200" dirty="0"/>
              <a:t>4x4x8 posts $12x4 posts $48</a:t>
            </a:r>
          </a:p>
          <a:p>
            <a:r>
              <a:rPr lang="en-US" sz="2200" b="1" dirty="0"/>
              <a:t>Total estimated cost to build $75</a:t>
            </a:r>
          </a:p>
          <a:p>
            <a:pPr indent="-228600">
              <a:buFont typeface="Arial" panose="020B0604020202020204" pitchFamily="34" charset="0"/>
              <a:buChar char="•"/>
            </a:pPr>
            <a:endParaRPr lang="en-US" sz="2200" dirty="0"/>
          </a:p>
        </p:txBody>
      </p:sp>
      <p:pic>
        <p:nvPicPr>
          <p:cNvPr id="6" name="Picture Placeholder 5">
            <a:extLst>
              <a:ext uri="{FF2B5EF4-FFF2-40B4-BE49-F238E27FC236}">
                <a16:creationId xmlns:a16="http://schemas.microsoft.com/office/drawing/2014/main" id="{AC71BC63-1393-6475-E0FC-9A6668196394}"/>
              </a:ext>
            </a:extLst>
          </p:cNvPr>
          <p:cNvPicPr>
            <a:picLocks noGrp="1" noChangeAspect="1"/>
          </p:cNvPicPr>
          <p:nvPr>
            <p:ph type="pic" idx="1"/>
          </p:nvPr>
        </p:nvPicPr>
        <p:blipFill rotWithShape="1">
          <a:blip r:embed="rId2"/>
          <a:srcRect l="9883" r="10680" b="2"/>
          <a:stretch/>
        </p:blipFill>
        <p:spPr>
          <a:xfrm>
            <a:off x="8221031" y="329183"/>
            <a:ext cx="3299833" cy="3429969"/>
          </a:xfrm>
          <a:prstGeom prst="rect">
            <a:avLst/>
          </a:prstGeom>
        </p:spPr>
      </p:pic>
      <p:pic>
        <p:nvPicPr>
          <p:cNvPr id="8" name="Picture 7">
            <a:extLst>
              <a:ext uri="{FF2B5EF4-FFF2-40B4-BE49-F238E27FC236}">
                <a16:creationId xmlns:a16="http://schemas.microsoft.com/office/drawing/2014/main" id="{8BB7FAF5-54BD-0B60-FF52-C83E8704087C}"/>
              </a:ext>
            </a:extLst>
          </p:cNvPr>
          <p:cNvPicPr>
            <a:picLocks noChangeAspect="1"/>
          </p:cNvPicPr>
          <p:nvPr/>
        </p:nvPicPr>
        <p:blipFill>
          <a:blip r:embed="rId3"/>
          <a:stretch>
            <a:fillRect/>
          </a:stretch>
        </p:blipFill>
        <p:spPr>
          <a:xfrm>
            <a:off x="8406104" y="4079193"/>
            <a:ext cx="2911400" cy="2176272"/>
          </a:xfrm>
          <a:prstGeom prst="rect">
            <a:avLst/>
          </a:prstGeom>
        </p:spPr>
      </p:pic>
    </p:spTree>
    <p:extLst>
      <p:ext uri="{BB962C8B-B14F-4D97-AF65-F5344CB8AC3E}">
        <p14:creationId xmlns:p14="http://schemas.microsoft.com/office/powerpoint/2010/main" val="245586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3A9787-0811-D477-996E-EDEB5E2D31E7}"/>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dirty="0"/>
              <a:t>Pole or Wood Obstacle-simulates walking through treefall on the trail</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670AC1E-16AA-407C-EC0A-F327EBC24188}"/>
              </a:ext>
            </a:extLst>
          </p:cNvPr>
          <p:cNvSpPr>
            <a:spLocks noGrp="1"/>
          </p:cNvSpPr>
          <p:nvPr>
            <p:ph type="body" sz="half" idx="2"/>
          </p:nvPr>
        </p:nvSpPr>
        <p:spPr>
          <a:xfrm>
            <a:off x="572493" y="2071316"/>
            <a:ext cx="6713552" cy="4119172"/>
          </a:xfrm>
        </p:spPr>
        <p:txBody>
          <a:bodyPr vert="horz" lIns="91440" tIns="45720" rIns="91440" bIns="45720" rtlCol="0" anchor="t">
            <a:normAutofit fontScale="85000" lnSpcReduction="20000"/>
          </a:bodyPr>
          <a:lstStyle/>
          <a:p>
            <a:r>
              <a:rPr lang="en-US" sz="1900" dirty="0"/>
              <a:t>2 ways to build:</a:t>
            </a:r>
          </a:p>
          <a:p>
            <a:r>
              <a:rPr lang="en-US" sz="1900" dirty="0">
                <a:solidFill>
                  <a:srgbClr val="7030A0"/>
                </a:solidFill>
              </a:rPr>
              <a:t>We could get wood poles or PVC poles, but they are expensive.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900" dirty="0">
                <a:solidFill>
                  <a:srgbClr val="7030A0"/>
                </a:solidFill>
              </a:rPr>
              <a:t>       </a:t>
            </a:r>
            <a:r>
              <a:rPr kumimoji="0" lang="en-US" sz="1900" b="0" i="0" u="none" strike="noStrike" kern="1200" cap="none" spc="0" normalizeH="0" baseline="0" noProof="0" dirty="0">
                <a:ln>
                  <a:noFill/>
                </a:ln>
                <a:solidFill>
                  <a:srgbClr val="7030A0"/>
                </a:solidFill>
                <a:effectLst/>
                <a:uLnTx/>
                <a:uFillTx/>
                <a:latin typeface="Calibri" panose="020F0502020204030204"/>
                <a:ea typeface="+mn-ea"/>
                <a:cs typeface="+mn-cs"/>
              </a:rPr>
              <a:t>Estimated cost for 8 Poles/Posts: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7030A0"/>
                </a:solidFill>
                <a:effectLst/>
                <a:uLnTx/>
                <a:uFillTx/>
                <a:latin typeface="Calibri" panose="020F0502020204030204"/>
                <a:ea typeface="+mn-ea"/>
                <a:cs typeface="+mn-cs"/>
              </a:rPr>
              <a:t>Jessi has ground poles for free, but they can not be cut $0</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7030A0"/>
                </a:solidFill>
                <a:effectLst/>
                <a:uLnTx/>
                <a:uFillTx/>
                <a:latin typeface="Calibri" panose="020F0502020204030204"/>
                <a:ea typeface="+mn-ea"/>
                <a:cs typeface="+mn-cs"/>
              </a:rPr>
              <a:t>4x4x8 wood posts $ 12 each Estimated cost </a:t>
            </a:r>
            <a:r>
              <a:rPr lang="en-US" sz="1900" dirty="0">
                <a:solidFill>
                  <a:srgbClr val="7030A0"/>
                </a:solidFill>
                <a:latin typeface="Calibri" panose="020F0502020204030204"/>
              </a:rPr>
              <a:t>$96</a:t>
            </a:r>
            <a:endParaRPr kumimoji="0" lang="en-US" sz="19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7030A0"/>
                </a:solidFill>
                <a:effectLst/>
                <a:uLnTx/>
                <a:uFillTx/>
                <a:latin typeface="Calibri" panose="020F0502020204030204"/>
                <a:ea typeface="+mn-ea"/>
                <a:cs typeface="+mn-cs"/>
              </a:rPr>
              <a:t>  PVC 4in diameter by 10ft $50 Estimated cost $400 (not viable)</a:t>
            </a:r>
          </a:p>
          <a:p>
            <a:r>
              <a:rPr lang="en-US" sz="1900" dirty="0">
                <a:solidFill>
                  <a:srgbClr val="0070C0"/>
                </a:solidFill>
              </a:rPr>
              <a:t>We are concerned about using natural wood due to debris (old  bark) left on the grounds to clean up-contract stipulations.  But the obstacle would be better and cheaper if we could find wood pieces in various sizes and remove the bark.  We could simplify and make this obstacle very inexpensive.  No border needed, just random placement in straight wide line. The logs in red are not needed.</a:t>
            </a:r>
          </a:p>
          <a:p>
            <a:r>
              <a:rPr lang="en-US" sz="1900" dirty="0">
                <a:solidFill>
                  <a:srgbClr val="0070C0"/>
                </a:solidFill>
              </a:rPr>
              <a:t>       Estimated cost to build:</a:t>
            </a:r>
          </a:p>
          <a:p>
            <a:pPr marL="342900" indent="-342900">
              <a:buFont typeface="Arial" panose="020B0604020202020204" pitchFamily="34" charset="0"/>
              <a:buChar char="•"/>
            </a:pPr>
            <a:r>
              <a:rPr lang="en-US" sz="1900" dirty="0">
                <a:solidFill>
                  <a:srgbClr val="0070C0"/>
                </a:solidFill>
              </a:rPr>
              <a:t>Natural logs $ 0</a:t>
            </a:r>
          </a:p>
          <a:p>
            <a:r>
              <a:rPr lang="en-US" sz="2000" b="1" dirty="0"/>
              <a:t>Total estimated cost to build $0- $100</a:t>
            </a:r>
          </a:p>
          <a:p>
            <a:r>
              <a:rPr lang="en-US" sz="1900" dirty="0"/>
              <a:t>		</a:t>
            </a:r>
          </a:p>
        </p:txBody>
      </p:sp>
      <p:pic>
        <p:nvPicPr>
          <p:cNvPr id="10" name="Picture Placeholder 9">
            <a:extLst>
              <a:ext uri="{FF2B5EF4-FFF2-40B4-BE49-F238E27FC236}">
                <a16:creationId xmlns:a16="http://schemas.microsoft.com/office/drawing/2014/main" id="{3FE6DEA6-96A6-8FAF-F2BB-5254719BB4CA}"/>
              </a:ext>
            </a:extLst>
          </p:cNvPr>
          <p:cNvPicPr>
            <a:picLocks noGrp="1" noChangeAspect="1"/>
          </p:cNvPicPr>
          <p:nvPr>
            <p:ph type="pic" idx="1"/>
          </p:nvPr>
        </p:nvPicPr>
        <p:blipFill rotWithShape="1">
          <a:blip r:embed="rId2"/>
          <a:srcRect l="17243" r="10364" b="2"/>
          <a:stretch/>
        </p:blipFill>
        <p:spPr>
          <a:xfrm>
            <a:off x="7675658" y="2093976"/>
            <a:ext cx="3941064" cy="4096512"/>
          </a:xfrm>
          <a:prstGeom prst="rect">
            <a:avLst/>
          </a:prstGeom>
        </p:spPr>
      </p:pic>
    </p:spTree>
    <p:extLst>
      <p:ext uri="{BB962C8B-B14F-4D97-AF65-F5344CB8AC3E}">
        <p14:creationId xmlns:p14="http://schemas.microsoft.com/office/powerpoint/2010/main" val="390377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565F4-7674-2F0A-6633-9A99DA10388A}"/>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dirty="0"/>
              <a:t>Pool Noodle Obstacle-Simulates walking through branches on trail</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FC2775F-6FCB-51A0-59DE-3C0E6560C70B}"/>
              </a:ext>
            </a:extLst>
          </p:cNvPr>
          <p:cNvSpPr>
            <a:spLocks noGrp="1"/>
          </p:cNvSpPr>
          <p:nvPr>
            <p:ph type="body" sz="half" idx="2"/>
          </p:nvPr>
        </p:nvSpPr>
        <p:spPr>
          <a:xfrm>
            <a:off x="572493" y="2071316"/>
            <a:ext cx="5224992" cy="4119172"/>
          </a:xfrm>
        </p:spPr>
        <p:txBody>
          <a:bodyPr vert="horz" lIns="91440" tIns="45720" rIns="91440" bIns="45720" rtlCol="0" anchor="t">
            <a:normAutofit/>
          </a:bodyPr>
          <a:lstStyle/>
          <a:p>
            <a:r>
              <a:rPr lang="en-US" sz="2200" dirty="0"/>
              <a:t>Estimated cost for materials:</a:t>
            </a:r>
          </a:p>
          <a:p>
            <a:pPr marL="342900" indent="-342900">
              <a:buFont typeface="Arial" panose="020B0604020202020204" pitchFamily="34" charset="0"/>
              <a:buChar char="•"/>
            </a:pPr>
            <a:r>
              <a:rPr lang="en-US" sz="2200" dirty="0"/>
              <a:t>Jessi can get a set of jump standards for $0 cost</a:t>
            </a:r>
          </a:p>
          <a:p>
            <a:pPr marL="342900" indent="-342900">
              <a:buFont typeface="Arial" panose="020B0604020202020204" pitchFamily="34" charset="0"/>
              <a:buChar char="•"/>
            </a:pPr>
            <a:r>
              <a:rPr lang="en-US" sz="2200" dirty="0"/>
              <a:t>2 sand bags to weight down the base of the standards – we can probably make these but will budget $25</a:t>
            </a:r>
          </a:p>
          <a:p>
            <a:pPr marL="342900" indent="-342900">
              <a:buFont typeface="Arial" panose="020B0604020202020204" pitchFamily="34" charset="0"/>
              <a:buChar char="•"/>
            </a:pPr>
            <a:r>
              <a:rPr lang="en-US" sz="2200" dirty="0"/>
              <a:t>10 pool noodles-Dollar store $30-$50</a:t>
            </a:r>
          </a:p>
          <a:p>
            <a:pPr marL="342900" indent="-342900">
              <a:buFont typeface="Arial" panose="020B0604020202020204" pitchFamily="34" charset="0"/>
              <a:buChar char="•"/>
            </a:pPr>
            <a:endParaRPr lang="en-US" sz="2200" dirty="0"/>
          </a:p>
          <a:p>
            <a:r>
              <a:rPr lang="en-US" sz="2200" b="1" dirty="0"/>
              <a:t>Total estimated cost to build $25-$75</a:t>
            </a:r>
          </a:p>
          <a:p>
            <a:endParaRPr lang="en-US" sz="2200" dirty="0"/>
          </a:p>
          <a:p>
            <a:pPr indent="-228600">
              <a:buFont typeface="Arial" panose="020B0604020202020204" pitchFamily="34" charset="0"/>
              <a:buChar char="•"/>
            </a:pPr>
            <a:endParaRPr lang="en-US" sz="2200" dirty="0"/>
          </a:p>
        </p:txBody>
      </p:sp>
      <p:pic>
        <p:nvPicPr>
          <p:cNvPr id="14" name="Picture Placeholder 13">
            <a:extLst>
              <a:ext uri="{FF2B5EF4-FFF2-40B4-BE49-F238E27FC236}">
                <a16:creationId xmlns:a16="http://schemas.microsoft.com/office/drawing/2014/main" id="{91F6397D-1BB6-EC8E-A45B-36E1C0950CEE}"/>
              </a:ext>
            </a:extLst>
          </p:cNvPr>
          <p:cNvPicPr>
            <a:picLocks noGrp="1" noChangeAspect="1"/>
          </p:cNvPicPr>
          <p:nvPr>
            <p:ph type="pic" idx="1"/>
          </p:nvPr>
        </p:nvPicPr>
        <p:blipFill>
          <a:blip r:embed="rId2"/>
          <a:srcRect t="2169" b="2169"/>
          <a:stretch/>
        </p:blipFill>
        <p:spPr>
          <a:xfrm>
            <a:off x="6027738" y="1930400"/>
            <a:ext cx="5942012" cy="4616450"/>
          </a:xfrm>
        </p:spPr>
      </p:pic>
    </p:spTree>
    <p:extLst>
      <p:ext uri="{BB962C8B-B14F-4D97-AF65-F5344CB8AC3E}">
        <p14:creationId xmlns:p14="http://schemas.microsoft.com/office/powerpoint/2010/main" val="151570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B6C75-82C8-1601-9198-4F482175A4E2}"/>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3600" dirty="0"/>
              <a:t>Ground Pole for Back Through-Side Pass-simulating queues needed on the trail to move your horse off your leg and seat</a:t>
            </a:r>
          </a:p>
        </p:txBody>
      </p:sp>
      <p:sp>
        <p:nvSpPr>
          <p:cNvPr id="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15DC190-910C-DB6A-6CB1-C36B11C28DDA}"/>
              </a:ext>
            </a:extLst>
          </p:cNvPr>
          <p:cNvSpPr>
            <a:spLocks noGrp="1"/>
          </p:cNvSpPr>
          <p:nvPr>
            <p:ph type="body" sz="half" idx="2"/>
          </p:nvPr>
        </p:nvSpPr>
        <p:spPr>
          <a:xfrm>
            <a:off x="572494" y="2071316"/>
            <a:ext cx="4244604" cy="4119172"/>
          </a:xfrm>
        </p:spPr>
        <p:txBody>
          <a:bodyPr vert="horz" lIns="91440" tIns="45720" rIns="91440" bIns="45720" rtlCol="0" anchor="t">
            <a:normAutofit/>
          </a:bodyPr>
          <a:lstStyle/>
          <a:p>
            <a:r>
              <a:rPr lang="en-US" sz="2200" dirty="0"/>
              <a:t>Estimated cost for materials:</a:t>
            </a:r>
          </a:p>
          <a:p>
            <a:pPr marL="342900" indent="-342900">
              <a:buFont typeface="Arial" panose="020B0604020202020204" pitchFamily="34" charset="0"/>
              <a:buChar char="•"/>
            </a:pPr>
            <a:r>
              <a:rPr lang="en-US" sz="2200" dirty="0"/>
              <a:t>Jessi has access to unlimited ground poles</a:t>
            </a:r>
          </a:p>
          <a:p>
            <a:r>
              <a:rPr lang="en-US" sz="2200" b="1" dirty="0"/>
              <a:t>Total estimated cost to build $0</a:t>
            </a:r>
          </a:p>
        </p:txBody>
      </p:sp>
      <p:pic>
        <p:nvPicPr>
          <p:cNvPr id="28" name="Picture Placeholder 27">
            <a:extLst>
              <a:ext uri="{FF2B5EF4-FFF2-40B4-BE49-F238E27FC236}">
                <a16:creationId xmlns:a16="http://schemas.microsoft.com/office/drawing/2014/main" id="{4DAAE4B7-FEC8-E009-CBBD-C838228B1184}"/>
              </a:ext>
            </a:extLst>
          </p:cNvPr>
          <p:cNvPicPr>
            <a:picLocks noGrp="1" noChangeAspect="1"/>
          </p:cNvPicPr>
          <p:nvPr>
            <p:ph type="pic" idx="1"/>
          </p:nvPr>
        </p:nvPicPr>
        <p:blipFill>
          <a:blip r:embed="rId2"/>
          <a:srcRect l="8206" r="8206"/>
          <a:stretch/>
        </p:blipFill>
        <p:spPr>
          <a:xfrm>
            <a:off x="5260156" y="1804227"/>
            <a:ext cx="6014220" cy="4450402"/>
          </a:xfrm>
        </p:spPr>
      </p:pic>
    </p:spTree>
    <p:extLst>
      <p:ext uri="{BB962C8B-B14F-4D97-AF65-F5344CB8AC3E}">
        <p14:creationId xmlns:p14="http://schemas.microsoft.com/office/powerpoint/2010/main" val="176662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FCB1D-38C7-F58D-0787-0B9B186FA034}"/>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dirty="0"/>
              <a:t>Bridge-simulates crossing bridges on the trails</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5A141D3-6620-062F-0244-2FD1D23748FC}"/>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t>We can get this from Randy </a:t>
            </a:r>
            <a:r>
              <a:rPr lang="en-US" sz="2200" dirty="0">
                <a:sym typeface="Wingdings" panose="05000000000000000000" pitchFamily="2" charset="2"/>
              </a:rPr>
              <a:t></a:t>
            </a:r>
            <a:r>
              <a:rPr lang="en-US" sz="2200" dirty="0"/>
              <a:t> </a:t>
            </a:r>
          </a:p>
          <a:p>
            <a:r>
              <a:rPr lang="en-US" sz="2200" b="1" dirty="0"/>
              <a:t>Total estimated cost to build $0</a:t>
            </a:r>
          </a:p>
        </p:txBody>
      </p:sp>
      <p:pic>
        <p:nvPicPr>
          <p:cNvPr id="6" name="Picture Placeholder 5">
            <a:extLst>
              <a:ext uri="{FF2B5EF4-FFF2-40B4-BE49-F238E27FC236}">
                <a16:creationId xmlns:a16="http://schemas.microsoft.com/office/drawing/2014/main" id="{64F66F9F-88A2-9FAB-36B7-204B321C2D92}"/>
              </a:ext>
            </a:extLst>
          </p:cNvPr>
          <p:cNvPicPr>
            <a:picLocks noGrp="1" noChangeAspect="1"/>
          </p:cNvPicPr>
          <p:nvPr>
            <p:ph type="pic" idx="1"/>
          </p:nvPr>
        </p:nvPicPr>
        <p:blipFill rotWithShape="1">
          <a:blip r:embed="rId2"/>
          <a:srcRect l="7797" r="21013" b="3"/>
          <a:stretch/>
        </p:blipFill>
        <p:spPr>
          <a:xfrm>
            <a:off x="7675658" y="2093976"/>
            <a:ext cx="3941064" cy="4096512"/>
          </a:xfrm>
          <a:prstGeom prst="rect">
            <a:avLst/>
          </a:prstGeom>
        </p:spPr>
      </p:pic>
    </p:spTree>
    <p:extLst>
      <p:ext uri="{BB962C8B-B14F-4D97-AF65-F5344CB8AC3E}">
        <p14:creationId xmlns:p14="http://schemas.microsoft.com/office/powerpoint/2010/main" val="268189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8766D4-95EA-BD9A-75D0-637F666648F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3600" dirty="0"/>
              <a:t>Remove raincoat from saddle and put on-simulating unexpected rain while on trail</a:t>
            </a:r>
            <a:endParaRPr lang="en-US" sz="36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64BD89C-CF27-FD41-6B8C-D40C25AADAB3}"/>
              </a:ext>
            </a:extLst>
          </p:cNvPr>
          <p:cNvSpPr>
            <a:spLocks noGrp="1"/>
          </p:cNvSpPr>
          <p:nvPr>
            <p:ph type="body" sz="half" idx="2"/>
          </p:nvPr>
        </p:nvSpPr>
        <p:spPr>
          <a:xfrm>
            <a:off x="838200" y="1929384"/>
            <a:ext cx="4195916" cy="4251960"/>
          </a:xfrm>
        </p:spPr>
        <p:txBody>
          <a:bodyPr vert="horz" lIns="91440" tIns="45720" rIns="91440" bIns="45720" rtlCol="0">
            <a:normAutofit fontScale="92500"/>
          </a:bodyPr>
          <a:lstStyle/>
          <a:p>
            <a:r>
              <a:rPr lang="en-US" sz="2400" dirty="0"/>
              <a:t>This may be spooky for inexperienced horses and would need to be highly supervised. We could have them take it off a post to make it less challenging, but the horse would experience the sound and movement of the slicker</a:t>
            </a:r>
          </a:p>
          <a:p>
            <a:endParaRPr lang="en-US" sz="2400" dirty="0"/>
          </a:p>
          <a:p>
            <a:r>
              <a:rPr lang="en-US" sz="2400" dirty="0"/>
              <a:t>Estimated cost for materials:</a:t>
            </a:r>
          </a:p>
          <a:p>
            <a:r>
              <a:rPr lang="en-US" sz="2400" dirty="0"/>
              <a:t>We could find someone to donate a slicker </a:t>
            </a:r>
          </a:p>
          <a:p>
            <a:r>
              <a:rPr lang="en-US" sz="2400" b="1" dirty="0"/>
              <a:t>Total estimated cost to build $0</a:t>
            </a:r>
          </a:p>
          <a:p>
            <a:endParaRPr lang="en-US" sz="2400" dirty="0"/>
          </a:p>
          <a:p>
            <a:pPr indent="-228600">
              <a:buFont typeface="Arial" panose="020B0604020202020204" pitchFamily="34" charset="0"/>
              <a:buChar char="•"/>
            </a:pPr>
            <a:endParaRPr lang="en-US" sz="2200" dirty="0"/>
          </a:p>
        </p:txBody>
      </p:sp>
      <p:pic>
        <p:nvPicPr>
          <p:cNvPr id="13" name="Picture Placeholder 12">
            <a:extLst>
              <a:ext uri="{FF2B5EF4-FFF2-40B4-BE49-F238E27FC236}">
                <a16:creationId xmlns:a16="http://schemas.microsoft.com/office/drawing/2014/main" id="{CB13D8A5-5DB5-A2A4-4296-B0691E25E022}"/>
              </a:ext>
            </a:extLst>
          </p:cNvPr>
          <p:cNvPicPr>
            <a:picLocks noGrp="1" noChangeAspect="1"/>
          </p:cNvPicPr>
          <p:nvPr>
            <p:ph type="pic" idx="1"/>
          </p:nvPr>
        </p:nvPicPr>
        <p:blipFill>
          <a:blip r:embed="rId2"/>
          <a:srcRect t="3492" b="3492"/>
          <a:stretch/>
        </p:blipFill>
        <p:spPr>
          <a:xfrm>
            <a:off x="7158038" y="1690688"/>
            <a:ext cx="4295775" cy="4946650"/>
          </a:xfrm>
        </p:spPr>
      </p:pic>
    </p:spTree>
    <p:extLst>
      <p:ext uri="{BB962C8B-B14F-4D97-AF65-F5344CB8AC3E}">
        <p14:creationId xmlns:p14="http://schemas.microsoft.com/office/powerpoint/2010/main" val="65982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1EEA1-61BC-5766-7B93-E226793A5C6A}"/>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dirty="0"/>
              <a:t>Passing Hiker on a Trail-simulates encounters that may happen on the trail</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A473819-9EE6-A764-3BD3-DA681B0C5B99}"/>
              </a:ext>
            </a:extLst>
          </p:cNvPr>
          <p:cNvSpPr>
            <a:spLocks noGrp="1"/>
          </p:cNvSpPr>
          <p:nvPr>
            <p:ph type="body" sz="half" idx="2"/>
          </p:nvPr>
        </p:nvSpPr>
        <p:spPr>
          <a:xfrm>
            <a:off x="572493" y="2071316"/>
            <a:ext cx="5221556" cy="4119172"/>
          </a:xfrm>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Opportunity to discuss trail etiquette, communication and space needed to pass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2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Estimated cost for materials: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Jessi has access to unlimited ground poles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Free hiker, back</a:t>
            </a:r>
            <a:r>
              <a:rPr lang="en-US" sz="2200" dirty="0">
                <a:solidFill>
                  <a:prstClr val="black"/>
                </a:solidFill>
                <a:latin typeface="Calibri" panose="020F0502020204030204"/>
              </a:rPr>
              <a:t>pack and dog</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Total estimated cost to build $0</a:t>
            </a:r>
          </a:p>
          <a:p>
            <a:pPr indent="-228600">
              <a:buFont typeface="Arial" panose="020B0604020202020204" pitchFamily="34" charset="0"/>
              <a:buChar char="•"/>
            </a:pPr>
            <a:endParaRPr lang="en-US" sz="2200" dirty="0"/>
          </a:p>
        </p:txBody>
      </p:sp>
      <p:pic>
        <p:nvPicPr>
          <p:cNvPr id="10" name="Picture Placeholder 9">
            <a:extLst>
              <a:ext uri="{FF2B5EF4-FFF2-40B4-BE49-F238E27FC236}">
                <a16:creationId xmlns:a16="http://schemas.microsoft.com/office/drawing/2014/main" id="{F6B9052A-C788-E416-DFCD-8CD162722B0D}"/>
              </a:ext>
            </a:extLst>
          </p:cNvPr>
          <p:cNvPicPr>
            <a:picLocks noGrp="1" noChangeAspect="1"/>
          </p:cNvPicPr>
          <p:nvPr>
            <p:ph type="pic" idx="1"/>
          </p:nvPr>
        </p:nvPicPr>
        <p:blipFill>
          <a:blip r:embed="rId3"/>
          <a:srcRect l="10930" r="10930"/>
          <a:stretch/>
        </p:blipFill>
        <p:spPr>
          <a:xfrm>
            <a:off x="5944594" y="2204522"/>
            <a:ext cx="5235736" cy="3852759"/>
          </a:xfrm>
        </p:spPr>
      </p:pic>
    </p:spTree>
    <p:extLst>
      <p:ext uri="{BB962C8B-B14F-4D97-AF65-F5344CB8AC3E}">
        <p14:creationId xmlns:p14="http://schemas.microsoft.com/office/powerpoint/2010/main" val="1738353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351</TotalTime>
  <Words>959</Words>
  <Application>Microsoft Office PowerPoint</Application>
  <PresentationFormat>Widescreen</PresentationFormat>
  <Paragraphs>82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Trail Course</vt:lpstr>
      <vt:lpstr>Squeeze Obstacle-simulates canyon trail or tight rock walls on both sides of a trail</vt:lpstr>
      <vt:lpstr>Water Crossing-simulates walking through wet trail or creek/river crossing</vt:lpstr>
      <vt:lpstr>Pole or Wood Obstacle-simulates walking through treefall on the trail</vt:lpstr>
      <vt:lpstr>Pool Noodle Obstacle-Simulates walking through branches on trail</vt:lpstr>
      <vt:lpstr>Ground Pole for Back Through-Side Pass-simulating queues needed on the trail to move your horse off your leg and seat</vt:lpstr>
      <vt:lpstr>Bridge-simulates crossing bridges on the trails</vt:lpstr>
      <vt:lpstr>Remove raincoat from saddle and put on-simulating unexpected rain while on trail</vt:lpstr>
      <vt:lpstr>Passing Hiker on a Trail-simulates encounters that may happen on the trail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Trail Course</dc:title>
  <dc:creator>Molly Shamel</dc:creator>
  <cp:lastModifiedBy>Molly Shamel</cp:lastModifiedBy>
  <cp:revision>7</cp:revision>
  <dcterms:created xsi:type="dcterms:W3CDTF">2024-01-30T19:49:29Z</dcterms:created>
  <dcterms:modified xsi:type="dcterms:W3CDTF">2024-02-20T19:58:04Z</dcterms:modified>
</cp:coreProperties>
</file>