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8" r:id="rId1"/>
  </p:sldMasterIdLst>
  <p:notesMasterIdLst>
    <p:notesMasterId r:id="rId9"/>
  </p:notesMasterIdLst>
  <p:handoutMasterIdLst>
    <p:handoutMasterId r:id="rId10"/>
  </p:handoutMasterIdLst>
  <p:sldIdLst>
    <p:sldId id="282" r:id="rId2"/>
    <p:sldId id="281" r:id="rId3"/>
    <p:sldId id="280" r:id="rId4"/>
    <p:sldId id="284" r:id="rId5"/>
    <p:sldId id="283" r:id="rId6"/>
    <p:sldId id="286" r:id="rId7"/>
    <p:sldId id="285"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24" autoAdjust="0"/>
    <p:restoredTop sz="92989" autoAdjust="0"/>
  </p:normalViewPr>
  <p:slideViewPr>
    <p:cSldViewPr snapToGrid="0">
      <p:cViewPr varScale="1">
        <p:scale>
          <a:sx n="35" d="100"/>
          <a:sy n="35" d="100"/>
        </p:scale>
        <p:origin x="56" y="5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Wade" userId="18ab4863-33b1-449f-ac2d-53d4a97e3ca5" providerId="ADAL" clId="{13B1B09A-D4BF-49C6-800C-3569B20409CE}"/>
    <pc:docChg chg="modSld sldOrd">
      <pc:chgData name="Michelle Wade" userId="18ab4863-33b1-449f-ac2d-53d4a97e3ca5" providerId="ADAL" clId="{13B1B09A-D4BF-49C6-800C-3569B20409CE}" dt="2024-03-17T15:03:04.954" v="1"/>
      <pc:docMkLst>
        <pc:docMk/>
      </pc:docMkLst>
      <pc:sldChg chg="ord">
        <pc:chgData name="Michelle Wade" userId="18ab4863-33b1-449f-ac2d-53d4a97e3ca5" providerId="ADAL" clId="{13B1B09A-D4BF-49C6-800C-3569B20409CE}" dt="2024-03-17T15:03:04.954" v="1"/>
        <pc:sldMkLst>
          <pc:docMk/>
          <pc:sldMk cId="3698295427"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DCB668F-7714-49AB-AF0D-A02F99037EB1}" type="datetimeFigureOut">
              <a:rPr lang="en-US" smtClean="0"/>
              <a:t>3/17/2024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4FB00A0-64CF-4D30-B716-4BDF8B91098F}" type="slidenum">
              <a:rPr lang="en-US" smtClean="0"/>
              <a:t>‹#›</a:t>
            </a:fld>
            <a:endParaRPr lang="en-US"/>
          </a:p>
        </p:txBody>
      </p:sp>
    </p:spTree>
    <p:extLst>
      <p:ext uri="{BB962C8B-B14F-4D97-AF65-F5344CB8AC3E}">
        <p14:creationId xmlns:p14="http://schemas.microsoft.com/office/powerpoint/2010/main" val="2532166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16CFA1D-D716-4AC1-9CBF-2DF408D1D0FB}" type="datetimeFigureOut">
              <a:rPr lang="en-US" smtClean="0"/>
              <a:t>3/17/2024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EAC5EB5-F692-4982-B7C5-6F2B6C76AC64}" type="slidenum">
              <a:rPr lang="en-US" smtClean="0"/>
              <a:t>‹#›</a:t>
            </a:fld>
            <a:endParaRPr lang="en-US"/>
          </a:p>
        </p:txBody>
      </p:sp>
    </p:spTree>
    <p:extLst>
      <p:ext uri="{BB962C8B-B14F-4D97-AF65-F5344CB8AC3E}">
        <p14:creationId xmlns:p14="http://schemas.microsoft.com/office/powerpoint/2010/main" val="3512419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516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188370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1978550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35A70B-5CF6-4D85-ADE3-74C31062D8DF}"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4924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2125933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35A70B-5CF6-4D85-ADE3-74C31062D8DF}"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09093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1099298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922932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270042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4154963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598518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905862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334110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278281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2783830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3117119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3670847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59DC922-D7EE-4757-A910-038A9823408E}" type="datetimeFigureOut">
              <a:rPr lang="en-US" smtClean="0"/>
              <a:t>3/17/2024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935A70B-5CF6-4D85-ADE3-74C31062D8DF}" type="slidenum">
              <a:rPr lang="en-US" smtClean="0"/>
              <a:t>‹#›</a:t>
            </a:fld>
            <a:endParaRPr lang="en-US" dirty="0"/>
          </a:p>
        </p:txBody>
      </p:sp>
    </p:spTree>
    <p:extLst>
      <p:ext uri="{BB962C8B-B14F-4D97-AF65-F5344CB8AC3E}">
        <p14:creationId xmlns:p14="http://schemas.microsoft.com/office/powerpoint/2010/main" val="751575749"/>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 id="2147483990" r:id="rId12"/>
    <p:sldLayoutId id="2147483991" r:id="rId13"/>
    <p:sldLayoutId id="2147483992" r:id="rId14"/>
    <p:sldLayoutId id="2147483993" r:id="rId15"/>
    <p:sldLayoutId id="21474839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2" name="Google Shape;82;p16"/>
          <p:cNvSpPr/>
          <p:nvPr/>
        </p:nvSpPr>
        <p:spPr>
          <a:xfrm rot="10800000" flipH="1">
            <a:off x="0" y="-478"/>
            <a:ext cx="6754318" cy="6858478"/>
          </a:xfrm>
          <a:custGeom>
            <a:avLst/>
            <a:gdLst/>
            <a:ahLst/>
            <a:cxnLst/>
            <a:rect l="l" t="t" r="r" b="b"/>
            <a:pathLst>
              <a:path w="6754318" h="6858478" extrusionOk="0">
                <a:moveTo>
                  <a:pt x="0" y="6858478"/>
                </a:moveTo>
                <a:lnTo>
                  <a:pt x="6754318" y="6858478"/>
                </a:lnTo>
                <a:lnTo>
                  <a:pt x="3577943" y="0"/>
                </a:lnTo>
                <a:lnTo>
                  <a:pt x="3572366" y="0"/>
                </a:lnTo>
                <a:lnTo>
                  <a:pt x="2506138" y="0"/>
                </a:lnTo>
                <a:lnTo>
                  <a:pt x="0" y="0"/>
                </a:lnTo>
                <a:close/>
              </a:path>
            </a:pathLst>
          </a:custGeom>
          <a:solidFill>
            <a:srgbClr val="262626">
              <a:alpha val="69803"/>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83" name="Google Shape;83;p16"/>
          <p:cNvSpPr/>
          <p:nvPr/>
        </p:nvSpPr>
        <p:spPr>
          <a:xfrm rot="10800000" flipH="1">
            <a:off x="1" y="-478"/>
            <a:ext cx="5953780" cy="6858478"/>
          </a:xfrm>
          <a:custGeom>
            <a:avLst/>
            <a:gdLst/>
            <a:ahLst/>
            <a:cxnLst/>
            <a:rect l="l" t="t" r="r" b="b"/>
            <a:pathLst>
              <a:path w="5953780" h="6858478" extrusionOk="0">
                <a:moveTo>
                  <a:pt x="0" y="6858478"/>
                </a:moveTo>
                <a:lnTo>
                  <a:pt x="5953780" y="6858478"/>
                </a:lnTo>
                <a:lnTo>
                  <a:pt x="2777405" y="0"/>
                </a:lnTo>
                <a:lnTo>
                  <a:pt x="2771828" y="0"/>
                </a:lnTo>
                <a:lnTo>
                  <a:pt x="1705600" y="0"/>
                </a:lnTo>
                <a:lnTo>
                  <a:pt x="0"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84" name="Google Shape;84;p16"/>
          <p:cNvSpPr txBox="1">
            <a:spLocks noGrp="1"/>
          </p:cNvSpPr>
          <p:nvPr>
            <p:ph type="ctrTitle"/>
          </p:nvPr>
        </p:nvSpPr>
        <p:spPr>
          <a:xfrm>
            <a:off x="804672" y="338328"/>
            <a:ext cx="3877056" cy="2249424"/>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chemeClr val="lt1"/>
              </a:buClr>
              <a:buSzPts val="4600"/>
              <a:buFont typeface="Calibri"/>
              <a:buNone/>
            </a:pPr>
            <a:r>
              <a:rPr lang="en-US" sz="4600" dirty="0">
                <a:solidFill>
                  <a:schemeClr val="lt1"/>
                </a:solidFill>
                <a:latin typeface="Calibri"/>
                <a:ea typeface="Calibri"/>
                <a:cs typeface="Calibri"/>
                <a:sym typeface="Calibri"/>
              </a:rPr>
              <a:t>2024 National Marketing and Media Report</a:t>
            </a:r>
            <a:r>
              <a:rPr lang="en-US" sz="4600" dirty="0">
                <a:latin typeface="Calibri"/>
                <a:ea typeface="Calibri"/>
                <a:cs typeface="Calibri"/>
                <a:sym typeface="Calibri"/>
              </a:rPr>
              <a:t>		</a:t>
            </a:r>
            <a:endParaRPr dirty="0"/>
          </a:p>
        </p:txBody>
      </p:sp>
      <p:pic>
        <p:nvPicPr>
          <p:cNvPr id="86" name="Google Shape;86;p16"/>
          <p:cNvPicPr preferRelativeResize="0"/>
          <p:nvPr/>
        </p:nvPicPr>
        <p:blipFill rotWithShape="1">
          <a:blip r:embed="rId3">
            <a:alphaModFix/>
          </a:blip>
          <a:srcRect l="4656" r="3016" b="-1"/>
          <a:stretch/>
        </p:blipFill>
        <p:spPr>
          <a:xfrm>
            <a:off x="6094701" y="3155743"/>
            <a:ext cx="5561192" cy="3147238"/>
          </a:xfrm>
          <a:prstGeom prst="rect">
            <a:avLst/>
          </a:prstGeom>
          <a:noFill/>
          <a:ln>
            <a:noFill/>
          </a:ln>
        </p:spPr>
      </p:pic>
      <p:sp>
        <p:nvSpPr>
          <p:cNvPr id="87" name="Google Shape;87;p16"/>
          <p:cNvSpPr txBox="1"/>
          <p:nvPr/>
        </p:nvSpPr>
        <p:spPr>
          <a:xfrm>
            <a:off x="7232950" y="483800"/>
            <a:ext cx="4422900" cy="1200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300" dirty="0">
                <a:latin typeface="Calibri"/>
                <a:ea typeface="Calibri"/>
                <a:cs typeface="Calibri"/>
                <a:sym typeface="Calibri"/>
              </a:rPr>
              <a:t>Casper, WY</a:t>
            </a:r>
            <a:endParaRPr sz="3300" dirty="0">
              <a:latin typeface="Calibri"/>
              <a:ea typeface="Calibri"/>
              <a:cs typeface="Calibri"/>
              <a:sym typeface="Calibri"/>
            </a:endParaRPr>
          </a:p>
          <a:p>
            <a:pPr marL="0" lvl="0" indent="0" algn="l" rtl="0">
              <a:spcBef>
                <a:spcPts val="0"/>
              </a:spcBef>
              <a:spcAft>
                <a:spcPts val="0"/>
              </a:spcAft>
              <a:buNone/>
            </a:pPr>
            <a:r>
              <a:rPr lang="en-US" sz="3300">
                <a:latin typeface="Calibri"/>
                <a:ea typeface="Calibri"/>
                <a:cs typeface="Calibri"/>
                <a:sym typeface="Calibri"/>
              </a:rPr>
              <a:t>Mar 25-27, </a:t>
            </a:r>
            <a:r>
              <a:rPr lang="en-US" sz="3300" dirty="0">
                <a:latin typeface="Calibri"/>
                <a:ea typeface="Calibri"/>
                <a:cs typeface="Calibri"/>
                <a:sym typeface="Calibri"/>
              </a:rPr>
              <a:t>2024</a:t>
            </a:r>
            <a:endParaRPr sz="3300" dirty="0">
              <a:latin typeface="Calibri"/>
              <a:ea typeface="Calibri"/>
              <a:cs typeface="Calibri"/>
              <a:sym typeface="Calibri"/>
            </a:endParaRPr>
          </a:p>
        </p:txBody>
      </p:sp>
    </p:spTree>
    <p:extLst>
      <p:ext uri="{BB962C8B-B14F-4D97-AF65-F5344CB8AC3E}">
        <p14:creationId xmlns:p14="http://schemas.microsoft.com/office/powerpoint/2010/main" val="314168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6" name="Content Placeholder 2"/>
          <p:cNvSpPr>
            <a:spLocks noGrp="1"/>
          </p:cNvSpPr>
          <p:nvPr>
            <p:ph sz="half" idx="1"/>
          </p:nvPr>
        </p:nvSpPr>
        <p:spPr>
          <a:xfrm>
            <a:off x="2314891" y="1548384"/>
            <a:ext cx="8915399" cy="3777622"/>
          </a:xfrm>
        </p:spPr>
        <p:txBody>
          <a:bodyPr>
            <a:normAutofit/>
          </a:bodyPr>
          <a:lstStyle/>
          <a:p>
            <a:r>
              <a:rPr lang="en-US" dirty="0"/>
              <a:t>Committee has always been given charge of communications (Newsletter, Website, and Social Media)</a:t>
            </a:r>
          </a:p>
          <a:p>
            <a:r>
              <a:rPr lang="en-US" dirty="0"/>
              <a:t>Records go back to 1997 show newsletter under newly formed Media &amp; Marketing</a:t>
            </a:r>
          </a:p>
          <a:p>
            <a:r>
              <a:rPr lang="en-US" dirty="0"/>
              <a:t>M&amp;M has been delegated to approve newsletter articles, solicit articles, and approve final print form of articles, responsible for find editor and printer</a:t>
            </a:r>
          </a:p>
        </p:txBody>
      </p:sp>
    </p:spTree>
    <p:extLst>
      <p:ext uri="{BB962C8B-B14F-4D97-AF65-F5344CB8AC3E}">
        <p14:creationId xmlns:p14="http://schemas.microsoft.com/office/powerpoint/2010/main" val="1859559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and Media Committee</a:t>
            </a:r>
          </a:p>
        </p:txBody>
      </p:sp>
      <p:sp>
        <p:nvSpPr>
          <p:cNvPr id="6" name="Content Placeholder 2"/>
          <p:cNvSpPr>
            <a:spLocks noGrp="1"/>
          </p:cNvSpPr>
          <p:nvPr>
            <p:ph sz="half" idx="1"/>
          </p:nvPr>
        </p:nvSpPr>
        <p:spPr>
          <a:xfrm>
            <a:off x="2589211" y="2133600"/>
            <a:ext cx="8915399" cy="3777622"/>
          </a:xfrm>
        </p:spPr>
        <p:txBody>
          <a:bodyPr>
            <a:normAutofit/>
          </a:bodyPr>
          <a:lstStyle/>
          <a:p>
            <a:r>
              <a:rPr lang="en-US" dirty="0"/>
              <a:t>Media Committee is comprised of members who preferably have skill or experience in public relations or communications. </a:t>
            </a:r>
          </a:p>
          <a:p>
            <a:pPr lvl="1"/>
            <a:r>
              <a:rPr lang="en-US" dirty="0"/>
              <a:t>Purpose: Enhance the image of the BCHA through effective communication. Committee will develop strategies and multimedia tools to promote BCHA goals and objectives to membership, the general public, public land agencies, and legislators. Media Committee will partner with Education Committee for development and dissemination of public information. </a:t>
            </a:r>
          </a:p>
          <a:p>
            <a:pPr lvl="1"/>
            <a:r>
              <a:rPr lang="en-US" dirty="0"/>
              <a:t>Chair responsible for overseeing and coordinating all activities of Committee. Duties</a:t>
            </a:r>
          </a:p>
          <a:p>
            <a:pPr lvl="2"/>
            <a:r>
              <a:rPr lang="en-US" dirty="0"/>
              <a:t>Solicit articles for BCHA newsletter and other commercial publications</a:t>
            </a:r>
          </a:p>
          <a:p>
            <a:pPr lvl="2"/>
            <a:r>
              <a:rPr lang="en-US" dirty="0"/>
              <a:t>Work closely with the Executive Administrator, newsletter editor, and webmaster</a:t>
            </a:r>
          </a:p>
          <a:p>
            <a:pPr lvl="2"/>
            <a:r>
              <a:rPr lang="en-US" dirty="0"/>
              <a:t>Annual progress report and budget proposal for media activities at NBD meeting</a:t>
            </a:r>
          </a:p>
        </p:txBody>
      </p:sp>
    </p:spTree>
    <p:extLst>
      <p:ext uri="{BB962C8B-B14F-4D97-AF65-F5344CB8AC3E}">
        <p14:creationId xmlns:p14="http://schemas.microsoft.com/office/powerpoint/2010/main" val="255823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82496" y="-15970"/>
            <a:ext cx="10398187" cy="704628"/>
          </a:xfrm>
        </p:spPr>
        <p:txBody>
          <a:bodyPr/>
          <a:lstStyle/>
          <a:p>
            <a:r>
              <a:rPr lang="en-US" dirty="0"/>
              <a:t>2024</a:t>
            </a:r>
          </a:p>
        </p:txBody>
      </p:sp>
      <p:sp>
        <p:nvSpPr>
          <p:cNvPr id="6" name="Content Placeholder 5"/>
          <p:cNvSpPr>
            <a:spLocks noGrp="1"/>
          </p:cNvSpPr>
          <p:nvPr>
            <p:ph type="body" idx="1"/>
          </p:nvPr>
        </p:nvSpPr>
        <p:spPr>
          <a:xfrm>
            <a:off x="2372445" y="753133"/>
            <a:ext cx="3992732" cy="576262"/>
          </a:xfrm>
        </p:spPr>
        <p:txBody>
          <a:bodyPr>
            <a:noAutofit/>
          </a:bodyPr>
          <a:lstStyle/>
          <a:p>
            <a:r>
              <a:rPr lang="en-US" sz="2000" b="1" dirty="0"/>
              <a:t>GOALS</a:t>
            </a:r>
            <a:br>
              <a:rPr lang="en-US" sz="2000" b="1" dirty="0"/>
            </a:br>
            <a:endParaRPr lang="en-US" sz="2000" b="1" dirty="0"/>
          </a:p>
        </p:txBody>
      </p:sp>
      <p:sp>
        <p:nvSpPr>
          <p:cNvPr id="8" name="Content Placeholder 7"/>
          <p:cNvSpPr>
            <a:spLocks noGrp="1"/>
          </p:cNvSpPr>
          <p:nvPr>
            <p:ph sz="half" idx="2"/>
          </p:nvPr>
        </p:nvSpPr>
        <p:spPr>
          <a:xfrm>
            <a:off x="850392" y="1393594"/>
            <a:ext cx="5806440" cy="4339694"/>
          </a:xfrm>
        </p:spPr>
        <p:txBody>
          <a:bodyPr>
            <a:noAutofit/>
          </a:bodyPr>
          <a:lstStyle/>
          <a:p>
            <a:pPr>
              <a:lnSpc>
                <a:spcPct val="120000"/>
              </a:lnSpc>
            </a:pPr>
            <a:r>
              <a:rPr lang="en-US" b="1" dirty="0"/>
              <a:t>Goal</a:t>
            </a:r>
            <a:r>
              <a:rPr lang="en-US" dirty="0"/>
              <a:t>:  Create a survey to be sent out to all members with 3-5 questions, including an open comment section to gather opinions on how to improve the website. Survey approval by EC May. Send survey out by June 1. Give 5 days to get feedback. Completed 06/09/23</a:t>
            </a:r>
          </a:p>
          <a:p>
            <a:pPr>
              <a:lnSpc>
                <a:spcPct val="120000"/>
              </a:lnSpc>
            </a:pPr>
            <a:r>
              <a:rPr lang="en-US" b="1" dirty="0"/>
              <a:t>Goal</a:t>
            </a:r>
            <a:r>
              <a:rPr lang="en-US" dirty="0"/>
              <a:t>:  Update keyword/metadata Web search to make BCHA.org a stronger presence on website searches by July. Complete 06/19/23</a:t>
            </a:r>
          </a:p>
          <a:p>
            <a:pPr>
              <a:lnSpc>
                <a:spcPct val="120000"/>
              </a:lnSpc>
            </a:pPr>
            <a:r>
              <a:rPr lang="en-US" b="1" dirty="0"/>
              <a:t>Goal</a:t>
            </a:r>
            <a:r>
              <a:rPr lang="en-US" dirty="0"/>
              <a:t>:  Analyze results of survey, list out priorities and present to EC July meeting. Analysis ready to present – 7/01/23</a:t>
            </a:r>
          </a:p>
          <a:p>
            <a:pPr>
              <a:lnSpc>
                <a:spcPct val="120000"/>
              </a:lnSpc>
            </a:pPr>
            <a:r>
              <a:rPr lang="en-US" b="1" dirty="0"/>
              <a:t>Goal</a:t>
            </a:r>
            <a:r>
              <a:rPr lang="en-US" dirty="0"/>
              <a:t>:  Create specific goals with actions by Aug for updates to be completed by NBM 2024</a:t>
            </a:r>
          </a:p>
          <a:p>
            <a:endParaRPr lang="en-US" dirty="0"/>
          </a:p>
        </p:txBody>
      </p:sp>
      <p:sp>
        <p:nvSpPr>
          <p:cNvPr id="9" name="Text Placeholder 8"/>
          <p:cNvSpPr>
            <a:spLocks noGrp="1"/>
          </p:cNvSpPr>
          <p:nvPr>
            <p:ph type="body" sz="quarter" idx="3"/>
          </p:nvPr>
        </p:nvSpPr>
        <p:spPr>
          <a:xfrm>
            <a:off x="7323749" y="688658"/>
            <a:ext cx="4756934" cy="576262"/>
          </a:xfrm>
        </p:spPr>
        <p:txBody>
          <a:bodyPr anchor="t"/>
          <a:lstStyle/>
          <a:p>
            <a:r>
              <a:rPr lang="en-US" sz="2000" b="1" dirty="0"/>
              <a:t>June 29, 2023 Goals reported to EC</a:t>
            </a:r>
          </a:p>
        </p:txBody>
      </p:sp>
      <p:sp>
        <p:nvSpPr>
          <p:cNvPr id="10" name="Content Placeholder 9"/>
          <p:cNvSpPr>
            <a:spLocks noGrp="1"/>
          </p:cNvSpPr>
          <p:nvPr>
            <p:ph sz="quarter" idx="4"/>
          </p:nvPr>
        </p:nvSpPr>
        <p:spPr>
          <a:xfrm>
            <a:off x="6984077" y="1393594"/>
            <a:ext cx="4338674" cy="4339694"/>
          </a:xfrm>
        </p:spPr>
        <p:txBody>
          <a:bodyPr>
            <a:noAutofit/>
          </a:bodyPr>
          <a:lstStyle/>
          <a:p>
            <a:r>
              <a:rPr lang="en-US" dirty="0"/>
              <a:t>Education Page – Draft</a:t>
            </a:r>
          </a:p>
          <a:p>
            <a:r>
              <a:rPr lang="en-US" dirty="0"/>
              <a:t>Create storage area to start moving files off of Google - Draft</a:t>
            </a:r>
          </a:p>
          <a:p>
            <a:r>
              <a:rPr lang="en-US" dirty="0"/>
              <a:t>Find National Advertisers for Newsletter – Approached Stihl and Tractor Supply</a:t>
            </a:r>
          </a:p>
          <a:p>
            <a:r>
              <a:rPr lang="en-US" dirty="0"/>
              <a:t>Rearranging Page Title for Alphabetical – In Progress</a:t>
            </a:r>
          </a:p>
          <a:p>
            <a:r>
              <a:rPr lang="en-US" dirty="0"/>
              <a:t>Market Sawyer Program – Proposed working with Stihl. They want to wait </a:t>
            </a:r>
            <a:r>
              <a:rPr lang="en-US" dirty="0" err="1"/>
              <a:t>til</a:t>
            </a:r>
            <a:r>
              <a:rPr lang="en-US" dirty="0"/>
              <a:t> 2024</a:t>
            </a:r>
          </a:p>
          <a:p>
            <a:r>
              <a:rPr lang="en-US" dirty="0"/>
              <a:t>Research Password Page – Researching</a:t>
            </a:r>
          </a:p>
          <a:p>
            <a:r>
              <a:rPr lang="en-US" dirty="0"/>
              <a:t>Light On Land Logo - Contest Started</a:t>
            </a:r>
          </a:p>
        </p:txBody>
      </p:sp>
    </p:spTree>
    <p:extLst>
      <p:ext uri="{BB962C8B-B14F-4D97-AF65-F5344CB8AC3E}">
        <p14:creationId xmlns:p14="http://schemas.microsoft.com/office/powerpoint/2010/main" val="2483523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2024 Poll Results</a:t>
            </a:r>
          </a:p>
        </p:txBody>
      </p:sp>
      <p:sp>
        <p:nvSpPr>
          <p:cNvPr id="3" name="Content Placeholder 2"/>
          <p:cNvSpPr>
            <a:spLocks noGrp="1"/>
          </p:cNvSpPr>
          <p:nvPr>
            <p:ph idx="1"/>
          </p:nvPr>
        </p:nvSpPr>
        <p:spPr>
          <a:xfrm>
            <a:off x="2223452" y="1365504"/>
            <a:ext cx="8915400" cy="3777622"/>
          </a:xfrm>
        </p:spPr>
        <p:txBody>
          <a:bodyPr>
            <a:noAutofit/>
          </a:bodyPr>
          <a:lstStyle/>
          <a:p>
            <a:r>
              <a:rPr lang="en-US" sz="2000" dirty="0"/>
              <a:t>Suggested improvement areas</a:t>
            </a:r>
          </a:p>
          <a:p>
            <a:pPr lvl="1" fontAlgn="base"/>
            <a:r>
              <a:rPr lang="en-US" sz="2000" dirty="0"/>
              <a:t>Improved Website</a:t>
            </a:r>
          </a:p>
          <a:p>
            <a:pPr lvl="1" fontAlgn="base"/>
            <a:r>
              <a:rPr lang="en-US" sz="2000" dirty="0"/>
              <a:t>Quick Search</a:t>
            </a:r>
          </a:p>
          <a:p>
            <a:pPr lvl="1" fontAlgn="base"/>
            <a:r>
              <a:rPr lang="en-US" sz="2000" dirty="0"/>
              <a:t>Trail Information</a:t>
            </a:r>
          </a:p>
          <a:p>
            <a:pPr lvl="1" fontAlgn="base"/>
            <a:r>
              <a:rPr lang="en-US" sz="2000" dirty="0"/>
              <a:t>All Platform Use</a:t>
            </a:r>
          </a:p>
          <a:p>
            <a:pPr lvl="1" fontAlgn="base"/>
            <a:r>
              <a:rPr lang="en-US" sz="2000" dirty="0"/>
              <a:t>Navigation</a:t>
            </a:r>
          </a:p>
          <a:p>
            <a:pPr lvl="1" fontAlgn="base"/>
            <a:r>
              <a:rPr lang="en-US" sz="2000" dirty="0"/>
              <a:t>Updated Content/Benefits</a:t>
            </a:r>
          </a:p>
          <a:p>
            <a:pPr lvl="1" fontAlgn="base"/>
            <a:r>
              <a:rPr lang="en-US" sz="2000" dirty="0"/>
              <a:t>Chapter Locator inconsistencies with address</a:t>
            </a:r>
          </a:p>
          <a:p>
            <a:pPr lvl="1" fontAlgn="base"/>
            <a:r>
              <a:rPr lang="en-US" sz="2000" dirty="0"/>
              <a:t>Google Search Improvement</a:t>
            </a:r>
          </a:p>
          <a:p>
            <a:endParaRPr lang="en-US" sz="2000" dirty="0"/>
          </a:p>
        </p:txBody>
      </p:sp>
    </p:spTree>
    <p:extLst>
      <p:ext uri="{BB962C8B-B14F-4D97-AF65-F5344CB8AC3E}">
        <p14:creationId xmlns:p14="http://schemas.microsoft.com/office/powerpoint/2010/main" val="3698295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2024 Accomplishments</a:t>
            </a:r>
          </a:p>
        </p:txBody>
      </p:sp>
      <p:sp>
        <p:nvSpPr>
          <p:cNvPr id="5" name="Content Placeholder 4"/>
          <p:cNvSpPr>
            <a:spLocks noGrp="1"/>
          </p:cNvSpPr>
          <p:nvPr>
            <p:ph idx="1"/>
          </p:nvPr>
        </p:nvSpPr>
        <p:spPr>
          <a:xfrm>
            <a:off x="2351468" y="1356360"/>
            <a:ext cx="8915400" cy="4303776"/>
          </a:xfrm>
        </p:spPr>
        <p:txBody>
          <a:bodyPr>
            <a:noAutofit/>
          </a:bodyPr>
          <a:lstStyle/>
          <a:p>
            <a:r>
              <a:rPr lang="en-US" sz="2000" dirty="0"/>
              <a:t>Key Phrases and SEO (Search Engine Optimization</a:t>
            </a:r>
          </a:p>
          <a:p>
            <a:r>
              <a:rPr lang="en-US" sz="2000" dirty="0"/>
              <a:t>Light on The Land Logo</a:t>
            </a:r>
          </a:p>
          <a:p>
            <a:r>
              <a:rPr lang="en-US" sz="2000" dirty="0"/>
              <a:t>Archived Old Articles – 47</a:t>
            </a:r>
          </a:p>
          <a:p>
            <a:r>
              <a:rPr lang="en-US" sz="2000" dirty="0"/>
              <a:t>Rearranged Page</a:t>
            </a:r>
          </a:p>
          <a:p>
            <a:r>
              <a:rPr lang="en-US" sz="2000" dirty="0"/>
              <a:t>Created new Youth Page</a:t>
            </a:r>
          </a:p>
          <a:p>
            <a:r>
              <a:rPr lang="en-US" sz="2000" dirty="0"/>
              <a:t>New Video on Home Page</a:t>
            </a:r>
          </a:p>
          <a:p>
            <a:r>
              <a:rPr lang="en-US" sz="2000" dirty="0"/>
              <a:t>New “Volunteer Sheet Directions” on Drive</a:t>
            </a:r>
          </a:p>
          <a:p>
            <a:r>
              <a:rPr lang="en-US" sz="2000" dirty="0"/>
              <a:t>Researched alternate Website technology</a:t>
            </a:r>
          </a:p>
          <a:p>
            <a:r>
              <a:rPr lang="en-US" sz="2000" dirty="0"/>
              <a:t>Cleaning up Google Drive</a:t>
            </a:r>
          </a:p>
          <a:p>
            <a:r>
              <a:rPr lang="en-US" sz="2000" dirty="0"/>
              <a:t>Draft updates created or Education page</a:t>
            </a:r>
          </a:p>
          <a:p>
            <a:r>
              <a:rPr lang="en-US" sz="2000" dirty="0"/>
              <a:t>Weekly updates to Chapter Locator (Remember to highlight updates in Yellow)</a:t>
            </a:r>
          </a:p>
        </p:txBody>
      </p:sp>
    </p:spTree>
    <p:extLst>
      <p:ext uri="{BB962C8B-B14F-4D97-AF65-F5344CB8AC3E}">
        <p14:creationId xmlns:p14="http://schemas.microsoft.com/office/powerpoint/2010/main" val="3536037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GrowthZone</a:t>
            </a:r>
            <a:r>
              <a:rPr lang="en-US" dirty="0"/>
              <a:t> – A Potential Solution to </a:t>
            </a:r>
            <a:r>
              <a:rPr lang="en-US" dirty="0" err="1"/>
              <a:t>Everthing</a:t>
            </a:r>
            <a:endParaRPr lang="en-US" dirty="0"/>
          </a:p>
        </p:txBody>
      </p:sp>
      <p:sp>
        <p:nvSpPr>
          <p:cNvPr id="3" name="Content Placeholder 2"/>
          <p:cNvSpPr>
            <a:spLocks noGrp="1"/>
          </p:cNvSpPr>
          <p:nvPr>
            <p:ph idx="1"/>
          </p:nvPr>
        </p:nvSpPr>
        <p:spPr>
          <a:xfrm>
            <a:off x="7406640" y="1905000"/>
            <a:ext cx="4690872" cy="4523232"/>
          </a:xfrm>
        </p:spPr>
        <p:txBody>
          <a:bodyPr>
            <a:normAutofit fontScale="92500"/>
          </a:bodyPr>
          <a:lstStyle/>
          <a:p>
            <a:r>
              <a:rPr lang="en-US" b="1" dirty="0"/>
              <a:t>Package Total </a:t>
            </a:r>
            <a:endParaRPr lang="en-US" dirty="0"/>
          </a:p>
          <a:p>
            <a:r>
              <a:rPr lang="en-US" b="1" dirty="0"/>
              <a:t>Do more </a:t>
            </a:r>
            <a:r>
              <a:rPr lang="en-US" dirty="0"/>
              <a:t>with software designed for your association. </a:t>
            </a:r>
          </a:p>
          <a:p>
            <a:r>
              <a:rPr lang="en-US" dirty="0"/>
              <a:t>Software Subscription </a:t>
            </a:r>
            <a:r>
              <a:rPr lang="en-US" i="1" dirty="0"/>
              <a:t>(annual) </a:t>
            </a:r>
            <a:r>
              <a:rPr lang="en-US" dirty="0"/>
              <a:t>: </a:t>
            </a:r>
            <a:r>
              <a:rPr lang="en-US" b="1" dirty="0"/>
              <a:t>$8364</a:t>
            </a:r>
            <a:endParaRPr lang="en-US" dirty="0"/>
          </a:p>
          <a:p>
            <a:r>
              <a:rPr lang="en-US" dirty="0"/>
              <a:t>Implementation Fee </a:t>
            </a:r>
            <a:r>
              <a:rPr lang="en-US" i="1" dirty="0"/>
              <a:t>(one-time)</a:t>
            </a:r>
            <a:r>
              <a:rPr lang="en-US" dirty="0"/>
              <a:t>: </a:t>
            </a:r>
            <a:r>
              <a:rPr lang="en-US" b="1" dirty="0"/>
              <a:t>$2999 </a:t>
            </a:r>
            <a:endParaRPr lang="en-US" dirty="0"/>
          </a:p>
          <a:p>
            <a:r>
              <a:rPr lang="en-US" b="1" dirty="0"/>
              <a:t>Year 1 Total: $11363 </a:t>
            </a:r>
          </a:p>
          <a:p>
            <a:endParaRPr lang="en-US" b="1" dirty="0"/>
          </a:p>
          <a:p>
            <a:endParaRPr lang="en-US" b="1" dirty="0"/>
          </a:p>
          <a:p>
            <a:endParaRPr lang="en-US" b="1" dirty="0"/>
          </a:p>
          <a:p>
            <a:pPr marL="0" indent="0">
              <a:buNone/>
            </a:pPr>
            <a:r>
              <a:rPr lang="en-US" b="1" dirty="0">
                <a:solidFill>
                  <a:srgbClr val="FF0000"/>
                </a:solidFill>
              </a:rPr>
              <a:t>These were initial pricing from vendor and we have not looked at detailed payment options at this point</a:t>
            </a:r>
            <a:br>
              <a:rPr lang="en-US" dirty="0"/>
            </a:br>
            <a:endParaRPr lang="en-US" dirty="0"/>
          </a:p>
        </p:txBody>
      </p:sp>
      <p:pic>
        <p:nvPicPr>
          <p:cNvPr id="4" name="Picture 3"/>
          <p:cNvPicPr>
            <a:picLocks noChangeAspect="1"/>
          </p:cNvPicPr>
          <p:nvPr/>
        </p:nvPicPr>
        <p:blipFill rotWithShape="1">
          <a:blip r:embed="rId2"/>
          <a:srcRect l="1508" t="1718" b="1971"/>
          <a:stretch/>
        </p:blipFill>
        <p:spPr>
          <a:xfrm>
            <a:off x="932688" y="1984248"/>
            <a:ext cx="6336791" cy="4443984"/>
          </a:xfrm>
          <a:prstGeom prst="rect">
            <a:avLst/>
          </a:prstGeom>
        </p:spPr>
      </p:pic>
    </p:spTree>
    <p:extLst>
      <p:ext uri="{BB962C8B-B14F-4D97-AF65-F5344CB8AC3E}">
        <p14:creationId xmlns:p14="http://schemas.microsoft.com/office/powerpoint/2010/main" val="1717048014"/>
      </p:ext>
    </p:extLst>
  </p:cSld>
  <p:clrMapOvr>
    <a:masterClrMapping/>
  </p:clrMapOvr>
</p:sld>
</file>

<file path=ppt/theme/theme1.xml><?xml version="1.0" encoding="utf-8"?>
<a:theme xmlns:a="http://schemas.openxmlformats.org/drawingml/2006/main" name="Wisp">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TM03457485[[fn=Mesh]]</Template>
  <TotalTime>22821</TotalTime>
  <Words>537</Words>
  <Application>Microsoft Office PowerPoint</Application>
  <PresentationFormat>Widescreen</PresentationFormat>
  <Paragraphs>60</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Wisp</vt:lpstr>
      <vt:lpstr>2024 National Marketing and Media Report  </vt:lpstr>
      <vt:lpstr>History</vt:lpstr>
      <vt:lpstr>Marketing and Media Committee</vt:lpstr>
      <vt:lpstr>2024</vt:lpstr>
      <vt:lpstr>2024 Poll Results</vt:lpstr>
      <vt:lpstr>2024 Accomplishments</vt:lpstr>
      <vt:lpstr>GrowthZone – A Potential Solution to Everthing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Annual Meeting BCHCAZ</dc:title>
  <dc:creator>John Harbicht</dc:creator>
  <cp:lastModifiedBy>Michelle Wade</cp:lastModifiedBy>
  <cp:revision>70</cp:revision>
  <cp:lastPrinted>2020-03-02T14:00:30Z</cp:lastPrinted>
  <dcterms:created xsi:type="dcterms:W3CDTF">2020-02-09T04:57:07Z</dcterms:created>
  <dcterms:modified xsi:type="dcterms:W3CDTF">2024-03-17T15:03:14Z</dcterms:modified>
</cp:coreProperties>
</file>