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 id="2147483677" r:id="rId3"/>
  </p:sldMasterIdLst>
  <p:notesMasterIdLst>
    <p:notesMasterId r:id="rId59"/>
  </p:notesMasterIdLst>
  <p:sldIdLst>
    <p:sldId id="294" r:id="rId4"/>
    <p:sldId id="296" r:id="rId5"/>
    <p:sldId id="310" r:id="rId6"/>
    <p:sldId id="295" r:id="rId7"/>
    <p:sldId id="297" r:id="rId8"/>
    <p:sldId id="298" r:id="rId9"/>
    <p:sldId id="299" r:id="rId10"/>
    <p:sldId id="302" r:id="rId11"/>
    <p:sldId id="301" r:id="rId12"/>
    <p:sldId id="256" r:id="rId13"/>
    <p:sldId id="257" r:id="rId14"/>
    <p:sldId id="258" r:id="rId15"/>
    <p:sldId id="259" r:id="rId16"/>
    <p:sldId id="263" r:id="rId17"/>
    <p:sldId id="264" r:id="rId18"/>
    <p:sldId id="282" r:id="rId19"/>
    <p:sldId id="281" r:id="rId20"/>
    <p:sldId id="280" r:id="rId21"/>
    <p:sldId id="284" r:id="rId22"/>
    <p:sldId id="283" r:id="rId23"/>
    <p:sldId id="286" r:id="rId24"/>
    <p:sldId id="285" r:id="rId25"/>
    <p:sldId id="287" r:id="rId26"/>
    <p:sldId id="288" r:id="rId27"/>
    <p:sldId id="279" r:id="rId28"/>
    <p:sldId id="289" r:id="rId29"/>
    <p:sldId id="290" r:id="rId30"/>
    <p:sldId id="260" r:id="rId31"/>
    <p:sldId id="261" r:id="rId32"/>
    <p:sldId id="262" r:id="rId33"/>
    <p:sldId id="291" r:id="rId34"/>
    <p:sldId id="265" r:id="rId35"/>
    <p:sldId id="266" r:id="rId36"/>
    <p:sldId id="267" r:id="rId37"/>
    <p:sldId id="268" r:id="rId38"/>
    <p:sldId id="292" r:id="rId39"/>
    <p:sldId id="269" r:id="rId40"/>
    <p:sldId id="270" r:id="rId41"/>
    <p:sldId id="271" r:id="rId42"/>
    <p:sldId id="272" r:id="rId43"/>
    <p:sldId id="273" r:id="rId44"/>
    <p:sldId id="274" r:id="rId45"/>
    <p:sldId id="275" r:id="rId46"/>
    <p:sldId id="276" r:id="rId47"/>
    <p:sldId id="293" r:id="rId48"/>
    <p:sldId id="278" r:id="rId49"/>
    <p:sldId id="277" r:id="rId50"/>
    <p:sldId id="303" r:id="rId51"/>
    <p:sldId id="311" r:id="rId52"/>
    <p:sldId id="304" r:id="rId53"/>
    <p:sldId id="305" r:id="rId54"/>
    <p:sldId id="306" r:id="rId55"/>
    <p:sldId id="307" r:id="rId56"/>
    <p:sldId id="308" r:id="rId57"/>
    <p:sldId id="309" r:id="rId5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6AF8EA-9D6C-4A62-864C-7402665F3B1C}" v="41" dt="2024-03-18T01:00:33.3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32" y="4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5" Type="http://schemas.openxmlformats.org/officeDocument/2006/relationships/slide" Target="slides/slide2.xml"/><Relationship Id="rId61" Type="http://schemas.openxmlformats.org/officeDocument/2006/relationships/viewProps" Target="view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microsoft.com/office/2016/11/relationships/changesInfo" Target="changesInfos/changesInfo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Wade" userId="18ab4863-33b1-449f-ac2d-53d4a97e3ca5" providerId="ADAL" clId="{B06AF8EA-9D6C-4A62-864C-7402665F3B1C}"/>
    <pc:docChg chg="custSel addSld delSld modSld">
      <pc:chgData name="Michelle Wade" userId="18ab4863-33b1-449f-ac2d-53d4a97e3ca5" providerId="ADAL" clId="{B06AF8EA-9D6C-4A62-864C-7402665F3B1C}" dt="2024-03-18T01:01:56.004" v="360" actId="20577"/>
      <pc:docMkLst>
        <pc:docMk/>
      </pc:docMkLst>
      <pc:sldChg chg="modSp mod">
        <pc:chgData name="Michelle Wade" userId="18ab4863-33b1-449f-ac2d-53d4a97e3ca5" providerId="ADAL" clId="{B06AF8EA-9D6C-4A62-864C-7402665F3B1C}" dt="2024-03-17T15:00:54.441" v="13" actId="113"/>
        <pc:sldMkLst>
          <pc:docMk/>
          <pc:sldMk cId="0" sldId="256"/>
        </pc:sldMkLst>
        <pc:spChg chg="mod">
          <ac:chgData name="Michelle Wade" userId="18ab4863-33b1-449f-ac2d-53d4a97e3ca5" providerId="ADAL" clId="{B06AF8EA-9D6C-4A62-864C-7402665F3B1C}" dt="2024-03-17T15:00:54.441" v="13" actId="113"/>
          <ac:spMkLst>
            <pc:docMk/>
            <pc:sldMk cId="0" sldId="256"/>
            <ac:spMk id="54" creationId="{00000000-0000-0000-0000-000000000000}"/>
          </ac:spMkLst>
        </pc:spChg>
      </pc:sldChg>
      <pc:sldChg chg="modSp mod">
        <pc:chgData name="Michelle Wade" userId="18ab4863-33b1-449f-ac2d-53d4a97e3ca5" providerId="ADAL" clId="{B06AF8EA-9D6C-4A62-864C-7402665F3B1C}" dt="2024-03-17T14:59:41.561" v="11" actId="12"/>
        <pc:sldMkLst>
          <pc:docMk/>
          <pc:sldMk cId="0" sldId="257"/>
        </pc:sldMkLst>
        <pc:spChg chg="mod">
          <ac:chgData name="Michelle Wade" userId="18ab4863-33b1-449f-ac2d-53d4a97e3ca5" providerId="ADAL" clId="{B06AF8EA-9D6C-4A62-864C-7402665F3B1C}" dt="2024-03-17T14:59:30.355" v="10" actId="255"/>
          <ac:spMkLst>
            <pc:docMk/>
            <pc:sldMk cId="0" sldId="257"/>
            <ac:spMk id="60" creationId="{00000000-0000-0000-0000-000000000000}"/>
          </ac:spMkLst>
        </pc:spChg>
        <pc:spChg chg="mod">
          <ac:chgData name="Michelle Wade" userId="18ab4863-33b1-449f-ac2d-53d4a97e3ca5" providerId="ADAL" clId="{B06AF8EA-9D6C-4A62-864C-7402665F3B1C}" dt="2024-03-17T14:59:41.561" v="11" actId="12"/>
          <ac:spMkLst>
            <pc:docMk/>
            <pc:sldMk cId="0" sldId="257"/>
            <ac:spMk id="61" creationId="{00000000-0000-0000-0000-000000000000}"/>
          </ac:spMkLst>
        </pc:spChg>
      </pc:sldChg>
      <pc:sldChg chg="modSp mod">
        <pc:chgData name="Michelle Wade" userId="18ab4863-33b1-449f-ac2d-53d4a97e3ca5" providerId="ADAL" clId="{B06AF8EA-9D6C-4A62-864C-7402665F3B1C}" dt="2024-03-17T15:01:11.637" v="14" actId="113"/>
        <pc:sldMkLst>
          <pc:docMk/>
          <pc:sldMk cId="0" sldId="258"/>
        </pc:sldMkLst>
        <pc:spChg chg="mod">
          <ac:chgData name="Michelle Wade" userId="18ab4863-33b1-449f-ac2d-53d4a97e3ca5" providerId="ADAL" clId="{B06AF8EA-9D6C-4A62-864C-7402665F3B1C}" dt="2024-03-17T15:01:11.637" v="14" actId="113"/>
          <ac:spMkLst>
            <pc:docMk/>
            <pc:sldMk cId="0" sldId="258"/>
            <ac:spMk id="66" creationId="{00000000-0000-0000-0000-000000000000}"/>
          </ac:spMkLst>
        </pc:spChg>
      </pc:sldChg>
      <pc:sldChg chg="modSp mod">
        <pc:chgData name="Michelle Wade" userId="18ab4863-33b1-449f-ac2d-53d4a97e3ca5" providerId="ADAL" clId="{B06AF8EA-9D6C-4A62-864C-7402665F3B1C}" dt="2024-03-17T15:01:18.609" v="15" actId="113"/>
        <pc:sldMkLst>
          <pc:docMk/>
          <pc:sldMk cId="0" sldId="259"/>
        </pc:sldMkLst>
        <pc:spChg chg="mod">
          <ac:chgData name="Michelle Wade" userId="18ab4863-33b1-449f-ac2d-53d4a97e3ca5" providerId="ADAL" clId="{B06AF8EA-9D6C-4A62-864C-7402665F3B1C}" dt="2024-03-17T15:01:18.609" v="15" actId="113"/>
          <ac:spMkLst>
            <pc:docMk/>
            <pc:sldMk cId="0" sldId="259"/>
            <ac:spMk id="72" creationId="{00000000-0000-0000-0000-000000000000}"/>
          </ac:spMkLst>
        </pc:spChg>
      </pc:sldChg>
      <pc:sldChg chg="modSp mod">
        <pc:chgData name="Michelle Wade" userId="18ab4863-33b1-449f-ac2d-53d4a97e3ca5" providerId="ADAL" clId="{B06AF8EA-9D6C-4A62-864C-7402665F3B1C}" dt="2024-03-17T15:01:24.163" v="16" actId="113"/>
        <pc:sldMkLst>
          <pc:docMk/>
          <pc:sldMk cId="1850855309" sldId="263"/>
        </pc:sldMkLst>
        <pc:spChg chg="mod">
          <ac:chgData name="Michelle Wade" userId="18ab4863-33b1-449f-ac2d-53d4a97e3ca5" providerId="ADAL" clId="{B06AF8EA-9D6C-4A62-864C-7402665F3B1C}" dt="2024-03-17T15:01:24.163" v="16" actId="113"/>
          <ac:spMkLst>
            <pc:docMk/>
            <pc:sldMk cId="1850855309" sldId="263"/>
            <ac:spMk id="2" creationId="{181B011C-D392-21DF-70BB-9A82AD77C89D}"/>
          </ac:spMkLst>
        </pc:spChg>
      </pc:sldChg>
      <pc:sldChg chg="modSp mod">
        <pc:chgData name="Michelle Wade" userId="18ab4863-33b1-449f-ac2d-53d4a97e3ca5" providerId="ADAL" clId="{B06AF8EA-9D6C-4A62-864C-7402665F3B1C}" dt="2024-03-17T15:01:32.425" v="17" actId="113"/>
        <pc:sldMkLst>
          <pc:docMk/>
          <pc:sldMk cId="2562734862" sldId="264"/>
        </pc:sldMkLst>
        <pc:spChg chg="mod">
          <ac:chgData name="Michelle Wade" userId="18ab4863-33b1-449f-ac2d-53d4a97e3ca5" providerId="ADAL" clId="{B06AF8EA-9D6C-4A62-864C-7402665F3B1C}" dt="2024-03-17T15:01:32.425" v="17" actId="113"/>
          <ac:spMkLst>
            <pc:docMk/>
            <pc:sldMk cId="2562734862" sldId="264"/>
            <ac:spMk id="2" creationId="{D4F5C1AB-3298-AF02-A54E-0D9F60D9F3C6}"/>
          </ac:spMkLst>
        </pc:spChg>
      </pc:sldChg>
      <pc:sldChg chg="modSp mod">
        <pc:chgData name="Michelle Wade" userId="18ab4863-33b1-449f-ac2d-53d4a97e3ca5" providerId="ADAL" clId="{B06AF8EA-9D6C-4A62-864C-7402665F3B1C}" dt="2024-03-17T15:07:25.476" v="31" actId="27636"/>
        <pc:sldMkLst>
          <pc:docMk/>
          <pc:sldMk cId="1209194165" sldId="265"/>
        </pc:sldMkLst>
        <pc:spChg chg="mod">
          <ac:chgData name="Michelle Wade" userId="18ab4863-33b1-449f-ac2d-53d4a97e3ca5" providerId="ADAL" clId="{B06AF8EA-9D6C-4A62-864C-7402665F3B1C}" dt="2024-03-17T15:07:25.476" v="31" actId="27636"/>
          <ac:spMkLst>
            <pc:docMk/>
            <pc:sldMk cId="1209194165" sldId="265"/>
            <ac:spMk id="3" creationId="{A96C6B87-67C6-1804-ED62-A216070FDE12}"/>
          </ac:spMkLst>
        </pc:spChg>
      </pc:sldChg>
      <pc:sldChg chg="modSp mod">
        <pc:chgData name="Michelle Wade" userId="18ab4863-33b1-449f-ac2d-53d4a97e3ca5" providerId="ADAL" clId="{B06AF8EA-9D6C-4A62-864C-7402665F3B1C}" dt="2024-03-17T15:07:45.949" v="32" actId="27636"/>
        <pc:sldMkLst>
          <pc:docMk/>
          <pc:sldMk cId="2478208014" sldId="267"/>
        </pc:sldMkLst>
        <pc:spChg chg="mod">
          <ac:chgData name="Michelle Wade" userId="18ab4863-33b1-449f-ac2d-53d4a97e3ca5" providerId="ADAL" clId="{B06AF8EA-9D6C-4A62-864C-7402665F3B1C}" dt="2024-03-17T15:07:45.949" v="32" actId="27636"/>
          <ac:spMkLst>
            <pc:docMk/>
            <pc:sldMk cId="2478208014" sldId="267"/>
            <ac:spMk id="2" creationId="{0BFEA2C1-C0B1-60AB-96AC-7EC48E447F33}"/>
          </ac:spMkLst>
        </pc:spChg>
      </pc:sldChg>
      <pc:sldChg chg="modSp mod">
        <pc:chgData name="Michelle Wade" userId="18ab4863-33b1-449f-ac2d-53d4a97e3ca5" providerId="ADAL" clId="{B06AF8EA-9D6C-4A62-864C-7402665F3B1C}" dt="2024-03-17T15:08:37.399" v="35" actId="27636"/>
        <pc:sldMkLst>
          <pc:docMk/>
          <pc:sldMk cId="596956069" sldId="271"/>
        </pc:sldMkLst>
        <pc:spChg chg="mod">
          <ac:chgData name="Michelle Wade" userId="18ab4863-33b1-449f-ac2d-53d4a97e3ca5" providerId="ADAL" clId="{B06AF8EA-9D6C-4A62-864C-7402665F3B1C}" dt="2024-03-17T15:08:37.399" v="35" actId="27636"/>
          <ac:spMkLst>
            <pc:docMk/>
            <pc:sldMk cId="596956069" sldId="271"/>
            <ac:spMk id="4" creationId="{EC109574-93CC-38C8-2F49-FF9CCB8EDEE4}"/>
          </ac:spMkLst>
        </pc:spChg>
        <pc:spChg chg="mod">
          <ac:chgData name="Michelle Wade" userId="18ab4863-33b1-449f-ac2d-53d4a97e3ca5" providerId="ADAL" clId="{B06AF8EA-9D6C-4A62-864C-7402665F3B1C}" dt="2024-03-17T15:08:37.399" v="34" actId="27636"/>
          <ac:spMkLst>
            <pc:docMk/>
            <pc:sldMk cId="596956069" sldId="271"/>
            <ac:spMk id="6" creationId="{593BC60A-0663-5D3E-A89F-D9A8B1B438F3}"/>
          </ac:spMkLst>
        </pc:spChg>
      </pc:sldChg>
      <pc:sldChg chg="modSp mod">
        <pc:chgData name="Michelle Wade" userId="18ab4863-33b1-449f-ac2d-53d4a97e3ca5" providerId="ADAL" clId="{B06AF8EA-9D6C-4A62-864C-7402665F3B1C}" dt="2024-03-17T15:10:25.913" v="37" actId="27636"/>
        <pc:sldMkLst>
          <pc:docMk/>
          <pc:sldMk cId="3004383301" sldId="277"/>
        </pc:sldMkLst>
        <pc:spChg chg="mod">
          <ac:chgData name="Michelle Wade" userId="18ab4863-33b1-449f-ac2d-53d4a97e3ca5" providerId="ADAL" clId="{B06AF8EA-9D6C-4A62-864C-7402665F3B1C}" dt="2024-03-17T15:10:25.913" v="36" actId="27636"/>
          <ac:spMkLst>
            <pc:docMk/>
            <pc:sldMk cId="3004383301" sldId="277"/>
            <ac:spMk id="2" creationId="{C8CC8AD8-EABF-45AB-00D2-857E4993CCEC}"/>
          </ac:spMkLst>
        </pc:spChg>
        <pc:spChg chg="mod">
          <ac:chgData name="Michelle Wade" userId="18ab4863-33b1-449f-ac2d-53d4a97e3ca5" providerId="ADAL" clId="{B06AF8EA-9D6C-4A62-864C-7402665F3B1C}" dt="2024-03-17T15:10:25.913" v="37" actId="27636"/>
          <ac:spMkLst>
            <pc:docMk/>
            <pc:sldMk cId="3004383301" sldId="277"/>
            <ac:spMk id="3" creationId="{A49639C1-494F-E972-E050-E7291377D52A}"/>
          </ac:spMkLst>
        </pc:spChg>
      </pc:sldChg>
      <pc:sldChg chg="modSp add del mod">
        <pc:chgData name="Michelle Wade" userId="18ab4863-33b1-449f-ac2d-53d4a97e3ca5" providerId="ADAL" clId="{B06AF8EA-9D6C-4A62-864C-7402665F3B1C}" dt="2024-03-17T15:04:02.418" v="27" actId="2696"/>
        <pc:sldMkLst>
          <pc:docMk/>
          <pc:sldMk cId="255823979" sldId="280"/>
        </pc:sldMkLst>
        <pc:spChg chg="mod">
          <ac:chgData name="Michelle Wade" userId="18ab4863-33b1-449f-ac2d-53d4a97e3ca5" providerId="ADAL" clId="{B06AF8EA-9D6C-4A62-864C-7402665F3B1C}" dt="2024-03-17T15:02:38.052" v="23" actId="27636"/>
          <ac:spMkLst>
            <pc:docMk/>
            <pc:sldMk cId="255823979" sldId="280"/>
            <ac:spMk id="2" creationId="{00000000-0000-0000-0000-000000000000}"/>
          </ac:spMkLst>
        </pc:spChg>
        <pc:spChg chg="mod">
          <ac:chgData name="Michelle Wade" userId="18ab4863-33b1-449f-ac2d-53d4a97e3ca5" providerId="ADAL" clId="{B06AF8EA-9D6C-4A62-864C-7402665F3B1C}" dt="2024-03-17T15:02:38.052" v="22" actId="27636"/>
          <ac:spMkLst>
            <pc:docMk/>
            <pc:sldMk cId="255823979" sldId="280"/>
            <ac:spMk id="6" creationId="{00000000-0000-0000-0000-000000000000}"/>
          </ac:spMkLst>
        </pc:spChg>
      </pc:sldChg>
      <pc:sldChg chg="modSp add del mod">
        <pc:chgData name="Michelle Wade" userId="18ab4863-33b1-449f-ac2d-53d4a97e3ca5" providerId="ADAL" clId="{B06AF8EA-9D6C-4A62-864C-7402665F3B1C}" dt="2024-03-17T15:04:05.251" v="28" actId="2696"/>
        <pc:sldMkLst>
          <pc:docMk/>
          <pc:sldMk cId="1859559712" sldId="281"/>
        </pc:sldMkLst>
        <pc:spChg chg="mod">
          <ac:chgData name="Michelle Wade" userId="18ab4863-33b1-449f-ac2d-53d4a97e3ca5" providerId="ADAL" clId="{B06AF8EA-9D6C-4A62-864C-7402665F3B1C}" dt="2024-03-17T15:02:25.743" v="19" actId="27636"/>
          <ac:spMkLst>
            <pc:docMk/>
            <pc:sldMk cId="1859559712" sldId="281"/>
            <ac:spMk id="2" creationId="{00000000-0000-0000-0000-000000000000}"/>
          </ac:spMkLst>
        </pc:spChg>
      </pc:sldChg>
      <pc:sldChg chg="add">
        <pc:chgData name="Michelle Wade" userId="18ab4863-33b1-449f-ac2d-53d4a97e3ca5" providerId="ADAL" clId="{B06AF8EA-9D6C-4A62-864C-7402665F3B1C}" dt="2024-03-17T15:02:32.407" v="20"/>
        <pc:sldMkLst>
          <pc:docMk/>
          <pc:sldMk cId="3141680860" sldId="282"/>
        </pc:sldMkLst>
      </pc:sldChg>
      <pc:sldChg chg="modSp add del mod">
        <pc:chgData name="Michelle Wade" userId="18ab4863-33b1-449f-ac2d-53d4a97e3ca5" providerId="ADAL" clId="{B06AF8EA-9D6C-4A62-864C-7402665F3B1C}" dt="2024-03-17T15:03:47.644" v="26" actId="2696"/>
        <pc:sldMkLst>
          <pc:docMk/>
          <pc:sldMk cId="2483523757" sldId="284"/>
        </pc:sldMkLst>
        <pc:spChg chg="mod">
          <ac:chgData name="Michelle Wade" userId="18ab4863-33b1-449f-ac2d-53d4a97e3ca5" providerId="ADAL" clId="{B06AF8EA-9D6C-4A62-864C-7402665F3B1C}" dt="2024-03-17T15:02:56.350" v="25" actId="27636"/>
          <ac:spMkLst>
            <pc:docMk/>
            <pc:sldMk cId="2483523757" sldId="284"/>
            <ac:spMk id="5" creationId="{00000000-0000-0000-0000-000000000000}"/>
          </ac:spMkLst>
        </pc:spChg>
      </pc:sldChg>
      <pc:sldChg chg="modSp mod">
        <pc:chgData name="Michelle Wade" userId="18ab4863-33b1-449f-ac2d-53d4a97e3ca5" providerId="ADAL" clId="{B06AF8EA-9D6C-4A62-864C-7402665F3B1C}" dt="2024-03-17T15:06:01.645" v="29" actId="27636"/>
        <pc:sldMkLst>
          <pc:docMk/>
          <pc:sldMk cId="2446052937" sldId="287"/>
        </pc:sldMkLst>
        <pc:spChg chg="mod">
          <ac:chgData name="Michelle Wade" userId="18ab4863-33b1-449f-ac2d-53d4a97e3ca5" providerId="ADAL" clId="{B06AF8EA-9D6C-4A62-864C-7402665F3B1C}" dt="2024-03-17T15:06:01.645" v="29" actId="27636"/>
          <ac:spMkLst>
            <pc:docMk/>
            <pc:sldMk cId="2446052937" sldId="287"/>
            <ac:spMk id="3" creationId="{58C5FDEA-816D-255D-A838-EC0E6D07518A}"/>
          </ac:spMkLst>
        </pc:spChg>
      </pc:sldChg>
      <pc:sldChg chg="modSp mod">
        <pc:chgData name="Michelle Wade" userId="18ab4863-33b1-449f-ac2d-53d4a97e3ca5" providerId="ADAL" clId="{B06AF8EA-9D6C-4A62-864C-7402665F3B1C}" dt="2024-03-17T15:07:16.741" v="30" actId="27636"/>
        <pc:sldMkLst>
          <pc:docMk/>
          <pc:sldMk cId="3695250860" sldId="291"/>
        </pc:sldMkLst>
        <pc:spChg chg="mod">
          <ac:chgData name="Michelle Wade" userId="18ab4863-33b1-449f-ac2d-53d4a97e3ca5" providerId="ADAL" clId="{B06AF8EA-9D6C-4A62-864C-7402665F3B1C}" dt="2024-03-17T15:07:16.741" v="30" actId="27636"/>
          <ac:spMkLst>
            <pc:docMk/>
            <pc:sldMk cId="3695250860" sldId="291"/>
            <ac:spMk id="3" creationId="{11CE0886-AD95-6594-A8E5-E10EC05A74A2}"/>
          </ac:spMkLst>
        </pc:spChg>
      </pc:sldChg>
      <pc:sldChg chg="modSp new mod">
        <pc:chgData name="Michelle Wade" userId="18ab4863-33b1-449f-ac2d-53d4a97e3ca5" providerId="ADAL" clId="{B06AF8EA-9D6C-4A62-864C-7402665F3B1C}" dt="2024-03-17T16:30:11.618" v="50" actId="20577"/>
        <pc:sldMkLst>
          <pc:docMk/>
          <pc:sldMk cId="3738818329" sldId="294"/>
        </pc:sldMkLst>
        <pc:spChg chg="mod">
          <ac:chgData name="Michelle Wade" userId="18ab4863-33b1-449f-ac2d-53d4a97e3ca5" providerId="ADAL" clId="{B06AF8EA-9D6C-4A62-864C-7402665F3B1C}" dt="2024-03-17T16:30:11.618" v="50" actId="20577"/>
          <ac:spMkLst>
            <pc:docMk/>
            <pc:sldMk cId="3738818329" sldId="294"/>
            <ac:spMk id="2" creationId="{330A625F-81DD-60F7-C195-BABED9923CF0}"/>
          </ac:spMkLst>
        </pc:spChg>
      </pc:sldChg>
      <pc:sldChg chg="modSp new mod">
        <pc:chgData name="Michelle Wade" userId="18ab4863-33b1-449f-ac2d-53d4a97e3ca5" providerId="ADAL" clId="{B06AF8EA-9D6C-4A62-864C-7402665F3B1C}" dt="2024-03-17T16:30:21.565" v="72" actId="20577"/>
        <pc:sldMkLst>
          <pc:docMk/>
          <pc:sldMk cId="285983057" sldId="295"/>
        </pc:sldMkLst>
        <pc:spChg chg="mod">
          <ac:chgData name="Michelle Wade" userId="18ab4863-33b1-449f-ac2d-53d4a97e3ca5" providerId="ADAL" clId="{B06AF8EA-9D6C-4A62-864C-7402665F3B1C}" dt="2024-03-17T16:30:21.565" v="72" actId="20577"/>
          <ac:spMkLst>
            <pc:docMk/>
            <pc:sldMk cId="285983057" sldId="295"/>
            <ac:spMk id="2" creationId="{8A902A48-EB19-38FB-CCC2-3D5C6BBD3778}"/>
          </ac:spMkLst>
        </pc:spChg>
      </pc:sldChg>
      <pc:sldChg chg="modSp new mod">
        <pc:chgData name="Michelle Wade" userId="18ab4863-33b1-449f-ac2d-53d4a97e3ca5" providerId="ADAL" clId="{B06AF8EA-9D6C-4A62-864C-7402665F3B1C}" dt="2024-03-17T16:30:37.317" v="77" actId="20577"/>
        <pc:sldMkLst>
          <pc:docMk/>
          <pc:sldMk cId="595063194" sldId="296"/>
        </pc:sldMkLst>
        <pc:spChg chg="mod">
          <ac:chgData name="Michelle Wade" userId="18ab4863-33b1-449f-ac2d-53d4a97e3ca5" providerId="ADAL" clId="{B06AF8EA-9D6C-4A62-864C-7402665F3B1C}" dt="2024-03-17T16:30:37.317" v="77" actId="20577"/>
          <ac:spMkLst>
            <pc:docMk/>
            <pc:sldMk cId="595063194" sldId="296"/>
            <ac:spMk id="2" creationId="{62709537-3284-506E-7F33-18DFB86B4816}"/>
          </ac:spMkLst>
        </pc:spChg>
      </pc:sldChg>
      <pc:sldChg chg="modSp new mod">
        <pc:chgData name="Michelle Wade" userId="18ab4863-33b1-449f-ac2d-53d4a97e3ca5" providerId="ADAL" clId="{B06AF8EA-9D6C-4A62-864C-7402665F3B1C}" dt="2024-03-17T16:31:15.984" v="82" actId="20577"/>
        <pc:sldMkLst>
          <pc:docMk/>
          <pc:sldMk cId="1294998399" sldId="297"/>
        </pc:sldMkLst>
        <pc:spChg chg="mod">
          <ac:chgData name="Michelle Wade" userId="18ab4863-33b1-449f-ac2d-53d4a97e3ca5" providerId="ADAL" clId="{B06AF8EA-9D6C-4A62-864C-7402665F3B1C}" dt="2024-03-17T16:31:15.984" v="82" actId="20577"/>
          <ac:spMkLst>
            <pc:docMk/>
            <pc:sldMk cId="1294998399" sldId="297"/>
            <ac:spMk id="2" creationId="{EB7EEDB7-C84A-9497-9466-EF71443C8C33}"/>
          </ac:spMkLst>
        </pc:spChg>
      </pc:sldChg>
      <pc:sldChg chg="modSp new mod">
        <pc:chgData name="Michelle Wade" userId="18ab4863-33b1-449f-ac2d-53d4a97e3ca5" providerId="ADAL" clId="{B06AF8EA-9D6C-4A62-864C-7402665F3B1C}" dt="2024-03-17T16:31:28.021" v="113" actId="20577"/>
        <pc:sldMkLst>
          <pc:docMk/>
          <pc:sldMk cId="645532448" sldId="298"/>
        </pc:sldMkLst>
        <pc:spChg chg="mod">
          <ac:chgData name="Michelle Wade" userId="18ab4863-33b1-449f-ac2d-53d4a97e3ca5" providerId="ADAL" clId="{B06AF8EA-9D6C-4A62-864C-7402665F3B1C}" dt="2024-03-17T16:31:28.021" v="113" actId="20577"/>
          <ac:spMkLst>
            <pc:docMk/>
            <pc:sldMk cId="645532448" sldId="298"/>
            <ac:spMk id="2" creationId="{204089D1-1CD1-C4A4-8886-17B278A7A104}"/>
          </ac:spMkLst>
        </pc:spChg>
      </pc:sldChg>
      <pc:sldChg chg="modSp new mod">
        <pc:chgData name="Michelle Wade" userId="18ab4863-33b1-449f-ac2d-53d4a97e3ca5" providerId="ADAL" clId="{B06AF8EA-9D6C-4A62-864C-7402665F3B1C}" dt="2024-03-17T16:31:43.778" v="127" actId="20577"/>
        <pc:sldMkLst>
          <pc:docMk/>
          <pc:sldMk cId="778049608" sldId="299"/>
        </pc:sldMkLst>
        <pc:spChg chg="mod">
          <ac:chgData name="Michelle Wade" userId="18ab4863-33b1-449f-ac2d-53d4a97e3ca5" providerId="ADAL" clId="{B06AF8EA-9D6C-4A62-864C-7402665F3B1C}" dt="2024-03-17T16:31:43.778" v="127" actId="20577"/>
          <ac:spMkLst>
            <pc:docMk/>
            <pc:sldMk cId="778049608" sldId="299"/>
            <ac:spMk id="2" creationId="{5CE1AEFF-BBA9-7A9B-11A5-6D16D51074E3}"/>
          </ac:spMkLst>
        </pc:spChg>
      </pc:sldChg>
      <pc:sldChg chg="modSp new del mod">
        <pc:chgData name="Michelle Wade" userId="18ab4863-33b1-449f-ac2d-53d4a97e3ca5" providerId="ADAL" clId="{B06AF8EA-9D6C-4A62-864C-7402665F3B1C}" dt="2024-03-18T01:01:18.196" v="355" actId="2696"/>
        <pc:sldMkLst>
          <pc:docMk/>
          <pc:sldMk cId="124751832" sldId="300"/>
        </pc:sldMkLst>
        <pc:spChg chg="mod">
          <ac:chgData name="Michelle Wade" userId="18ab4863-33b1-449f-ac2d-53d4a97e3ca5" providerId="ADAL" clId="{B06AF8EA-9D6C-4A62-864C-7402665F3B1C}" dt="2024-03-17T16:31:58.307" v="133" actId="20577"/>
          <ac:spMkLst>
            <pc:docMk/>
            <pc:sldMk cId="124751832" sldId="300"/>
            <ac:spMk id="2" creationId="{4AEDE492-30B0-3C23-1A88-4095CFDBAF33}"/>
          </ac:spMkLst>
        </pc:spChg>
      </pc:sldChg>
      <pc:sldChg chg="modSp new del mod">
        <pc:chgData name="Michelle Wade" userId="18ab4863-33b1-449f-ac2d-53d4a97e3ca5" providerId="ADAL" clId="{B06AF8EA-9D6C-4A62-864C-7402665F3B1C}" dt="2024-03-18T00:58:00.256" v="350" actId="2696"/>
        <pc:sldMkLst>
          <pc:docMk/>
          <pc:sldMk cId="2093780412" sldId="301"/>
        </pc:sldMkLst>
        <pc:spChg chg="mod">
          <ac:chgData name="Michelle Wade" userId="18ab4863-33b1-449f-ac2d-53d4a97e3ca5" providerId="ADAL" clId="{B06AF8EA-9D6C-4A62-864C-7402665F3B1C}" dt="2024-03-17T16:32:09.851" v="151" actId="20577"/>
          <ac:spMkLst>
            <pc:docMk/>
            <pc:sldMk cId="2093780412" sldId="301"/>
            <ac:spMk id="2" creationId="{E96E9DBB-CDD1-BCAD-003E-86280908A7E9}"/>
          </ac:spMkLst>
        </pc:spChg>
      </pc:sldChg>
      <pc:sldChg chg="modSp new mod">
        <pc:chgData name="Michelle Wade" userId="18ab4863-33b1-449f-ac2d-53d4a97e3ca5" providerId="ADAL" clId="{B06AF8EA-9D6C-4A62-864C-7402665F3B1C}" dt="2024-03-17T16:32:26.573" v="156" actId="20577"/>
        <pc:sldMkLst>
          <pc:docMk/>
          <pc:sldMk cId="717653088" sldId="302"/>
        </pc:sldMkLst>
        <pc:spChg chg="mod">
          <ac:chgData name="Michelle Wade" userId="18ab4863-33b1-449f-ac2d-53d4a97e3ca5" providerId="ADAL" clId="{B06AF8EA-9D6C-4A62-864C-7402665F3B1C}" dt="2024-03-17T16:32:26.573" v="156" actId="20577"/>
          <ac:spMkLst>
            <pc:docMk/>
            <pc:sldMk cId="717653088" sldId="302"/>
            <ac:spMk id="2" creationId="{94EE1767-36BD-07A8-0AA0-3B6F30758869}"/>
          </ac:spMkLst>
        </pc:spChg>
      </pc:sldChg>
      <pc:sldChg chg="modSp new del mod">
        <pc:chgData name="Michelle Wade" userId="18ab4863-33b1-449f-ac2d-53d4a97e3ca5" providerId="ADAL" clId="{B06AF8EA-9D6C-4A62-864C-7402665F3B1C}" dt="2024-03-18T00:58:25.203" v="351" actId="2696"/>
        <pc:sldMkLst>
          <pc:docMk/>
          <pc:sldMk cId="3456110299" sldId="303"/>
        </pc:sldMkLst>
        <pc:spChg chg="mod">
          <ac:chgData name="Michelle Wade" userId="18ab4863-33b1-449f-ac2d-53d4a97e3ca5" providerId="ADAL" clId="{B06AF8EA-9D6C-4A62-864C-7402665F3B1C}" dt="2024-03-17T16:32:35.101" v="173" actId="20577"/>
          <ac:spMkLst>
            <pc:docMk/>
            <pc:sldMk cId="3456110299" sldId="303"/>
            <ac:spMk id="2" creationId="{96644279-26B1-3E30-62A1-C02FE205EBA0}"/>
          </ac:spMkLst>
        </pc:spChg>
      </pc:sldChg>
      <pc:sldChg chg="modSp new del mod">
        <pc:chgData name="Michelle Wade" userId="18ab4863-33b1-449f-ac2d-53d4a97e3ca5" providerId="ADAL" clId="{B06AF8EA-9D6C-4A62-864C-7402665F3B1C}" dt="2024-03-18T00:59:24.362" v="352" actId="2696"/>
        <pc:sldMkLst>
          <pc:docMk/>
          <pc:sldMk cId="108731464" sldId="304"/>
        </pc:sldMkLst>
        <pc:spChg chg="mod">
          <ac:chgData name="Michelle Wade" userId="18ab4863-33b1-449f-ac2d-53d4a97e3ca5" providerId="ADAL" clId="{B06AF8EA-9D6C-4A62-864C-7402665F3B1C}" dt="2024-03-17T16:32:54.088" v="205" actId="20577"/>
          <ac:spMkLst>
            <pc:docMk/>
            <pc:sldMk cId="108731464" sldId="304"/>
            <ac:spMk id="2" creationId="{74FDA930-1428-05B1-EAFE-C4E113AB8C33}"/>
          </ac:spMkLst>
        </pc:spChg>
      </pc:sldChg>
      <pc:sldChg chg="modSp new del mod">
        <pc:chgData name="Michelle Wade" userId="18ab4863-33b1-449f-ac2d-53d4a97e3ca5" providerId="ADAL" clId="{B06AF8EA-9D6C-4A62-864C-7402665F3B1C}" dt="2024-03-18T00:59:53.856" v="353" actId="2696"/>
        <pc:sldMkLst>
          <pc:docMk/>
          <pc:sldMk cId="3810717085" sldId="305"/>
        </pc:sldMkLst>
        <pc:spChg chg="mod">
          <ac:chgData name="Michelle Wade" userId="18ab4863-33b1-449f-ac2d-53d4a97e3ca5" providerId="ADAL" clId="{B06AF8EA-9D6C-4A62-864C-7402665F3B1C}" dt="2024-03-17T16:33:15.311" v="236" actId="20577"/>
          <ac:spMkLst>
            <pc:docMk/>
            <pc:sldMk cId="3810717085" sldId="305"/>
            <ac:spMk id="2" creationId="{468479CC-A3D9-5AA5-B05B-21C89D6FADB2}"/>
          </ac:spMkLst>
        </pc:spChg>
      </pc:sldChg>
      <pc:sldChg chg="modSp new del mod">
        <pc:chgData name="Michelle Wade" userId="18ab4863-33b1-449f-ac2d-53d4a97e3ca5" providerId="ADAL" clId="{B06AF8EA-9D6C-4A62-864C-7402665F3B1C}" dt="2024-03-18T00:59:53.856" v="353" actId="2696"/>
        <pc:sldMkLst>
          <pc:docMk/>
          <pc:sldMk cId="3181938158" sldId="306"/>
        </pc:sldMkLst>
        <pc:spChg chg="mod">
          <ac:chgData name="Michelle Wade" userId="18ab4863-33b1-449f-ac2d-53d4a97e3ca5" providerId="ADAL" clId="{B06AF8EA-9D6C-4A62-864C-7402665F3B1C}" dt="2024-03-17T16:33:30.671" v="282" actId="20577"/>
          <ac:spMkLst>
            <pc:docMk/>
            <pc:sldMk cId="3181938158" sldId="306"/>
            <ac:spMk id="2" creationId="{7B938B29-2114-A78E-1F12-0CCAB1576D1E}"/>
          </ac:spMkLst>
        </pc:spChg>
      </pc:sldChg>
      <pc:sldChg chg="modSp new del mod">
        <pc:chgData name="Michelle Wade" userId="18ab4863-33b1-449f-ac2d-53d4a97e3ca5" providerId="ADAL" clId="{B06AF8EA-9D6C-4A62-864C-7402665F3B1C}" dt="2024-03-18T00:59:53.856" v="353" actId="2696"/>
        <pc:sldMkLst>
          <pc:docMk/>
          <pc:sldMk cId="3284690886" sldId="307"/>
        </pc:sldMkLst>
        <pc:spChg chg="mod">
          <ac:chgData name="Michelle Wade" userId="18ab4863-33b1-449f-ac2d-53d4a97e3ca5" providerId="ADAL" clId="{B06AF8EA-9D6C-4A62-864C-7402665F3B1C}" dt="2024-03-17T16:33:51.405" v="309" actId="20577"/>
          <ac:spMkLst>
            <pc:docMk/>
            <pc:sldMk cId="3284690886" sldId="307"/>
            <ac:spMk id="2" creationId="{CD348BC7-B990-10A2-6545-CAB9E8BF04A7}"/>
          </ac:spMkLst>
        </pc:spChg>
      </pc:sldChg>
      <pc:sldChg chg="modSp new del mod">
        <pc:chgData name="Michelle Wade" userId="18ab4863-33b1-449f-ac2d-53d4a97e3ca5" providerId="ADAL" clId="{B06AF8EA-9D6C-4A62-864C-7402665F3B1C}" dt="2024-03-18T01:00:27.614" v="354" actId="2696"/>
        <pc:sldMkLst>
          <pc:docMk/>
          <pc:sldMk cId="4200434479" sldId="308"/>
        </pc:sldMkLst>
        <pc:spChg chg="mod">
          <ac:chgData name="Michelle Wade" userId="18ab4863-33b1-449f-ac2d-53d4a97e3ca5" providerId="ADAL" clId="{B06AF8EA-9D6C-4A62-864C-7402665F3B1C}" dt="2024-03-17T16:34:13.848" v="322" actId="20577"/>
          <ac:spMkLst>
            <pc:docMk/>
            <pc:sldMk cId="4200434479" sldId="308"/>
            <ac:spMk id="2" creationId="{06A889B2-2831-F4F2-352D-BD8B1D8F7052}"/>
          </ac:spMkLst>
        </pc:spChg>
      </pc:sldChg>
      <pc:sldChg chg="modSp new del mod">
        <pc:chgData name="Michelle Wade" userId="18ab4863-33b1-449f-ac2d-53d4a97e3ca5" providerId="ADAL" clId="{B06AF8EA-9D6C-4A62-864C-7402665F3B1C}" dt="2024-03-18T01:00:27.614" v="354" actId="2696"/>
        <pc:sldMkLst>
          <pc:docMk/>
          <pc:sldMk cId="4205258553" sldId="309"/>
        </pc:sldMkLst>
        <pc:spChg chg="mod">
          <ac:chgData name="Michelle Wade" userId="18ab4863-33b1-449f-ac2d-53d4a97e3ca5" providerId="ADAL" clId="{B06AF8EA-9D6C-4A62-864C-7402665F3B1C}" dt="2024-03-17T16:34:23.495" v="349" actId="20577"/>
          <ac:spMkLst>
            <pc:docMk/>
            <pc:sldMk cId="4205258553" sldId="309"/>
            <ac:spMk id="2" creationId="{958397AA-459E-8990-6992-573C07945CE8}"/>
          </ac:spMkLst>
        </pc:spChg>
      </pc:sldChg>
      <pc:sldChg chg="modSp new mod">
        <pc:chgData name="Michelle Wade" userId="18ab4863-33b1-449f-ac2d-53d4a97e3ca5" providerId="ADAL" clId="{B06AF8EA-9D6C-4A62-864C-7402665F3B1C}" dt="2024-03-18T01:01:56.004" v="360" actId="20577"/>
        <pc:sldMkLst>
          <pc:docMk/>
          <pc:sldMk cId="856459248" sldId="311"/>
        </pc:sldMkLst>
        <pc:spChg chg="mod">
          <ac:chgData name="Michelle Wade" userId="18ab4863-33b1-449f-ac2d-53d4a97e3ca5" providerId="ADAL" clId="{B06AF8EA-9D6C-4A62-864C-7402665F3B1C}" dt="2024-03-18T01:01:56.004" v="360" actId="20577"/>
          <ac:spMkLst>
            <pc:docMk/>
            <pc:sldMk cId="856459248" sldId="311"/>
            <ac:spMk id="2" creationId="{2A428E5D-A2FB-BF31-16D0-D1504A905F07}"/>
          </ac:spMkLst>
        </pc:spChg>
      </pc:sldChg>
      <pc:sldMasterChg chg="delSldLayout">
        <pc:chgData name="Michelle Wade" userId="18ab4863-33b1-449f-ac2d-53d4a97e3ca5" providerId="ADAL" clId="{B06AF8EA-9D6C-4A62-864C-7402665F3B1C}" dt="2024-03-17T15:04:05.251" v="28" actId="2696"/>
        <pc:sldMasterMkLst>
          <pc:docMk/>
          <pc:sldMasterMk cId="0" sldId="2147483659"/>
        </pc:sldMasterMkLst>
        <pc:sldLayoutChg chg="del">
          <pc:chgData name="Michelle Wade" userId="18ab4863-33b1-449f-ac2d-53d4a97e3ca5" providerId="ADAL" clId="{B06AF8EA-9D6C-4A62-864C-7402665F3B1C}" dt="2024-03-17T15:04:05.251" v="28" actId="2696"/>
          <pc:sldLayoutMkLst>
            <pc:docMk/>
            <pc:sldMasterMk cId="0" sldId="2147483659"/>
            <pc:sldLayoutMk cId="1696612689" sldId="2147483660"/>
          </pc:sldLayoutMkLst>
        </pc:sldLayoutChg>
        <pc:sldLayoutChg chg="del">
          <pc:chgData name="Michelle Wade" userId="18ab4863-33b1-449f-ac2d-53d4a97e3ca5" providerId="ADAL" clId="{B06AF8EA-9D6C-4A62-864C-7402665F3B1C}" dt="2024-03-17T15:03:47.644" v="26" actId="2696"/>
          <pc:sldLayoutMkLst>
            <pc:docMk/>
            <pc:sldMasterMk cId="0" sldId="2147483659"/>
            <pc:sldLayoutMk cId="2934940593"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472a7db56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472a7db56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472a7db56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472a7db56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472a7db56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472a7db56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51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050"/>
            </a:lvl1pPr>
          </a:lstStyle>
          <a:p>
            <a:r>
              <a:rPr lang="en-US"/>
              <a:t>Click to edit Master title style</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1576542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en-US"/>
              <a:t>Click to edit Master title style</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879502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4287312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3743835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1664152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256640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977947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en-US"/>
              <a:t>Click to edit Master title style</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98443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a:t>Click icon to add picture</a:t>
            </a:r>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40945633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4091418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3935A70B-5CF6-4D85-ADE3-74C31062D8DF}" type="slidenum">
              <a:rPr lang="en-US" smtClean="0"/>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60917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en-US"/>
              <a:t>Click to edit Master title style</a:t>
            </a:r>
            <a:endParaRPr lang="en-US" dirty="0"/>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41495926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3935A70B-5CF6-4D85-ADE3-74C31062D8DF}" type="slidenum">
              <a:rPr lang="en-US" smtClean="0"/>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59674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7880190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20696796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9DC922-D7EE-4757-A910-038A9823408E}" type="datetimeFigureOut">
              <a:rPr lang="en-US" smtClean="0"/>
              <a:t>3/17/2024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5A70B-5CF6-4D85-ADE3-74C31062D8DF}" type="slidenum">
              <a:rPr lang="en-US" smtClean="0"/>
              <a:t>‹#›</a:t>
            </a:fld>
            <a:endParaRPr lang="en-US" dirty="0"/>
          </a:p>
        </p:txBody>
      </p:sp>
    </p:spTree>
    <p:extLst>
      <p:ext uri="{BB962C8B-B14F-4D97-AF65-F5344CB8AC3E}">
        <p14:creationId xmlns:p14="http://schemas.microsoft.com/office/powerpoint/2010/main" val="19547129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936995" y="689788"/>
            <a:ext cx="6378206" cy="2663456"/>
          </a:xfrm>
        </p:spPr>
        <p:txBody>
          <a:bodyPr anchor="b">
            <a:normAutofit/>
          </a:bodyPr>
          <a:lstStyle>
            <a:lvl1pPr algn="l">
              <a:lnSpc>
                <a:spcPct val="100000"/>
              </a:lnSpc>
              <a:defRPr sz="405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936995" y="3596463"/>
            <a:ext cx="6378206" cy="813392"/>
          </a:xfrm>
        </p:spPr>
        <p:txBody>
          <a:bodyPr>
            <a:normAutofit/>
          </a:bodyPr>
          <a:lstStyle>
            <a:lvl1pPr marL="0" indent="0" algn="l">
              <a:lnSpc>
                <a:spcPct val="120000"/>
              </a:lnSpc>
              <a:buNone/>
              <a:defRPr sz="1200" b="1" cap="all" spc="225"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6723529" y="4824902"/>
            <a:ext cx="1819835" cy="275881"/>
          </a:xfrm>
        </p:spPr>
        <p:txBody>
          <a:bodyPr/>
          <a:lstStyle/>
          <a:p>
            <a:fld id="{32637B58-87C1-446D-BDA9-B06F4BCF7782}" type="datetimeFigureOut">
              <a:rPr lang="en-US" smtClean="0"/>
              <a:t>3/17/2024</a:t>
            </a:fld>
            <a:endParaRPr lang="en-US"/>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8543364" y="4824902"/>
            <a:ext cx="527086" cy="275882"/>
          </a:xfrm>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079321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678943" y="443001"/>
            <a:ext cx="7436144" cy="996753"/>
          </a:xfrm>
        </p:spPr>
        <p:txBody>
          <a:bodyPr>
            <a:normAutofit/>
          </a:bodyPr>
          <a:lstStyle>
            <a:lvl1pPr>
              <a:lnSpc>
                <a:spcPct val="100000"/>
              </a:lnSpc>
              <a:defRPr sz="3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685800" y="1439755"/>
            <a:ext cx="7436145" cy="3092489"/>
          </a:xfrm>
        </p:spPr>
        <p:txBody>
          <a:bodyPr>
            <a:normAutofit/>
          </a:bodyPr>
          <a:lstStyle>
            <a:lvl1pPr>
              <a:defRPr sz="1500"/>
            </a:lvl1pPr>
            <a:lvl2pPr>
              <a:defRPr sz="1350"/>
            </a:lvl2pPr>
            <a:lvl3pPr>
              <a:defRPr sz="120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6992464" y="4825893"/>
            <a:ext cx="1550900" cy="273844"/>
          </a:xfrm>
        </p:spPr>
        <p:txBody>
          <a:bodyPr/>
          <a:lstStyle>
            <a:lvl1pPr algn="r">
              <a:defRPr>
                <a:solidFill>
                  <a:schemeClr val="bg1"/>
                </a:solidFill>
              </a:defRPr>
            </a:lvl1pPr>
          </a:lstStyle>
          <a:p>
            <a:fld id="{32637B58-87C1-446D-BDA9-B06F4BCF7782}" type="datetimeFigureOut">
              <a:rPr lang="en-US" smtClean="0"/>
              <a:t>3/17/2024</a:t>
            </a:fld>
            <a:endParaRPr lang="en-US"/>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30302" y="4828032"/>
            <a:ext cx="2831936" cy="273844"/>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8543364" y="4825893"/>
            <a:ext cx="519946" cy="273844"/>
          </a:xfrm>
        </p:spPr>
        <p:txBody>
          <a:bodyPr/>
          <a:lstStyle>
            <a:lvl1pPr>
              <a:defRPr>
                <a:solidFill>
                  <a:schemeClr val="bg1"/>
                </a:solidFill>
              </a:defRPr>
            </a:lvl1pPr>
          </a:lstStyle>
          <a:p>
            <a:fld id="{08AB70BE-1769-45B8-85A6-0C837432C7E6}" type="slidenum">
              <a:rPr lang="en-US" smtClean="0"/>
              <a:t>‹#›</a:t>
            </a:fld>
            <a:endParaRPr lang="en-US"/>
          </a:p>
        </p:txBody>
      </p:sp>
    </p:spTree>
    <p:extLst>
      <p:ext uri="{BB962C8B-B14F-4D97-AF65-F5344CB8AC3E}">
        <p14:creationId xmlns:p14="http://schemas.microsoft.com/office/powerpoint/2010/main" val="155200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143000" y="990600"/>
            <a:ext cx="6858000" cy="2321860"/>
          </a:xfrm>
        </p:spPr>
        <p:txBody>
          <a:bodyPr anchor="b">
            <a:normAutofit/>
          </a:bodyPr>
          <a:lstStyle>
            <a:lvl1pPr>
              <a:defRPr sz="405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143000" y="3442098"/>
            <a:ext cx="6858001"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2992045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056610" y="1622794"/>
            <a:ext cx="3458240" cy="30099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4692946" y="1622794"/>
            <a:ext cx="3640322" cy="30099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5372060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629842" y="1260872"/>
            <a:ext cx="3868340" cy="617934"/>
          </a:xfrm>
        </p:spPr>
        <p:txBody>
          <a:bodyPr anchor="b">
            <a:normAutofit/>
          </a:bodyPr>
          <a:lstStyle>
            <a:lvl1pPr marL="0" indent="0">
              <a:buNone/>
              <a:defRPr sz="135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629842" y="1976718"/>
            <a:ext cx="3868340" cy="2665529"/>
          </a:xfrm>
        </p:spPr>
        <p:txBody>
          <a:bodyPr>
            <a:norm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4629150" y="1260872"/>
            <a:ext cx="3887391" cy="617934"/>
          </a:xfrm>
        </p:spPr>
        <p:txBody>
          <a:bodyPr anchor="b">
            <a:normAutofit/>
          </a:bodyPr>
          <a:lstStyle>
            <a:lvl1pPr marL="0" indent="0">
              <a:buNone/>
              <a:defRPr sz="135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4629150" y="1976717"/>
            <a:ext cx="3887391" cy="2665530"/>
          </a:xfrm>
        </p:spPr>
        <p:txBody>
          <a:bodyPr>
            <a:normAutofit/>
          </a:bodyPr>
          <a:lstStyle>
            <a:lvl1pPr>
              <a:defRPr sz="1800"/>
            </a:lvl1pPr>
            <a:lvl2pPr>
              <a:defRPr sz="1500"/>
            </a:lvl2pPr>
            <a:lvl3pPr>
              <a:defRPr sz="135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746902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4666588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35833360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7896057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7989862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27202956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3/17/2024</a:t>
            </a:fld>
            <a:endParaRPr lang="en-US"/>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a:p>
        </p:txBody>
      </p:sp>
    </p:spTree>
    <p:extLst>
      <p:ext uri="{BB962C8B-B14F-4D97-AF65-F5344CB8AC3E}">
        <p14:creationId xmlns:p14="http://schemas.microsoft.com/office/powerpoint/2010/main" val="161976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91440" tIns="45720" rIns="91440" bIns="45720" rtlCol="0" anchor="ctr"/>
          <a:lstStyle>
            <a:lvl1pPr algn="r">
              <a:defRPr sz="675">
                <a:solidFill>
                  <a:schemeClr val="tx1">
                    <a:tint val="75000"/>
                  </a:schemeClr>
                </a:solidFill>
              </a:defRPr>
            </a:lvl1pPr>
          </a:lstStyle>
          <a:p>
            <a:fld id="{159DC922-D7EE-4757-A910-038A9823408E}" type="datetimeFigureOut">
              <a:rPr lang="en-US" smtClean="0"/>
              <a:t>3/17/2024</a:t>
            </a:fld>
            <a:endParaRPr lang="en-US" dirty="0"/>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91440" tIns="45720" rIns="91440" bIns="45720" rtlCol="0" anchor="ctr"/>
          <a:lstStyle>
            <a:lvl1pPr algn="r">
              <a:defRPr sz="1500">
                <a:solidFill>
                  <a:srgbClr val="FEFFFF"/>
                </a:solidFill>
              </a:defRPr>
            </a:lvl1pPr>
          </a:lstStyle>
          <a:p>
            <a:fld id="{3935A70B-5CF6-4D85-ADE3-74C31062D8DF}" type="slidenum">
              <a:rPr lang="en-US" smtClean="0"/>
              <a:t>‹#›</a:t>
            </a:fld>
            <a:endParaRPr lang="en-US" dirty="0"/>
          </a:p>
        </p:txBody>
      </p:sp>
    </p:spTree>
    <p:extLst>
      <p:ext uri="{BB962C8B-B14F-4D97-AF65-F5344CB8AC3E}">
        <p14:creationId xmlns:p14="http://schemas.microsoft.com/office/powerpoint/2010/main" val="2979343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6633528" y="2799420"/>
            <a:ext cx="2514145" cy="234408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050"/>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31710" y="4825920"/>
            <a:ext cx="2571009" cy="273844"/>
          </a:xfrm>
          <a:prstGeom prst="rect">
            <a:avLst/>
          </a:prstGeom>
        </p:spPr>
        <p:txBody>
          <a:bodyPr vert="horz" lIns="91440" tIns="45720" rIns="91440" bIns="45720" rtlCol="0" anchor="ctr"/>
          <a:lstStyle>
            <a:lvl1pPr algn="l">
              <a:defRPr sz="788" spc="38" baseline="0">
                <a:solidFill>
                  <a:schemeClr val="accent2"/>
                </a:solidFill>
                <a:latin typeface="+mn-lt"/>
              </a:defRPr>
            </a:lvl1pPr>
          </a:lstStyle>
          <a:p>
            <a:endParaRPr lang="en-US"/>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681581" y="442779"/>
            <a:ext cx="7651686" cy="99441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689119" y="1437197"/>
            <a:ext cx="7644149" cy="31001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6762750" y="4824902"/>
            <a:ext cx="1780613" cy="275881"/>
          </a:xfrm>
          <a:prstGeom prst="rect">
            <a:avLst/>
          </a:prstGeom>
        </p:spPr>
        <p:txBody>
          <a:bodyPr vert="horz" lIns="91440" tIns="45720" rIns="91440" bIns="45720" rtlCol="0" anchor="ctr"/>
          <a:lstStyle>
            <a:lvl1pPr algn="r">
              <a:defRPr sz="788" spc="38" baseline="0">
                <a:solidFill>
                  <a:srgbClr val="FFFFFF"/>
                </a:solidFill>
                <a:latin typeface="+mn-lt"/>
              </a:defRPr>
            </a:lvl1pPr>
          </a:lstStyle>
          <a:p>
            <a:fld id="{32637B58-87C1-446D-BDA9-B06F4BCF7782}" type="datetimeFigureOut">
              <a:rPr lang="en-US" smtClean="0"/>
              <a:pPr/>
              <a:t>3/17/2024</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8543363" y="4824902"/>
            <a:ext cx="519947" cy="275882"/>
          </a:xfrm>
          <a:prstGeom prst="rect">
            <a:avLst/>
          </a:prstGeom>
        </p:spPr>
        <p:txBody>
          <a:bodyPr vert="horz" lIns="91440" tIns="45720" rIns="91440" bIns="45720" rtlCol="0" anchor="ctr"/>
          <a:lstStyle>
            <a:lvl1pPr algn="r">
              <a:defRPr sz="1500">
                <a:solidFill>
                  <a:srgbClr val="FFFFFF"/>
                </a:solidFill>
                <a:latin typeface="+mj-lt"/>
              </a:defRPr>
            </a:lvl1pPr>
          </a:lstStyle>
          <a:p>
            <a:fld id="{08AB70BE-1769-45B8-85A6-0C837432C7E6}" type="slidenum">
              <a:rPr lang="en-US" smtClean="0"/>
              <a:pPr/>
              <a:t>‹#›</a:t>
            </a:fld>
            <a:endParaRPr lang="en-US"/>
          </a:p>
        </p:txBody>
      </p:sp>
    </p:spTree>
    <p:extLst>
      <p:ext uri="{BB962C8B-B14F-4D97-AF65-F5344CB8AC3E}">
        <p14:creationId xmlns:p14="http://schemas.microsoft.com/office/powerpoint/2010/main" val="38646756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685800" rtl="0" eaLnBrk="1" latinLnBrk="0" hangingPunct="1">
        <a:lnSpc>
          <a:spcPct val="90000"/>
        </a:lnSpc>
        <a:spcBef>
          <a:spcPct val="0"/>
        </a:spcBef>
        <a:buNone/>
        <a:defRPr sz="3000" kern="1200">
          <a:solidFill>
            <a:schemeClr val="accent2"/>
          </a:solidFill>
          <a:latin typeface="+mj-lt"/>
          <a:ea typeface="+mj-ea"/>
          <a:cs typeface="+mj-cs"/>
        </a:defRPr>
      </a:lvl1pPr>
    </p:titleStyle>
    <p:bodyStyle>
      <a:lvl1pPr marL="171450" indent="-171450" algn="l" defTabSz="685800" rtl="0" eaLnBrk="1" latinLnBrk="0" hangingPunct="1">
        <a:lnSpc>
          <a:spcPct val="120000"/>
        </a:lnSpc>
        <a:spcBef>
          <a:spcPts val="750"/>
        </a:spcBef>
        <a:buClr>
          <a:schemeClr val="accent5"/>
        </a:buClr>
        <a:buFont typeface="Arial" panose="020B0604020202020204" pitchFamily="34" charset="0"/>
        <a:buChar char="•"/>
        <a:defRPr sz="1500" kern="1200">
          <a:solidFill>
            <a:schemeClr val="tx2"/>
          </a:solidFill>
          <a:latin typeface="+mn-lt"/>
          <a:ea typeface="+mn-ea"/>
          <a:cs typeface="+mn-cs"/>
        </a:defRPr>
      </a:lvl1pPr>
      <a:lvl2pPr marL="514350" indent="-171450" algn="l" defTabSz="685800" rtl="0" eaLnBrk="1" latinLnBrk="0" hangingPunct="1">
        <a:lnSpc>
          <a:spcPct val="120000"/>
        </a:lnSpc>
        <a:spcBef>
          <a:spcPts val="375"/>
        </a:spcBef>
        <a:buClr>
          <a:schemeClr val="accent5"/>
        </a:buClr>
        <a:buFont typeface="Arial" panose="020B0604020202020204" pitchFamily="34" charset="0"/>
        <a:buChar char="•"/>
        <a:defRPr sz="1350" kern="1200">
          <a:solidFill>
            <a:schemeClr val="tx2"/>
          </a:solidFill>
          <a:latin typeface="+mn-lt"/>
          <a:ea typeface="+mn-ea"/>
          <a:cs typeface="+mn-cs"/>
        </a:defRPr>
      </a:lvl2pPr>
      <a:lvl3pPr marL="857250" indent="-171450" algn="l" defTabSz="685800" rtl="0" eaLnBrk="1" latinLnBrk="0" hangingPunct="1">
        <a:lnSpc>
          <a:spcPct val="120000"/>
        </a:lnSpc>
        <a:spcBef>
          <a:spcPts val="375"/>
        </a:spcBef>
        <a:buClr>
          <a:schemeClr val="accent5"/>
        </a:buClr>
        <a:buFont typeface="Arial" panose="020B0604020202020204" pitchFamily="34" charset="0"/>
        <a:buChar char="•"/>
        <a:defRPr sz="1200" kern="1200">
          <a:solidFill>
            <a:schemeClr val="tx2"/>
          </a:solidFill>
          <a:latin typeface="+mn-lt"/>
          <a:ea typeface="+mn-ea"/>
          <a:cs typeface="+mn-cs"/>
        </a:defRPr>
      </a:lvl3pPr>
      <a:lvl4pPr marL="1200150" indent="-171450" algn="l" defTabSz="685800" rtl="0" eaLnBrk="1" latinLnBrk="0" hangingPunct="1">
        <a:lnSpc>
          <a:spcPct val="120000"/>
        </a:lnSpc>
        <a:spcBef>
          <a:spcPts val="375"/>
        </a:spcBef>
        <a:buClr>
          <a:schemeClr val="accent5"/>
        </a:buClr>
        <a:buFont typeface="Arial" panose="020B0604020202020204" pitchFamily="34" charset="0"/>
        <a:buChar char="•"/>
        <a:defRPr sz="1050" kern="1200">
          <a:solidFill>
            <a:schemeClr val="tx2"/>
          </a:solidFill>
          <a:latin typeface="+mn-lt"/>
          <a:ea typeface="+mn-ea"/>
          <a:cs typeface="+mn-cs"/>
        </a:defRPr>
      </a:lvl4pPr>
      <a:lvl5pPr marL="1543050" indent="-171450" algn="l" defTabSz="685800" rtl="0" eaLnBrk="1" latinLnBrk="0" hangingPunct="1">
        <a:lnSpc>
          <a:spcPct val="120000"/>
        </a:lnSpc>
        <a:spcBef>
          <a:spcPts val="375"/>
        </a:spcBef>
        <a:buClr>
          <a:schemeClr val="accent5"/>
        </a:buClr>
        <a:buFont typeface="Arial" panose="020B0604020202020204" pitchFamily="34" charset="0"/>
        <a:buChar char="•"/>
        <a:defRPr sz="105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A625F-81DD-60F7-C195-BABED9923CF0}"/>
              </a:ext>
            </a:extLst>
          </p:cNvPr>
          <p:cNvSpPr>
            <a:spLocks noGrp="1"/>
          </p:cNvSpPr>
          <p:nvPr>
            <p:ph type="ctrTitle"/>
          </p:nvPr>
        </p:nvSpPr>
        <p:spPr/>
        <p:txBody>
          <a:bodyPr/>
          <a:lstStyle/>
          <a:p>
            <a:r>
              <a:rPr lang="en-US" dirty="0"/>
              <a:t>WELCOM</a:t>
            </a:r>
          </a:p>
        </p:txBody>
      </p:sp>
      <p:sp>
        <p:nvSpPr>
          <p:cNvPr id="3" name="Subtitle 2">
            <a:extLst>
              <a:ext uri="{FF2B5EF4-FFF2-40B4-BE49-F238E27FC236}">
                <a16:creationId xmlns:a16="http://schemas.microsoft.com/office/drawing/2014/main" id="{34AC661F-AE97-9A02-3EAB-71B8BDAA015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38818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b="1" dirty="0">
                <a:solidFill>
                  <a:schemeClr val="accent1">
                    <a:lumMod val="50000"/>
                  </a:schemeClr>
                </a:solidFill>
              </a:rPr>
              <a:t>2024 BCHA Education Committee NBM Report</a:t>
            </a:r>
            <a:endParaRPr b="1" dirty="0">
              <a:solidFill>
                <a:schemeClr val="accent1">
                  <a:lumMod val="50000"/>
                </a:schemeClr>
              </a:solidFill>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dirty="0"/>
              <a:t>3/05/2024</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4"/>
            <a:ext cx="8520600" cy="124498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b="1" dirty="0">
                <a:solidFill>
                  <a:schemeClr val="accent1">
                    <a:lumMod val="50000"/>
                  </a:schemeClr>
                </a:solidFill>
              </a:rPr>
              <a:t>Created Education Committee Portion of </a:t>
            </a:r>
            <a:br>
              <a:rPr lang="en" sz="3200" b="1" dirty="0">
                <a:solidFill>
                  <a:schemeClr val="accent1">
                    <a:lumMod val="50000"/>
                  </a:schemeClr>
                </a:solidFill>
              </a:rPr>
            </a:br>
            <a:r>
              <a:rPr lang="en" sz="3200" b="1" dirty="0">
                <a:solidFill>
                  <a:schemeClr val="accent1">
                    <a:lumMod val="50000"/>
                  </a:schemeClr>
                </a:solidFill>
              </a:rPr>
              <a:t>BCHA Strategic Plan </a:t>
            </a:r>
            <a:endParaRPr sz="3200" b="1" dirty="0">
              <a:solidFill>
                <a:schemeClr val="accent1">
                  <a:lumMod val="50000"/>
                </a:schemeClr>
              </a:solidFill>
            </a:endParaRPr>
          </a:p>
        </p:txBody>
      </p:sp>
      <p:sp>
        <p:nvSpPr>
          <p:cNvPr id="61" name="Google Shape;61;p14"/>
          <p:cNvSpPr txBox="1">
            <a:spLocks noGrp="1"/>
          </p:cNvSpPr>
          <p:nvPr>
            <p:ph type="body" idx="1"/>
          </p:nvPr>
        </p:nvSpPr>
        <p:spPr>
          <a:xfrm>
            <a:off x="311700" y="1487650"/>
            <a:ext cx="8520600" cy="3416400"/>
          </a:xfrm>
          <a:prstGeom prst="rect">
            <a:avLst/>
          </a:prstGeom>
        </p:spPr>
        <p:txBody>
          <a:bodyPr spcFirstLastPara="1" wrap="square" lIns="91425" tIns="91425" rIns="91425" bIns="91425" anchor="t" anchorCtr="0">
            <a:normAutofit/>
          </a:bodyPr>
          <a:lstStyle/>
          <a:p>
            <a:pPr marL="0" lvl="0" indent="0" algn="l" rtl="0">
              <a:spcBef>
                <a:spcPts val="800"/>
              </a:spcBef>
              <a:spcAft>
                <a:spcPts val="1200"/>
              </a:spcAft>
              <a:buNone/>
            </a:pPr>
            <a:endParaRPr lang="en-US" sz="1900" dirty="0"/>
          </a:p>
          <a:p>
            <a:pPr marL="571500" indent="-571500">
              <a:spcBef>
                <a:spcPts val="800"/>
              </a:spcBef>
              <a:spcAft>
                <a:spcPts val="1200"/>
              </a:spcAft>
            </a:pPr>
            <a:r>
              <a:rPr lang="en-US" sz="3600" dirty="0">
                <a:solidFill>
                  <a:schemeClr val="tx1">
                    <a:lumMod val="95000"/>
                    <a:lumOff val="5000"/>
                  </a:schemeClr>
                </a:solidFill>
              </a:rPr>
              <a:t>Filed in BCHA Shared Drive</a:t>
            </a:r>
          </a:p>
          <a:p>
            <a:pPr marL="571500" indent="-571500">
              <a:spcBef>
                <a:spcPts val="800"/>
              </a:spcBef>
              <a:spcAft>
                <a:spcPts val="1200"/>
              </a:spcAft>
            </a:pPr>
            <a:r>
              <a:rPr lang="en-US" sz="3600" dirty="0">
                <a:solidFill>
                  <a:schemeClr val="tx1">
                    <a:lumMod val="95000"/>
                    <a:lumOff val="5000"/>
                  </a:schemeClr>
                </a:solidFill>
              </a:rPr>
              <a:t>Linked in Education Resources Listing</a:t>
            </a:r>
            <a:endParaRPr sz="3600" dirty="0">
              <a:solidFill>
                <a:schemeClr val="tx1">
                  <a:lumMod val="95000"/>
                  <a:lumOff val="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t>Reviewed and updated Officer Training Modules</a:t>
            </a:r>
            <a:endParaRPr b="1" dirty="0"/>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Substantial adds to the Treasurer Training module </a:t>
            </a:r>
            <a:endParaRPr dirty="0"/>
          </a:p>
          <a:p>
            <a:pPr marL="457200" lvl="0" indent="-342900" algn="l" rtl="0">
              <a:spcBef>
                <a:spcPts val="1200"/>
              </a:spcBef>
              <a:spcAft>
                <a:spcPts val="0"/>
              </a:spcAft>
              <a:buSzPts val="1800"/>
              <a:buChar char="●"/>
            </a:pPr>
            <a:r>
              <a:rPr lang="en" dirty="0"/>
              <a:t>New tools for Treasurers to use to present financial reports and Budget reports</a:t>
            </a:r>
          </a:p>
          <a:p>
            <a:pPr marL="457200" lvl="0" indent="-342900" algn="l" rtl="0">
              <a:spcBef>
                <a:spcPts val="1200"/>
              </a:spcBef>
              <a:spcAft>
                <a:spcPts val="0"/>
              </a:spcAft>
              <a:buSzPts val="1800"/>
              <a:buChar char="●"/>
            </a:pPr>
            <a:r>
              <a:rPr lang="en" dirty="0"/>
              <a:t>Templates uploaded to Educational Resources listing</a:t>
            </a:r>
          </a:p>
          <a:p>
            <a:pPr marL="457200" lvl="0" indent="-342900" algn="l" rtl="0">
              <a:spcBef>
                <a:spcPts val="1200"/>
              </a:spcBef>
              <a:spcAft>
                <a:spcPts val="0"/>
              </a:spcAft>
              <a:buSzPts val="1800"/>
              <a:buChar char="●"/>
            </a:pPr>
            <a:r>
              <a:rPr lang="en" dirty="0"/>
              <a:t>Updated Education Resources Listing</a:t>
            </a:r>
            <a:endParaRPr dirty="0"/>
          </a:p>
          <a:p>
            <a:pPr marL="914400" lvl="0" indent="0" algn="l" rtl="0">
              <a:spcBef>
                <a:spcPts val="1200"/>
              </a:spcBef>
              <a:spcAft>
                <a:spcPts val="0"/>
              </a:spcAft>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t>Other Activity</a:t>
            </a:r>
            <a:endParaRPr b="1" dirty="0"/>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07916"/>
              </a:lnSpc>
              <a:spcBef>
                <a:spcPts val="0"/>
              </a:spcBef>
              <a:spcAft>
                <a:spcPts val="0"/>
              </a:spcAft>
              <a:buClr>
                <a:schemeClr val="dk1"/>
              </a:buClr>
              <a:buSzPts val="1100"/>
              <a:buFont typeface="Arial"/>
              <a:buNone/>
            </a:pPr>
            <a:r>
              <a:rPr lang="en" sz="1600" dirty="0">
                <a:solidFill>
                  <a:schemeClr val="dk1"/>
                </a:solidFill>
                <a:latin typeface="Calibri"/>
                <a:ea typeface="Calibri"/>
                <a:cs typeface="Calibri"/>
                <a:sym typeface="Calibri"/>
              </a:rPr>
              <a:t>Organized and cleanedup Education Committee files.</a:t>
            </a:r>
            <a:endParaRPr sz="1600" dirty="0">
              <a:solidFill>
                <a:schemeClr val="dk1"/>
              </a:solidFill>
              <a:latin typeface="Calibri"/>
              <a:ea typeface="Calibri"/>
              <a:cs typeface="Calibri"/>
              <a:sym typeface="Calibri"/>
            </a:endParaRPr>
          </a:p>
          <a:p>
            <a:pPr marL="0" lvl="0" indent="0" algn="l" rtl="0">
              <a:lnSpc>
                <a:spcPct val="107916"/>
              </a:lnSpc>
              <a:spcBef>
                <a:spcPts val="800"/>
              </a:spcBef>
              <a:spcAft>
                <a:spcPts val="0"/>
              </a:spcAft>
              <a:buClr>
                <a:schemeClr val="dk1"/>
              </a:buClr>
              <a:buSzPts val="1100"/>
              <a:buFont typeface="Arial"/>
              <a:buNone/>
            </a:pPr>
            <a:r>
              <a:rPr lang="en-US" sz="1600" dirty="0">
                <a:solidFill>
                  <a:schemeClr val="dk1"/>
                </a:solidFill>
                <a:latin typeface="Calibri"/>
                <a:ea typeface="Calibri"/>
                <a:cs typeface="Calibri"/>
                <a:sym typeface="Calibri"/>
              </a:rPr>
              <a:t>Assisted members with access to BCHA Shared Drive contents</a:t>
            </a:r>
          </a:p>
          <a:p>
            <a:pPr marL="0" lvl="0" indent="0" algn="l" rtl="0">
              <a:lnSpc>
                <a:spcPct val="107916"/>
              </a:lnSpc>
              <a:spcBef>
                <a:spcPts val="800"/>
              </a:spcBef>
              <a:spcAft>
                <a:spcPts val="0"/>
              </a:spcAft>
              <a:buClr>
                <a:schemeClr val="dk1"/>
              </a:buClr>
              <a:buSzPts val="1100"/>
              <a:buFont typeface="Arial"/>
              <a:buNone/>
            </a:pPr>
            <a:r>
              <a:rPr lang="en-US" sz="1600" dirty="0">
                <a:solidFill>
                  <a:schemeClr val="dk1"/>
                </a:solidFill>
                <a:latin typeface="Calibri"/>
                <a:ea typeface="Calibri"/>
                <a:cs typeface="Calibri"/>
                <a:sym typeface="Calibri"/>
              </a:rPr>
              <a:t>Hosted Zoom meetings for various Committees and State Meetings</a:t>
            </a:r>
            <a:endParaRPr sz="1600" dirty="0">
              <a:solidFill>
                <a:schemeClr val="dk1"/>
              </a:solidFill>
              <a:latin typeface="Calibri"/>
              <a:ea typeface="Calibri"/>
              <a:cs typeface="Calibri"/>
              <a:sym typeface="Calibri"/>
            </a:endParaRPr>
          </a:p>
          <a:p>
            <a:pPr marL="0" lvl="0" indent="0" algn="l" rtl="0">
              <a:spcBef>
                <a:spcPts val="800"/>
              </a:spcBef>
              <a:spcAft>
                <a:spcPts val="120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B011C-D392-21DF-70BB-9A82AD77C89D}"/>
              </a:ext>
            </a:extLst>
          </p:cNvPr>
          <p:cNvSpPr>
            <a:spLocks noGrp="1"/>
          </p:cNvSpPr>
          <p:nvPr>
            <p:ph type="title"/>
          </p:nvPr>
        </p:nvSpPr>
        <p:spPr/>
        <p:txBody>
          <a:bodyPr>
            <a:normAutofit fontScale="90000"/>
          </a:bodyPr>
          <a:lstStyle/>
          <a:p>
            <a:r>
              <a:rPr lang="en-US" b="1" dirty="0"/>
              <a:t>2024 Budget Request</a:t>
            </a:r>
          </a:p>
        </p:txBody>
      </p:sp>
      <p:sp>
        <p:nvSpPr>
          <p:cNvPr id="3" name="Text Placeholder 2">
            <a:extLst>
              <a:ext uri="{FF2B5EF4-FFF2-40B4-BE49-F238E27FC236}">
                <a16:creationId xmlns:a16="http://schemas.microsoft.com/office/drawing/2014/main" id="{B91B0718-5072-494F-D482-E68641C3A94D}"/>
              </a:ext>
            </a:extLst>
          </p:cNvPr>
          <p:cNvSpPr>
            <a:spLocks noGrp="1"/>
          </p:cNvSpPr>
          <p:nvPr>
            <p:ph type="body" idx="1"/>
          </p:nvPr>
        </p:nvSpPr>
        <p:spPr/>
        <p:txBody>
          <a:bodyPr/>
          <a:lstStyle/>
          <a:p>
            <a:r>
              <a:rPr lang="en-US" dirty="0"/>
              <a:t>None </a:t>
            </a:r>
          </a:p>
        </p:txBody>
      </p:sp>
    </p:spTree>
    <p:extLst>
      <p:ext uri="{BB962C8B-B14F-4D97-AF65-F5344CB8AC3E}">
        <p14:creationId xmlns:p14="http://schemas.microsoft.com/office/powerpoint/2010/main" val="1850855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5C1AB-3298-AF02-A54E-0D9F60D9F3C6}"/>
              </a:ext>
            </a:extLst>
          </p:cNvPr>
          <p:cNvSpPr>
            <a:spLocks noGrp="1"/>
          </p:cNvSpPr>
          <p:nvPr>
            <p:ph type="title"/>
          </p:nvPr>
        </p:nvSpPr>
        <p:spPr/>
        <p:txBody>
          <a:bodyPr>
            <a:normAutofit fontScale="90000"/>
          </a:bodyPr>
          <a:lstStyle/>
          <a:p>
            <a:r>
              <a:rPr lang="en-US" b="1" dirty="0"/>
              <a:t>Future Activity Planned</a:t>
            </a:r>
          </a:p>
        </p:txBody>
      </p:sp>
      <p:sp>
        <p:nvSpPr>
          <p:cNvPr id="3" name="Text Placeholder 2">
            <a:extLst>
              <a:ext uri="{FF2B5EF4-FFF2-40B4-BE49-F238E27FC236}">
                <a16:creationId xmlns:a16="http://schemas.microsoft.com/office/drawing/2014/main" id="{B11927AA-A3F1-D0F3-05FB-9B249CF8D724}"/>
              </a:ext>
            </a:extLst>
          </p:cNvPr>
          <p:cNvSpPr>
            <a:spLocks noGrp="1"/>
          </p:cNvSpPr>
          <p:nvPr>
            <p:ph type="body" idx="1"/>
          </p:nvPr>
        </p:nvSpPr>
        <p:spPr/>
        <p:txBody>
          <a:bodyPr/>
          <a:lstStyle/>
          <a:p>
            <a:r>
              <a:rPr lang="en-US" dirty="0"/>
              <a:t>Transfer Chairmanship to </a:t>
            </a:r>
            <a:r>
              <a:rPr lang="en-US" b="0" i="0" dirty="0">
                <a:solidFill>
                  <a:srgbClr val="202124"/>
                </a:solidFill>
                <a:effectLst/>
                <a:latin typeface="Google Sans"/>
              </a:rPr>
              <a:t>Colleen Fisk and Tracy Hsu as new Co-Chairs</a:t>
            </a:r>
          </a:p>
          <a:p>
            <a:r>
              <a:rPr lang="en-US" dirty="0">
                <a:solidFill>
                  <a:srgbClr val="202124"/>
                </a:solidFill>
                <a:latin typeface="Google Sans"/>
              </a:rPr>
              <a:t>Implement Light On The Land initiative</a:t>
            </a:r>
            <a:endParaRPr lang="en-US" dirty="0"/>
          </a:p>
        </p:txBody>
      </p:sp>
    </p:spTree>
    <p:extLst>
      <p:ext uri="{BB962C8B-B14F-4D97-AF65-F5344CB8AC3E}">
        <p14:creationId xmlns:p14="http://schemas.microsoft.com/office/powerpoint/2010/main" val="2562734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p:nvPr/>
        </p:nvSpPr>
        <p:spPr>
          <a:xfrm>
            <a:off x="0" y="0"/>
            <a:ext cx="9144000" cy="5143500"/>
          </a:xfrm>
          <a:prstGeom prst="rect">
            <a:avLst/>
          </a:prstGeom>
          <a:solidFill>
            <a:schemeClr val="lt1"/>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82" name="Google Shape;82;p16"/>
          <p:cNvSpPr/>
          <p:nvPr/>
        </p:nvSpPr>
        <p:spPr>
          <a:xfrm rot="10800000" flipH="1">
            <a:off x="0" y="-359"/>
            <a:ext cx="5065739" cy="5143859"/>
          </a:xfrm>
          <a:custGeom>
            <a:avLst/>
            <a:gdLst/>
            <a:ahLst/>
            <a:cxnLst/>
            <a:rect l="l" t="t" r="r" b="b"/>
            <a:pathLst>
              <a:path w="6754318" h="6858478" extrusionOk="0">
                <a:moveTo>
                  <a:pt x="0" y="6858478"/>
                </a:moveTo>
                <a:lnTo>
                  <a:pt x="6754318" y="6858478"/>
                </a:lnTo>
                <a:lnTo>
                  <a:pt x="3577943" y="0"/>
                </a:lnTo>
                <a:lnTo>
                  <a:pt x="3572366" y="0"/>
                </a:lnTo>
                <a:lnTo>
                  <a:pt x="2506138" y="0"/>
                </a:lnTo>
                <a:lnTo>
                  <a:pt x="0" y="0"/>
                </a:lnTo>
                <a:close/>
              </a:path>
            </a:pathLst>
          </a:custGeom>
          <a:solidFill>
            <a:srgbClr val="262626">
              <a:alpha val="69803"/>
            </a:srgbClr>
          </a:solidFill>
          <a:ln>
            <a:noFill/>
          </a:ln>
        </p:spPr>
        <p:txBody>
          <a:bodyPr spcFirstLastPara="1" wrap="square" lIns="68569" tIns="34275" rIns="68569" bIns="34275" anchor="ctr" anchorCtr="0">
            <a:noAutofit/>
          </a:bodyPr>
          <a:lstStyle/>
          <a:p>
            <a:pPr algn="ctr">
              <a:buClr>
                <a:schemeClr val="lt1"/>
              </a:buClr>
              <a:buSzPts val="1800"/>
            </a:pPr>
            <a:endParaRPr sz="1350">
              <a:solidFill>
                <a:srgbClr val="FFFFFF"/>
              </a:solidFill>
              <a:latin typeface="Calibri"/>
              <a:ea typeface="Calibri"/>
              <a:cs typeface="Calibri"/>
              <a:sym typeface="Calibri"/>
            </a:endParaRPr>
          </a:p>
        </p:txBody>
      </p:sp>
      <p:sp>
        <p:nvSpPr>
          <p:cNvPr id="83" name="Google Shape;83;p16"/>
          <p:cNvSpPr/>
          <p:nvPr/>
        </p:nvSpPr>
        <p:spPr>
          <a:xfrm rot="10800000" flipH="1">
            <a:off x="1" y="-359"/>
            <a:ext cx="4465335" cy="5143859"/>
          </a:xfrm>
          <a:custGeom>
            <a:avLst/>
            <a:gdLst/>
            <a:ahLst/>
            <a:cxnLst/>
            <a:rect l="l" t="t" r="r" b="b"/>
            <a:pathLst>
              <a:path w="5953780" h="6858478" extrusionOk="0">
                <a:moveTo>
                  <a:pt x="0" y="6858478"/>
                </a:moveTo>
                <a:lnTo>
                  <a:pt x="5953780" y="6858478"/>
                </a:lnTo>
                <a:lnTo>
                  <a:pt x="2777405" y="0"/>
                </a:lnTo>
                <a:lnTo>
                  <a:pt x="2771828" y="0"/>
                </a:lnTo>
                <a:lnTo>
                  <a:pt x="1705600" y="0"/>
                </a:lnTo>
                <a:lnTo>
                  <a:pt x="0" y="0"/>
                </a:lnTo>
                <a:close/>
              </a:path>
            </a:pathLst>
          </a:custGeom>
          <a:solidFill>
            <a:srgbClr val="262626"/>
          </a:solidFill>
          <a:ln>
            <a:noFill/>
          </a:ln>
        </p:spPr>
        <p:txBody>
          <a:bodyPr spcFirstLastPara="1" wrap="square" lIns="68569" tIns="34275" rIns="68569" bIns="34275" anchor="ctr" anchorCtr="0">
            <a:noAutofit/>
          </a:bodyPr>
          <a:lstStyle/>
          <a:p>
            <a:pPr algn="ctr">
              <a:buClr>
                <a:schemeClr val="lt1"/>
              </a:buClr>
              <a:buSzPts val="1800"/>
            </a:pPr>
            <a:endParaRPr sz="1350">
              <a:solidFill>
                <a:srgbClr val="FFFFFF"/>
              </a:solidFill>
              <a:latin typeface="Calibri"/>
              <a:ea typeface="Calibri"/>
              <a:cs typeface="Calibri"/>
              <a:sym typeface="Calibri"/>
            </a:endParaRPr>
          </a:p>
        </p:txBody>
      </p:sp>
      <p:sp>
        <p:nvSpPr>
          <p:cNvPr id="84" name="Google Shape;84;p16"/>
          <p:cNvSpPr txBox="1">
            <a:spLocks noGrp="1"/>
          </p:cNvSpPr>
          <p:nvPr>
            <p:ph type="ctrTitle"/>
          </p:nvPr>
        </p:nvSpPr>
        <p:spPr>
          <a:xfrm>
            <a:off x="603504" y="253746"/>
            <a:ext cx="2907792" cy="1687068"/>
          </a:xfrm>
          <a:prstGeom prst="rect">
            <a:avLst/>
          </a:prstGeom>
          <a:noFill/>
          <a:ln>
            <a:noFill/>
          </a:ln>
        </p:spPr>
        <p:txBody>
          <a:bodyPr spcFirstLastPara="1" wrap="square" lIns="68569" tIns="34275" rIns="68569" bIns="34275" anchor="b" anchorCtr="0">
            <a:normAutofit fontScale="90000"/>
          </a:bodyPr>
          <a:lstStyle/>
          <a:p>
            <a:pPr algn="l">
              <a:lnSpc>
                <a:spcPct val="90000"/>
              </a:lnSpc>
              <a:buClr>
                <a:schemeClr val="lt1"/>
              </a:buClr>
              <a:buSzPts val="4600"/>
            </a:pPr>
            <a:r>
              <a:rPr lang="en-US" sz="3450" dirty="0">
                <a:solidFill>
                  <a:schemeClr val="lt1"/>
                </a:solidFill>
                <a:latin typeface="Calibri"/>
                <a:ea typeface="Calibri"/>
                <a:cs typeface="Calibri"/>
                <a:sym typeface="Calibri"/>
              </a:rPr>
              <a:t>2024 National Marketing and Media Report</a:t>
            </a:r>
            <a:r>
              <a:rPr lang="en-US" sz="3450" dirty="0">
                <a:latin typeface="Calibri"/>
                <a:ea typeface="Calibri"/>
                <a:cs typeface="Calibri"/>
                <a:sym typeface="Calibri"/>
              </a:rPr>
              <a:t>		</a:t>
            </a:r>
            <a:endParaRPr dirty="0"/>
          </a:p>
        </p:txBody>
      </p:sp>
      <p:pic>
        <p:nvPicPr>
          <p:cNvPr id="86" name="Google Shape;86;p16"/>
          <p:cNvPicPr preferRelativeResize="0"/>
          <p:nvPr/>
        </p:nvPicPr>
        <p:blipFill rotWithShape="1">
          <a:blip r:embed="rId3">
            <a:alphaModFix/>
          </a:blip>
          <a:srcRect l="4656" r="3016" b="-1"/>
          <a:stretch/>
        </p:blipFill>
        <p:spPr>
          <a:xfrm>
            <a:off x="4571026" y="2366807"/>
            <a:ext cx="4170894" cy="2360429"/>
          </a:xfrm>
          <a:prstGeom prst="rect">
            <a:avLst/>
          </a:prstGeom>
          <a:noFill/>
          <a:ln>
            <a:noFill/>
          </a:ln>
        </p:spPr>
      </p:pic>
      <p:sp>
        <p:nvSpPr>
          <p:cNvPr id="87" name="Google Shape;87;p16"/>
          <p:cNvSpPr txBox="1"/>
          <p:nvPr/>
        </p:nvSpPr>
        <p:spPr>
          <a:xfrm>
            <a:off x="5424713" y="362851"/>
            <a:ext cx="3317175" cy="900224"/>
          </a:xfrm>
          <a:prstGeom prst="rect">
            <a:avLst/>
          </a:prstGeom>
          <a:noFill/>
          <a:ln>
            <a:noFill/>
          </a:ln>
        </p:spPr>
        <p:txBody>
          <a:bodyPr spcFirstLastPara="1" wrap="square" lIns="68569" tIns="68569" rIns="68569" bIns="68569" anchor="t" anchorCtr="0">
            <a:spAutoFit/>
          </a:bodyPr>
          <a:lstStyle/>
          <a:p>
            <a:r>
              <a:rPr lang="en-US" sz="2475" dirty="0">
                <a:latin typeface="Calibri"/>
                <a:ea typeface="Calibri"/>
                <a:cs typeface="Calibri"/>
                <a:sym typeface="Calibri"/>
              </a:rPr>
              <a:t>Casper, WY</a:t>
            </a:r>
            <a:endParaRPr sz="2475" dirty="0">
              <a:latin typeface="Calibri"/>
              <a:ea typeface="Calibri"/>
              <a:cs typeface="Calibri"/>
              <a:sym typeface="Calibri"/>
            </a:endParaRPr>
          </a:p>
          <a:p>
            <a:r>
              <a:rPr lang="en-US" sz="2475">
                <a:latin typeface="Calibri"/>
                <a:ea typeface="Calibri"/>
                <a:cs typeface="Calibri"/>
                <a:sym typeface="Calibri"/>
              </a:rPr>
              <a:t>Mar 25-27, </a:t>
            </a:r>
            <a:r>
              <a:rPr lang="en-US" sz="2475" dirty="0">
                <a:latin typeface="Calibri"/>
                <a:ea typeface="Calibri"/>
                <a:cs typeface="Calibri"/>
                <a:sym typeface="Calibri"/>
              </a:rPr>
              <a:t>2024</a:t>
            </a:r>
            <a:endParaRPr sz="2475" dirty="0">
              <a:latin typeface="Calibri"/>
              <a:ea typeface="Calibri"/>
              <a:cs typeface="Calibri"/>
              <a:sym typeface="Calibri"/>
            </a:endParaRPr>
          </a:p>
        </p:txBody>
      </p:sp>
    </p:spTree>
    <p:extLst>
      <p:ext uri="{BB962C8B-B14F-4D97-AF65-F5344CB8AC3E}">
        <p14:creationId xmlns:p14="http://schemas.microsoft.com/office/powerpoint/2010/main" val="3141680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6" name="Content Placeholder 2"/>
          <p:cNvSpPr>
            <a:spLocks noGrp="1"/>
          </p:cNvSpPr>
          <p:nvPr>
            <p:ph sz="half" idx="1"/>
          </p:nvPr>
        </p:nvSpPr>
        <p:spPr>
          <a:xfrm>
            <a:off x="1736169" y="1161288"/>
            <a:ext cx="6686549" cy="2833217"/>
          </a:xfrm>
        </p:spPr>
        <p:txBody>
          <a:bodyPr>
            <a:normAutofit/>
          </a:bodyPr>
          <a:lstStyle/>
          <a:p>
            <a:r>
              <a:rPr lang="en-US" dirty="0"/>
              <a:t>Committee has always been given charge of communications (Newsletter, Website, and Social Media)</a:t>
            </a:r>
          </a:p>
          <a:p>
            <a:r>
              <a:rPr lang="en-US" dirty="0"/>
              <a:t>Records go back to 1997 show newsletter under newly formed Media &amp; Marketing</a:t>
            </a:r>
          </a:p>
          <a:p>
            <a:r>
              <a:rPr lang="en-US" dirty="0"/>
              <a:t>M&amp;M has been delegated to approve newsletter articles, solicit articles, and approve final print form of articles, responsible for find editor and printer</a:t>
            </a:r>
          </a:p>
        </p:txBody>
      </p:sp>
    </p:spTree>
    <p:extLst>
      <p:ext uri="{BB962C8B-B14F-4D97-AF65-F5344CB8AC3E}">
        <p14:creationId xmlns:p14="http://schemas.microsoft.com/office/powerpoint/2010/main" val="1859559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and Media Committee</a:t>
            </a:r>
          </a:p>
        </p:txBody>
      </p:sp>
      <p:sp>
        <p:nvSpPr>
          <p:cNvPr id="6" name="Content Placeholder 2"/>
          <p:cNvSpPr>
            <a:spLocks noGrp="1"/>
          </p:cNvSpPr>
          <p:nvPr>
            <p:ph sz="half" idx="1"/>
          </p:nvPr>
        </p:nvSpPr>
        <p:spPr>
          <a:xfrm>
            <a:off x="1941909" y="1600200"/>
            <a:ext cx="6686549" cy="2833217"/>
          </a:xfrm>
        </p:spPr>
        <p:txBody>
          <a:bodyPr>
            <a:normAutofit/>
          </a:bodyPr>
          <a:lstStyle/>
          <a:p>
            <a:r>
              <a:rPr lang="en-US" dirty="0"/>
              <a:t>Media Committee is comprised of members who preferably have skill or experience in public relations or communications. </a:t>
            </a:r>
          </a:p>
          <a:p>
            <a:pPr lvl="1"/>
            <a:r>
              <a:rPr lang="en-US" dirty="0"/>
              <a:t>Purpose: Enhance the image of the BCHA through effective communication. Committee will develop strategies and multimedia tools to promote BCHA goals and objectives to membership, the general public, public land agencies, and legislators. Media Committee will partner with Education Committee for development and dissemination of public information. </a:t>
            </a:r>
          </a:p>
          <a:p>
            <a:pPr lvl="1"/>
            <a:r>
              <a:rPr lang="en-US" dirty="0"/>
              <a:t>Chair responsible for overseeing and coordinating all activities of Committee. Duties</a:t>
            </a:r>
          </a:p>
          <a:p>
            <a:pPr lvl="2"/>
            <a:r>
              <a:rPr lang="en-US" dirty="0"/>
              <a:t>Solicit articles for BCHA newsletter and other commercial publications</a:t>
            </a:r>
          </a:p>
          <a:p>
            <a:pPr lvl="2"/>
            <a:r>
              <a:rPr lang="en-US" dirty="0"/>
              <a:t>Work closely with the Executive Administrator, newsletter editor, and webmaster</a:t>
            </a:r>
          </a:p>
          <a:p>
            <a:pPr lvl="2"/>
            <a:r>
              <a:rPr lang="en-US" dirty="0"/>
              <a:t>Annual progress report and budget proposal for media activities at NBD meeting</a:t>
            </a:r>
          </a:p>
        </p:txBody>
      </p:sp>
    </p:spTree>
    <p:extLst>
      <p:ext uri="{BB962C8B-B14F-4D97-AF65-F5344CB8AC3E}">
        <p14:creationId xmlns:p14="http://schemas.microsoft.com/office/powerpoint/2010/main" val="255823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61873" y="-11978"/>
            <a:ext cx="7798640" cy="528471"/>
          </a:xfrm>
        </p:spPr>
        <p:txBody>
          <a:bodyPr/>
          <a:lstStyle/>
          <a:p>
            <a:r>
              <a:rPr lang="en-US" dirty="0"/>
              <a:t>2024</a:t>
            </a:r>
          </a:p>
        </p:txBody>
      </p:sp>
      <p:sp>
        <p:nvSpPr>
          <p:cNvPr id="6" name="Content Placeholder 5"/>
          <p:cNvSpPr>
            <a:spLocks noGrp="1"/>
          </p:cNvSpPr>
          <p:nvPr>
            <p:ph type="body" idx="1"/>
          </p:nvPr>
        </p:nvSpPr>
        <p:spPr>
          <a:xfrm>
            <a:off x="1779334" y="564850"/>
            <a:ext cx="2994549" cy="432197"/>
          </a:xfrm>
        </p:spPr>
        <p:txBody>
          <a:bodyPr>
            <a:noAutofit/>
          </a:bodyPr>
          <a:lstStyle/>
          <a:p>
            <a:r>
              <a:rPr lang="en-US" sz="1500" b="1" dirty="0"/>
              <a:t>GOALS</a:t>
            </a:r>
            <a:br>
              <a:rPr lang="en-US" sz="1500" b="1" dirty="0"/>
            </a:br>
            <a:endParaRPr lang="en-US" sz="1500" b="1" dirty="0"/>
          </a:p>
        </p:txBody>
      </p:sp>
      <p:sp>
        <p:nvSpPr>
          <p:cNvPr id="8" name="Content Placeholder 7"/>
          <p:cNvSpPr>
            <a:spLocks noGrp="1"/>
          </p:cNvSpPr>
          <p:nvPr>
            <p:ph sz="half" idx="2"/>
          </p:nvPr>
        </p:nvSpPr>
        <p:spPr>
          <a:xfrm>
            <a:off x="637794" y="1045195"/>
            <a:ext cx="4354830" cy="3254771"/>
          </a:xfrm>
        </p:spPr>
        <p:txBody>
          <a:bodyPr>
            <a:noAutofit/>
          </a:bodyPr>
          <a:lstStyle/>
          <a:p>
            <a:pPr>
              <a:lnSpc>
                <a:spcPct val="120000"/>
              </a:lnSpc>
            </a:pPr>
            <a:r>
              <a:rPr lang="en-US" b="1" dirty="0"/>
              <a:t>Goal</a:t>
            </a:r>
            <a:r>
              <a:rPr lang="en-US" dirty="0"/>
              <a:t>:  Create a survey to be sent out to all members with 3-5 questions, including an open comment section to gather opinions on how to improve the website. Survey approval by EC May. Send survey out by June 1. Give 5 days to get feedback. Completed 06/09/23</a:t>
            </a:r>
          </a:p>
          <a:p>
            <a:pPr>
              <a:lnSpc>
                <a:spcPct val="120000"/>
              </a:lnSpc>
            </a:pPr>
            <a:r>
              <a:rPr lang="en-US" b="1" dirty="0"/>
              <a:t>Goal</a:t>
            </a:r>
            <a:r>
              <a:rPr lang="en-US" dirty="0"/>
              <a:t>:  Update keyword/metadata Web search to make BCHA.org a stronger presence on website searches by July. Complete 06/19/23</a:t>
            </a:r>
          </a:p>
          <a:p>
            <a:pPr>
              <a:lnSpc>
                <a:spcPct val="120000"/>
              </a:lnSpc>
            </a:pPr>
            <a:r>
              <a:rPr lang="en-US" b="1" dirty="0"/>
              <a:t>Goal</a:t>
            </a:r>
            <a:r>
              <a:rPr lang="en-US" dirty="0"/>
              <a:t>:  Analyze results of survey, list out priorities and present to EC July meeting. Analysis ready to present – 7/01/23</a:t>
            </a:r>
          </a:p>
          <a:p>
            <a:pPr>
              <a:lnSpc>
                <a:spcPct val="120000"/>
              </a:lnSpc>
            </a:pPr>
            <a:r>
              <a:rPr lang="en-US" b="1" dirty="0"/>
              <a:t>Goal</a:t>
            </a:r>
            <a:r>
              <a:rPr lang="en-US" dirty="0"/>
              <a:t>:  Create specific goals with actions by Aug for updates to be completed by NBM 2024</a:t>
            </a:r>
          </a:p>
          <a:p>
            <a:endParaRPr lang="en-US" dirty="0"/>
          </a:p>
        </p:txBody>
      </p:sp>
      <p:sp>
        <p:nvSpPr>
          <p:cNvPr id="9" name="Text Placeholder 8"/>
          <p:cNvSpPr>
            <a:spLocks noGrp="1"/>
          </p:cNvSpPr>
          <p:nvPr>
            <p:ph type="body" sz="quarter" idx="3"/>
          </p:nvPr>
        </p:nvSpPr>
        <p:spPr>
          <a:xfrm>
            <a:off x="5492812" y="516493"/>
            <a:ext cx="3567701" cy="432197"/>
          </a:xfrm>
        </p:spPr>
        <p:txBody>
          <a:bodyPr anchor="t"/>
          <a:lstStyle/>
          <a:p>
            <a:r>
              <a:rPr lang="en-US" sz="1500" b="1" dirty="0"/>
              <a:t>June 29, 2023 Goals reported to EC</a:t>
            </a:r>
          </a:p>
        </p:txBody>
      </p:sp>
      <p:sp>
        <p:nvSpPr>
          <p:cNvPr id="10" name="Content Placeholder 9"/>
          <p:cNvSpPr>
            <a:spLocks noGrp="1"/>
          </p:cNvSpPr>
          <p:nvPr>
            <p:ph sz="quarter" idx="4"/>
          </p:nvPr>
        </p:nvSpPr>
        <p:spPr>
          <a:xfrm>
            <a:off x="5238058" y="1045195"/>
            <a:ext cx="3254006" cy="3254771"/>
          </a:xfrm>
        </p:spPr>
        <p:txBody>
          <a:bodyPr>
            <a:noAutofit/>
          </a:bodyPr>
          <a:lstStyle/>
          <a:p>
            <a:r>
              <a:rPr lang="en-US" dirty="0"/>
              <a:t>Education Page – Draft</a:t>
            </a:r>
          </a:p>
          <a:p>
            <a:r>
              <a:rPr lang="en-US" dirty="0"/>
              <a:t>Create storage area to start moving files off of Google - Draft</a:t>
            </a:r>
          </a:p>
          <a:p>
            <a:r>
              <a:rPr lang="en-US" dirty="0"/>
              <a:t>Find National Advertisers for Newsletter – Approached Stihl and Tractor Supply</a:t>
            </a:r>
          </a:p>
          <a:p>
            <a:r>
              <a:rPr lang="en-US" dirty="0"/>
              <a:t>Rearranging Page Title for Alphabetical – In Progress</a:t>
            </a:r>
          </a:p>
          <a:p>
            <a:r>
              <a:rPr lang="en-US" dirty="0"/>
              <a:t>Market Sawyer Program – Proposed working with Stihl. They want to wait </a:t>
            </a:r>
            <a:r>
              <a:rPr lang="en-US" dirty="0" err="1"/>
              <a:t>til</a:t>
            </a:r>
            <a:r>
              <a:rPr lang="en-US" dirty="0"/>
              <a:t> 2024</a:t>
            </a:r>
          </a:p>
          <a:p>
            <a:r>
              <a:rPr lang="en-US" dirty="0"/>
              <a:t>Research Password Page – Researching</a:t>
            </a:r>
          </a:p>
          <a:p>
            <a:r>
              <a:rPr lang="en-US" dirty="0"/>
              <a:t>Light On Land Logo - Contest Started</a:t>
            </a:r>
          </a:p>
        </p:txBody>
      </p:sp>
    </p:spTree>
    <p:extLst>
      <p:ext uri="{BB962C8B-B14F-4D97-AF65-F5344CB8AC3E}">
        <p14:creationId xmlns:p14="http://schemas.microsoft.com/office/powerpoint/2010/main" val="2483523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09537-3284-506E-7F33-18DFB86B4816}"/>
              </a:ext>
            </a:extLst>
          </p:cNvPr>
          <p:cNvSpPr>
            <a:spLocks noGrp="1"/>
          </p:cNvSpPr>
          <p:nvPr>
            <p:ph type="title"/>
          </p:nvPr>
        </p:nvSpPr>
        <p:spPr/>
        <p:txBody>
          <a:bodyPr/>
          <a:lstStyle/>
          <a:p>
            <a:r>
              <a:rPr lang="en-US" dirty="0"/>
              <a:t>Flag</a:t>
            </a:r>
          </a:p>
        </p:txBody>
      </p:sp>
    </p:spTree>
    <p:extLst>
      <p:ext uri="{BB962C8B-B14F-4D97-AF65-F5344CB8AC3E}">
        <p14:creationId xmlns:p14="http://schemas.microsoft.com/office/powerpoint/2010/main" val="595063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2024 Poll Results</a:t>
            </a:r>
          </a:p>
        </p:txBody>
      </p:sp>
      <p:sp>
        <p:nvSpPr>
          <p:cNvPr id="3" name="Content Placeholder 2"/>
          <p:cNvSpPr>
            <a:spLocks noGrp="1"/>
          </p:cNvSpPr>
          <p:nvPr>
            <p:ph idx="1"/>
          </p:nvPr>
        </p:nvSpPr>
        <p:spPr>
          <a:xfrm>
            <a:off x="1667589" y="1024128"/>
            <a:ext cx="6686550" cy="2833217"/>
          </a:xfrm>
        </p:spPr>
        <p:txBody>
          <a:bodyPr>
            <a:noAutofit/>
          </a:bodyPr>
          <a:lstStyle/>
          <a:p>
            <a:r>
              <a:rPr lang="en-US" sz="1500" dirty="0"/>
              <a:t>Suggested improvement areas</a:t>
            </a:r>
          </a:p>
          <a:p>
            <a:pPr lvl="1" fontAlgn="base"/>
            <a:r>
              <a:rPr lang="en-US" sz="1500" dirty="0"/>
              <a:t>Improved Website</a:t>
            </a:r>
          </a:p>
          <a:p>
            <a:pPr lvl="1" fontAlgn="base"/>
            <a:r>
              <a:rPr lang="en-US" sz="1500" dirty="0"/>
              <a:t>Quick Search</a:t>
            </a:r>
          </a:p>
          <a:p>
            <a:pPr lvl="1" fontAlgn="base"/>
            <a:r>
              <a:rPr lang="en-US" sz="1500" dirty="0"/>
              <a:t>Trail Information</a:t>
            </a:r>
          </a:p>
          <a:p>
            <a:pPr lvl="1" fontAlgn="base"/>
            <a:r>
              <a:rPr lang="en-US" sz="1500" dirty="0"/>
              <a:t>All Platform Use</a:t>
            </a:r>
          </a:p>
          <a:p>
            <a:pPr lvl="1" fontAlgn="base"/>
            <a:r>
              <a:rPr lang="en-US" sz="1500" dirty="0"/>
              <a:t>Navigation</a:t>
            </a:r>
          </a:p>
          <a:p>
            <a:pPr lvl="1" fontAlgn="base"/>
            <a:r>
              <a:rPr lang="en-US" sz="1500" dirty="0"/>
              <a:t>Updated Content/Benefits</a:t>
            </a:r>
          </a:p>
          <a:p>
            <a:pPr lvl="1" fontAlgn="base"/>
            <a:r>
              <a:rPr lang="en-US" sz="1500" dirty="0"/>
              <a:t>Chapter Locator inconsistencies with address</a:t>
            </a:r>
          </a:p>
          <a:p>
            <a:pPr lvl="1" fontAlgn="base"/>
            <a:r>
              <a:rPr lang="en-US" sz="1500" dirty="0"/>
              <a:t>Google Search Improvement</a:t>
            </a:r>
          </a:p>
          <a:p>
            <a:endParaRPr lang="en-US" sz="1500" dirty="0"/>
          </a:p>
        </p:txBody>
      </p:sp>
    </p:spTree>
    <p:extLst>
      <p:ext uri="{BB962C8B-B14F-4D97-AF65-F5344CB8AC3E}">
        <p14:creationId xmlns:p14="http://schemas.microsoft.com/office/powerpoint/2010/main" val="3698295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2024 Accomplishments</a:t>
            </a:r>
          </a:p>
        </p:txBody>
      </p:sp>
      <p:sp>
        <p:nvSpPr>
          <p:cNvPr id="5" name="Content Placeholder 4"/>
          <p:cNvSpPr>
            <a:spLocks noGrp="1"/>
          </p:cNvSpPr>
          <p:nvPr>
            <p:ph idx="1"/>
          </p:nvPr>
        </p:nvSpPr>
        <p:spPr>
          <a:xfrm>
            <a:off x="1763601" y="1017270"/>
            <a:ext cx="6686550" cy="3227832"/>
          </a:xfrm>
        </p:spPr>
        <p:txBody>
          <a:bodyPr>
            <a:noAutofit/>
          </a:bodyPr>
          <a:lstStyle/>
          <a:p>
            <a:r>
              <a:rPr lang="en-US" sz="1500" dirty="0"/>
              <a:t>Key Phrases and SEO (Search Engine Optimization</a:t>
            </a:r>
          </a:p>
          <a:p>
            <a:r>
              <a:rPr lang="en-US" sz="1500" dirty="0"/>
              <a:t>Light on The Land Logo</a:t>
            </a:r>
          </a:p>
          <a:p>
            <a:r>
              <a:rPr lang="en-US" sz="1500" dirty="0"/>
              <a:t>Archived Old Articles – 47</a:t>
            </a:r>
          </a:p>
          <a:p>
            <a:r>
              <a:rPr lang="en-US" sz="1500" dirty="0"/>
              <a:t>Rearranged Page</a:t>
            </a:r>
          </a:p>
          <a:p>
            <a:r>
              <a:rPr lang="en-US" sz="1500" dirty="0"/>
              <a:t>Created new Youth Page</a:t>
            </a:r>
          </a:p>
          <a:p>
            <a:r>
              <a:rPr lang="en-US" sz="1500" dirty="0"/>
              <a:t>New Video on Home Page</a:t>
            </a:r>
          </a:p>
          <a:p>
            <a:r>
              <a:rPr lang="en-US" sz="1500" dirty="0"/>
              <a:t>New “Volunteer Sheet Directions” on Drive</a:t>
            </a:r>
          </a:p>
          <a:p>
            <a:r>
              <a:rPr lang="en-US" sz="1500" dirty="0"/>
              <a:t>Researched alternate Website technology</a:t>
            </a:r>
          </a:p>
          <a:p>
            <a:r>
              <a:rPr lang="en-US" sz="1500" dirty="0"/>
              <a:t>Cleaning up Google Drive</a:t>
            </a:r>
          </a:p>
          <a:p>
            <a:r>
              <a:rPr lang="en-US" sz="1500" dirty="0"/>
              <a:t>Draft updates created or Education page</a:t>
            </a:r>
          </a:p>
          <a:p>
            <a:r>
              <a:rPr lang="en-US" sz="1500" dirty="0"/>
              <a:t>Weekly updates to Chapter Locator (Remember to highlight updates in Yellow)</a:t>
            </a:r>
          </a:p>
        </p:txBody>
      </p:sp>
    </p:spTree>
    <p:extLst>
      <p:ext uri="{BB962C8B-B14F-4D97-AF65-F5344CB8AC3E}">
        <p14:creationId xmlns:p14="http://schemas.microsoft.com/office/powerpoint/2010/main" val="3536037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GrowthZone</a:t>
            </a:r>
            <a:r>
              <a:rPr lang="en-US" dirty="0"/>
              <a:t> – A Potential Solution to </a:t>
            </a:r>
            <a:r>
              <a:rPr lang="en-US" dirty="0" err="1"/>
              <a:t>Everthing</a:t>
            </a:r>
            <a:endParaRPr lang="en-US" dirty="0"/>
          </a:p>
        </p:txBody>
      </p:sp>
      <p:sp>
        <p:nvSpPr>
          <p:cNvPr id="3" name="Content Placeholder 2"/>
          <p:cNvSpPr>
            <a:spLocks noGrp="1"/>
          </p:cNvSpPr>
          <p:nvPr>
            <p:ph idx="1"/>
          </p:nvPr>
        </p:nvSpPr>
        <p:spPr>
          <a:xfrm>
            <a:off x="5554980" y="1428750"/>
            <a:ext cx="3518154" cy="3392424"/>
          </a:xfrm>
        </p:spPr>
        <p:txBody>
          <a:bodyPr>
            <a:normAutofit fontScale="92500"/>
          </a:bodyPr>
          <a:lstStyle/>
          <a:p>
            <a:r>
              <a:rPr lang="en-US" b="1" dirty="0"/>
              <a:t>Package Total </a:t>
            </a:r>
            <a:endParaRPr lang="en-US" dirty="0"/>
          </a:p>
          <a:p>
            <a:r>
              <a:rPr lang="en-US" b="1" dirty="0"/>
              <a:t>Do more </a:t>
            </a:r>
            <a:r>
              <a:rPr lang="en-US" dirty="0"/>
              <a:t>with software designed for your association. </a:t>
            </a:r>
          </a:p>
          <a:p>
            <a:r>
              <a:rPr lang="en-US" dirty="0"/>
              <a:t>Software Subscription </a:t>
            </a:r>
            <a:r>
              <a:rPr lang="en-US" i="1" dirty="0"/>
              <a:t>(annual) </a:t>
            </a:r>
            <a:r>
              <a:rPr lang="en-US" dirty="0"/>
              <a:t>: </a:t>
            </a:r>
            <a:r>
              <a:rPr lang="en-US" b="1" dirty="0"/>
              <a:t>$8364</a:t>
            </a:r>
            <a:endParaRPr lang="en-US" dirty="0"/>
          </a:p>
          <a:p>
            <a:r>
              <a:rPr lang="en-US" dirty="0"/>
              <a:t>Implementation Fee </a:t>
            </a:r>
            <a:r>
              <a:rPr lang="en-US" i="1" dirty="0"/>
              <a:t>(one-time)</a:t>
            </a:r>
            <a:r>
              <a:rPr lang="en-US" dirty="0"/>
              <a:t>: </a:t>
            </a:r>
            <a:r>
              <a:rPr lang="en-US" b="1" dirty="0"/>
              <a:t>$2999 </a:t>
            </a:r>
            <a:endParaRPr lang="en-US" dirty="0"/>
          </a:p>
          <a:p>
            <a:r>
              <a:rPr lang="en-US" b="1" dirty="0"/>
              <a:t>Year 1 Total: $11363 </a:t>
            </a:r>
          </a:p>
          <a:p>
            <a:endParaRPr lang="en-US" b="1" dirty="0"/>
          </a:p>
          <a:p>
            <a:endParaRPr lang="en-US" b="1" dirty="0"/>
          </a:p>
          <a:p>
            <a:endParaRPr lang="en-US" b="1" dirty="0"/>
          </a:p>
          <a:p>
            <a:pPr marL="0" indent="0">
              <a:buNone/>
            </a:pPr>
            <a:r>
              <a:rPr lang="en-US" b="1" dirty="0">
                <a:solidFill>
                  <a:srgbClr val="FF0000"/>
                </a:solidFill>
              </a:rPr>
              <a:t>These were initial pricing from vendor and we have not looked at detailed payment options at this point</a:t>
            </a:r>
            <a:br>
              <a:rPr lang="en-US" dirty="0"/>
            </a:br>
            <a:endParaRPr lang="en-US" dirty="0"/>
          </a:p>
        </p:txBody>
      </p:sp>
      <p:pic>
        <p:nvPicPr>
          <p:cNvPr id="4" name="Picture 3"/>
          <p:cNvPicPr>
            <a:picLocks noChangeAspect="1"/>
          </p:cNvPicPr>
          <p:nvPr/>
        </p:nvPicPr>
        <p:blipFill rotWithShape="1">
          <a:blip r:embed="rId2"/>
          <a:srcRect l="1508" t="1718" b="1971"/>
          <a:stretch/>
        </p:blipFill>
        <p:spPr>
          <a:xfrm>
            <a:off x="699517" y="1488186"/>
            <a:ext cx="4752593" cy="3332988"/>
          </a:xfrm>
          <a:prstGeom prst="rect">
            <a:avLst/>
          </a:prstGeom>
        </p:spPr>
      </p:pic>
    </p:spTree>
    <p:extLst>
      <p:ext uri="{BB962C8B-B14F-4D97-AF65-F5344CB8AC3E}">
        <p14:creationId xmlns:p14="http://schemas.microsoft.com/office/powerpoint/2010/main" val="1717048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EB472-0DA1-5EF5-4BFC-77D92DF4AD5E}"/>
              </a:ext>
            </a:extLst>
          </p:cNvPr>
          <p:cNvSpPr>
            <a:spLocks noGrp="1"/>
          </p:cNvSpPr>
          <p:nvPr>
            <p:ph type="ctrTitle"/>
          </p:nvPr>
        </p:nvSpPr>
        <p:spPr>
          <a:xfrm>
            <a:off x="1050721" y="1912691"/>
            <a:ext cx="6264479" cy="610298"/>
          </a:xfrm>
        </p:spPr>
        <p:txBody>
          <a:bodyPr>
            <a:normAutofit fontScale="90000"/>
          </a:bodyPr>
          <a:lstStyle/>
          <a:p>
            <a:pPr algn="ctr"/>
            <a:r>
              <a:rPr lang="en-US" dirty="0"/>
              <a:t>Partnership Committee</a:t>
            </a:r>
          </a:p>
        </p:txBody>
      </p:sp>
      <p:sp>
        <p:nvSpPr>
          <p:cNvPr id="3" name="Subtitle 2">
            <a:extLst>
              <a:ext uri="{FF2B5EF4-FFF2-40B4-BE49-F238E27FC236}">
                <a16:creationId xmlns:a16="http://schemas.microsoft.com/office/drawing/2014/main" id="{58C5FDEA-816D-255D-A838-EC0E6D07518A}"/>
              </a:ext>
            </a:extLst>
          </p:cNvPr>
          <p:cNvSpPr>
            <a:spLocks noGrp="1"/>
          </p:cNvSpPr>
          <p:nvPr>
            <p:ph type="subTitle" idx="1"/>
          </p:nvPr>
        </p:nvSpPr>
        <p:spPr>
          <a:xfrm>
            <a:off x="1132513" y="2434905"/>
            <a:ext cx="6182687" cy="2567031"/>
          </a:xfrm>
        </p:spPr>
        <p:txBody>
          <a:bodyPr>
            <a:normAutofit lnSpcReduction="10000"/>
          </a:bodyPr>
          <a:lstStyle/>
          <a:p>
            <a:pPr algn="ctr"/>
            <a:r>
              <a:rPr lang="en-US" sz="4050" cap="none" spc="0" dirty="0">
                <a:solidFill>
                  <a:schemeClr val="accent2"/>
                </a:solidFill>
                <a:latin typeface="Times New Roman" panose="02020603050405020304" pitchFamily="18" charset="0"/>
                <a:cs typeface="Times New Roman" panose="02020603050405020304" pitchFamily="18" charset="0"/>
              </a:rPr>
              <a:t>Review &amp; Presentation</a:t>
            </a:r>
            <a:endParaRPr lang="en-US" sz="1650" cap="none" spc="0" dirty="0">
              <a:solidFill>
                <a:schemeClr val="accent2"/>
              </a:solidFill>
              <a:latin typeface="Times New Roman" panose="02020603050405020304" pitchFamily="18" charset="0"/>
              <a:cs typeface="Times New Roman" panose="02020603050405020304" pitchFamily="18" charset="0"/>
            </a:endParaRPr>
          </a:p>
          <a:p>
            <a:pPr algn="ctr"/>
            <a:r>
              <a:rPr lang="en-US" sz="1350" cap="none" spc="0" dirty="0">
                <a:solidFill>
                  <a:schemeClr val="accent2"/>
                </a:solidFill>
                <a:latin typeface="Times New Roman" panose="02020603050405020304" pitchFamily="18" charset="0"/>
                <a:cs typeface="Times New Roman" panose="02020603050405020304" pitchFamily="18" charset="0"/>
              </a:rPr>
              <a:t>Committee Members:</a:t>
            </a:r>
          </a:p>
          <a:p>
            <a:pPr algn="ctr"/>
            <a:r>
              <a:rPr lang="en-US" sz="1350" cap="none" spc="0" dirty="0">
                <a:solidFill>
                  <a:schemeClr val="accent2"/>
                </a:solidFill>
                <a:latin typeface="Times New Roman" panose="02020603050405020304" pitchFamily="18" charset="0"/>
                <a:cs typeface="Times New Roman" panose="02020603050405020304" pitchFamily="18" charset="0"/>
              </a:rPr>
              <a:t>Sherry Copeland</a:t>
            </a:r>
          </a:p>
          <a:p>
            <a:pPr algn="ctr"/>
            <a:r>
              <a:rPr lang="en-US" sz="1350" cap="none" spc="0" dirty="0">
                <a:solidFill>
                  <a:schemeClr val="accent2"/>
                </a:solidFill>
                <a:latin typeface="Times New Roman" panose="02020603050405020304" pitchFamily="18" charset="0"/>
                <a:cs typeface="Times New Roman" panose="02020603050405020304" pitchFamily="18" charset="0"/>
              </a:rPr>
              <a:t>Craig Ferdig</a:t>
            </a:r>
          </a:p>
          <a:p>
            <a:pPr algn="ctr"/>
            <a:r>
              <a:rPr lang="en-US" sz="1350" cap="none" spc="0" dirty="0">
                <a:solidFill>
                  <a:schemeClr val="accent2"/>
                </a:solidFill>
                <a:latin typeface="Times New Roman" panose="02020603050405020304" pitchFamily="18" charset="0"/>
                <a:cs typeface="Times New Roman" panose="02020603050405020304" pitchFamily="18" charset="0"/>
              </a:rPr>
              <a:t>Jacque Alexander</a:t>
            </a:r>
          </a:p>
          <a:p>
            <a:pPr algn="ctr"/>
            <a:r>
              <a:rPr lang="en-US" sz="1350" cap="none" spc="0" dirty="0">
                <a:solidFill>
                  <a:schemeClr val="accent2"/>
                </a:solidFill>
                <a:latin typeface="Times New Roman" panose="02020603050405020304" pitchFamily="18" charset="0"/>
                <a:cs typeface="Times New Roman" panose="02020603050405020304" pitchFamily="18" charset="0"/>
              </a:rPr>
              <a:t>Mike Kinsey</a:t>
            </a:r>
          </a:p>
          <a:p>
            <a:endParaRPr lang="en-US" sz="1050" cap="none" spc="0" dirty="0">
              <a:solidFill>
                <a:schemeClr val="accent2"/>
              </a:solidFill>
              <a:latin typeface="Times New Roman" panose="02020603050405020304" pitchFamily="18" charset="0"/>
              <a:cs typeface="Times New Roman" panose="02020603050405020304" pitchFamily="18" charset="0"/>
            </a:endParaRPr>
          </a:p>
          <a:p>
            <a:pPr algn="ctr"/>
            <a:endParaRPr lang="en-US" sz="1800" dirty="0">
              <a:latin typeface="Georgia" panose="02040502050405020303" pitchFamily="18" charset="0"/>
            </a:endParaRPr>
          </a:p>
        </p:txBody>
      </p:sp>
      <p:pic>
        <p:nvPicPr>
          <p:cNvPr id="4" name="Picture 3">
            <a:extLst>
              <a:ext uri="{FF2B5EF4-FFF2-40B4-BE49-F238E27FC236}">
                <a16:creationId xmlns:a16="http://schemas.microsoft.com/office/drawing/2014/main" id="{6AD675F6-E54B-873A-B139-DCF59EDAC2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8274" y="567955"/>
            <a:ext cx="2122415" cy="1107836"/>
          </a:xfrm>
          <a:prstGeom prst="rect">
            <a:avLst/>
          </a:prstGeom>
        </p:spPr>
      </p:pic>
    </p:spTree>
    <p:extLst>
      <p:ext uri="{BB962C8B-B14F-4D97-AF65-F5344CB8AC3E}">
        <p14:creationId xmlns:p14="http://schemas.microsoft.com/office/powerpoint/2010/main" val="2446052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2C4F6-3822-3286-223C-210DB89A4C5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046C877-AF99-6A18-12BF-6EF3A6FA4507}"/>
              </a:ext>
            </a:extLst>
          </p:cNvPr>
          <p:cNvSpPr txBox="1"/>
          <p:nvPr/>
        </p:nvSpPr>
        <p:spPr>
          <a:xfrm>
            <a:off x="1" y="1"/>
            <a:ext cx="8298809" cy="5170646"/>
          </a:xfrm>
          <a:prstGeom prst="rect">
            <a:avLst/>
          </a:prstGeom>
          <a:noFill/>
        </p:spPr>
        <p:txBody>
          <a:bodyPr wrap="square">
            <a:spAutoFit/>
          </a:bodyPr>
          <a:lstStyle/>
          <a:p>
            <a:pPr algn="ctr" defTabSz="685800">
              <a:buClrTx/>
            </a:pPr>
            <a:r>
              <a:rPr lang="en-US" sz="1800" b="1" kern="1200" dirty="0">
                <a:solidFill>
                  <a:prstClr val="black"/>
                </a:solidFill>
                <a:latin typeface="Arial Nova Light"/>
                <a:ea typeface="+mn-ea"/>
                <a:cs typeface="+mn-cs"/>
              </a:rPr>
              <a:t>Partnership Committee Governance Policies</a:t>
            </a:r>
          </a:p>
          <a:p>
            <a:pPr defTabSz="685800">
              <a:buClrTx/>
            </a:pPr>
            <a:endParaRPr lang="en-US" sz="1350" kern="1200" dirty="0">
              <a:solidFill>
                <a:prstClr val="black"/>
              </a:solidFill>
              <a:latin typeface="Arial Nova Light"/>
              <a:ea typeface="+mn-ea"/>
              <a:cs typeface="+mn-cs"/>
            </a:endParaRPr>
          </a:p>
          <a:p>
            <a:pPr defTabSz="685800">
              <a:buClrTx/>
            </a:pPr>
            <a:r>
              <a:rPr lang="en-US" sz="1200" kern="1200" dirty="0">
                <a:solidFill>
                  <a:prstClr val="black"/>
                </a:solidFill>
                <a:latin typeface="Arial Nova Light"/>
                <a:ea typeface="+mn-ea"/>
                <a:cs typeface="+mn-cs"/>
              </a:rPr>
              <a:t>4.12.8 Partnership Committee Members may be appointed by the Chair as needed to represent BCHA at specific functions or in specific geographic locations. Members must have long-term membership in BCHA, must be a former officer of the Board, and have knowledge of BCHA issues and public relations positions. 4.12.8.1 Purpose and duties: </a:t>
            </a:r>
          </a:p>
          <a:p>
            <a:pPr defTabSz="685800">
              <a:buClrTx/>
            </a:pPr>
            <a:endParaRPr lang="en-US" sz="1200" kern="1200" dirty="0">
              <a:solidFill>
                <a:prstClr val="black"/>
              </a:solidFill>
              <a:latin typeface="Arial Nova Light"/>
              <a:ea typeface="+mn-ea"/>
              <a:cs typeface="+mn-cs"/>
            </a:endParaRPr>
          </a:p>
          <a:p>
            <a:pPr defTabSz="685800">
              <a:buClrTx/>
            </a:pPr>
            <a:r>
              <a:rPr lang="en-US" sz="1200" kern="1200" dirty="0">
                <a:solidFill>
                  <a:prstClr val="black"/>
                </a:solidFill>
                <a:latin typeface="Arial Nova Light"/>
                <a:ea typeface="+mn-ea"/>
                <a:cs typeface="+mn-cs"/>
              </a:rPr>
              <a:t>• Represent, recommend and/or coordinate partnership activities beneficial to BCHA in furthering the   mission and goals established by the NBD. </a:t>
            </a:r>
          </a:p>
          <a:p>
            <a:pPr defTabSz="685800">
              <a:buClrTx/>
            </a:pPr>
            <a:endParaRPr lang="en-US" sz="1200" kern="1200" dirty="0">
              <a:solidFill>
                <a:prstClr val="black"/>
              </a:solidFill>
              <a:latin typeface="Arial Nova Light"/>
              <a:ea typeface="+mn-ea"/>
              <a:cs typeface="+mn-cs"/>
            </a:endParaRPr>
          </a:p>
          <a:p>
            <a:pPr defTabSz="685800">
              <a:buClrTx/>
            </a:pPr>
            <a:r>
              <a:rPr lang="en-US" sz="1200" kern="1200" dirty="0">
                <a:solidFill>
                  <a:prstClr val="black"/>
                </a:solidFill>
                <a:latin typeface="Arial Nova Light"/>
                <a:ea typeface="+mn-ea"/>
                <a:cs typeface="+mn-cs"/>
              </a:rPr>
              <a:t>• </a:t>
            </a:r>
            <a:r>
              <a:rPr lang="en-US" sz="1800" b="1" kern="1200" dirty="0">
                <a:solidFill>
                  <a:prstClr val="black"/>
                </a:solidFill>
                <a:latin typeface="Arial Nova Light"/>
                <a:ea typeface="+mn-ea"/>
                <a:cs typeface="+mn-cs"/>
              </a:rPr>
              <a:t>Submit a report to NBD summarizing the annual activities of the Committee, including outline of proposed future activities and projects.</a:t>
            </a:r>
          </a:p>
          <a:p>
            <a:pPr defTabSz="685800">
              <a:buClrTx/>
            </a:pPr>
            <a:r>
              <a:rPr lang="en-US" sz="1350" kern="1200" dirty="0">
                <a:solidFill>
                  <a:prstClr val="black"/>
                </a:solidFill>
                <a:latin typeface="Arial Nova Light"/>
                <a:ea typeface="+mn-ea"/>
                <a:cs typeface="+mn-cs"/>
              </a:rPr>
              <a:t> </a:t>
            </a:r>
          </a:p>
          <a:p>
            <a:pPr defTabSz="685800">
              <a:buClrTx/>
            </a:pPr>
            <a:r>
              <a:rPr lang="en-US" sz="1350" b="1" kern="1200" dirty="0">
                <a:solidFill>
                  <a:prstClr val="black"/>
                </a:solidFill>
                <a:latin typeface="Arial Nova Light"/>
                <a:ea typeface="+mn-ea"/>
                <a:cs typeface="+mn-cs"/>
              </a:rPr>
              <a:t>• </a:t>
            </a:r>
            <a:r>
              <a:rPr lang="en-US" sz="1800" b="1" kern="1200" dirty="0">
                <a:solidFill>
                  <a:prstClr val="black"/>
                </a:solidFill>
                <a:latin typeface="Arial Nova Light"/>
                <a:ea typeface="+mn-ea"/>
                <a:cs typeface="+mn-cs"/>
              </a:rPr>
              <a:t>Provide annual budget to NBD for Committee work. Review, approve, and monitor expenditures of the Committee. </a:t>
            </a:r>
          </a:p>
          <a:p>
            <a:pPr defTabSz="685800">
              <a:buClrTx/>
            </a:pPr>
            <a:endParaRPr lang="en-US" sz="1350" b="1" kern="1200" dirty="0">
              <a:solidFill>
                <a:prstClr val="black"/>
              </a:solidFill>
              <a:latin typeface="Arial Nova Light"/>
              <a:ea typeface="+mn-ea"/>
              <a:cs typeface="+mn-cs"/>
            </a:endParaRPr>
          </a:p>
          <a:p>
            <a:pPr defTabSz="685800">
              <a:buClrTx/>
            </a:pPr>
            <a:r>
              <a:rPr lang="en-US" sz="1200" kern="1200" dirty="0">
                <a:solidFill>
                  <a:prstClr val="black"/>
                </a:solidFill>
                <a:latin typeface="Arial Nova Light"/>
                <a:ea typeface="+mn-ea"/>
                <a:cs typeface="+mn-cs"/>
              </a:rPr>
              <a:t>• Approve resources and assignments of BCHA representative at events. BCHA Representatives must have demonstrated knowledge of BCHA Mission, Constitution, Governing Policy OR experience as Officer or Committee Chair OR positive experience representing BCH at State level AND the approval of at least two of the following: National Chairman, National Vice Chairman, or Public Lands Committee Chairman.</a:t>
            </a:r>
          </a:p>
          <a:p>
            <a:pPr defTabSz="685800">
              <a:buClrTx/>
            </a:pPr>
            <a:r>
              <a:rPr lang="en-US" sz="1350" kern="1200" dirty="0">
                <a:solidFill>
                  <a:prstClr val="black"/>
                </a:solidFill>
                <a:latin typeface="Arial Nova Light"/>
                <a:ea typeface="+mn-ea"/>
                <a:cs typeface="+mn-cs"/>
              </a:rPr>
              <a:t> </a:t>
            </a:r>
          </a:p>
          <a:p>
            <a:pPr defTabSz="685800">
              <a:buClrTx/>
            </a:pPr>
            <a:r>
              <a:rPr lang="en-US" sz="1350" b="1" kern="1200" dirty="0">
                <a:solidFill>
                  <a:prstClr val="black"/>
                </a:solidFill>
                <a:latin typeface="Arial Nova Light"/>
                <a:ea typeface="+mn-ea"/>
                <a:cs typeface="+mn-cs"/>
              </a:rPr>
              <a:t>• </a:t>
            </a:r>
            <a:r>
              <a:rPr lang="en-US" sz="1800" b="1" kern="1200" dirty="0">
                <a:solidFill>
                  <a:prstClr val="black"/>
                </a:solidFill>
                <a:latin typeface="Arial Nova Light"/>
                <a:ea typeface="+mn-ea"/>
                <a:cs typeface="+mn-cs"/>
              </a:rPr>
              <a:t>Committee provides annual review to NBD of BCHA partnership with other organizations. The review provides history, level of participation, and benefit of given partnerships to BCHA. </a:t>
            </a:r>
          </a:p>
        </p:txBody>
      </p:sp>
      <p:pic>
        <p:nvPicPr>
          <p:cNvPr id="4" name="Picture 3">
            <a:extLst>
              <a:ext uri="{FF2B5EF4-FFF2-40B4-BE49-F238E27FC236}">
                <a16:creationId xmlns:a16="http://schemas.microsoft.com/office/drawing/2014/main" id="{17018660-95D3-08FA-4E6C-23D043C639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2809" y="79738"/>
            <a:ext cx="628650" cy="328136"/>
          </a:xfrm>
          <a:prstGeom prst="rect">
            <a:avLst/>
          </a:prstGeom>
        </p:spPr>
      </p:pic>
    </p:spTree>
    <p:extLst>
      <p:ext uri="{BB962C8B-B14F-4D97-AF65-F5344CB8AC3E}">
        <p14:creationId xmlns:p14="http://schemas.microsoft.com/office/powerpoint/2010/main" val="12086568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6530E-2866-A391-4E26-ECE228D8D46B}"/>
              </a:ext>
            </a:extLst>
          </p:cNvPr>
          <p:cNvSpPr>
            <a:spLocks noGrp="1"/>
          </p:cNvSpPr>
          <p:nvPr>
            <p:ph type="title"/>
          </p:nvPr>
        </p:nvSpPr>
        <p:spPr>
          <a:xfrm>
            <a:off x="924887" y="990601"/>
            <a:ext cx="7076114" cy="2171001"/>
          </a:xfrm>
        </p:spPr>
        <p:txBody>
          <a:bodyPr>
            <a:normAutofit/>
          </a:bodyPr>
          <a:lstStyle/>
          <a:p>
            <a:pPr algn="ctr"/>
            <a:r>
              <a:rPr lang="en-US" sz="3000" dirty="0">
                <a:latin typeface="Times New Roman" panose="02020603050405020304" pitchFamily="18" charset="0"/>
                <a:cs typeface="Times New Roman" panose="02020603050405020304" pitchFamily="18" charset="0"/>
              </a:rPr>
              <a:t>Organization / Association Partners</a:t>
            </a:r>
          </a:p>
        </p:txBody>
      </p:sp>
      <p:sp>
        <p:nvSpPr>
          <p:cNvPr id="3" name="Text Placeholder 2">
            <a:extLst>
              <a:ext uri="{FF2B5EF4-FFF2-40B4-BE49-F238E27FC236}">
                <a16:creationId xmlns:a16="http://schemas.microsoft.com/office/drawing/2014/main" id="{39C8AF1A-90DE-9269-62FE-F24556F686AC}"/>
              </a:ext>
            </a:extLst>
          </p:cNvPr>
          <p:cNvSpPr>
            <a:spLocks noGrp="1"/>
          </p:cNvSpPr>
          <p:nvPr>
            <p:ph type="body" idx="1"/>
          </p:nvPr>
        </p:nvSpPr>
        <p:spPr/>
        <p:txBody>
          <a:bodyPr/>
          <a:lstStyle/>
          <a:p>
            <a:r>
              <a:rPr lang="en-US" dirty="0">
                <a:solidFill>
                  <a:schemeClr val="bg2"/>
                </a:solidFill>
              </a:rPr>
              <a:t>.</a:t>
            </a:r>
          </a:p>
        </p:txBody>
      </p:sp>
      <p:pic>
        <p:nvPicPr>
          <p:cNvPr id="4" name="Picture 3">
            <a:extLst>
              <a:ext uri="{FF2B5EF4-FFF2-40B4-BE49-F238E27FC236}">
                <a16:creationId xmlns:a16="http://schemas.microsoft.com/office/drawing/2014/main" id="{E7F14056-3004-DA8B-AEEC-88E16E0114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88513" y="642016"/>
            <a:ext cx="2566974" cy="1339883"/>
          </a:xfrm>
          <a:prstGeom prst="rect">
            <a:avLst/>
          </a:prstGeom>
        </p:spPr>
      </p:pic>
    </p:spTree>
    <p:extLst>
      <p:ext uri="{BB962C8B-B14F-4D97-AF65-F5344CB8AC3E}">
        <p14:creationId xmlns:p14="http://schemas.microsoft.com/office/powerpoint/2010/main" val="922890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44A7-1190-C93B-5647-F5FAA5FDA6D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American Horse Council (AHC)</a:t>
            </a:r>
          </a:p>
        </p:txBody>
      </p:sp>
      <p:sp>
        <p:nvSpPr>
          <p:cNvPr id="3" name="Content Placeholder 2">
            <a:extLst>
              <a:ext uri="{FF2B5EF4-FFF2-40B4-BE49-F238E27FC236}">
                <a16:creationId xmlns:a16="http://schemas.microsoft.com/office/drawing/2014/main" id="{4AF8C973-1B48-506B-C14E-5AF3C9B23E71}"/>
              </a:ext>
            </a:extLst>
          </p:cNvPr>
          <p:cNvSpPr>
            <a:spLocks noGrp="1"/>
          </p:cNvSpPr>
          <p:nvPr>
            <p:ph idx="1"/>
          </p:nvPr>
        </p:nvSpPr>
        <p:spPr/>
        <p:txBody>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1969</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MISSION: The American Horse Council works daily to advocate for the social, economic and          legislative interests of the United States equine industry.</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listed on AHC website as an organizational member with link to our website.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Governance Policy 3.4.1.4 “…….provide for National Equestrian Trails Advocacy by participating in American Horse Council’s Recreation Trails Committee”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b="1" dirty="0">
                <a:latin typeface="Times New Roman" panose="02020603050405020304" pitchFamily="18" charset="0"/>
                <a:cs typeface="Times New Roman" panose="02020603050405020304" pitchFamily="18" charset="0"/>
              </a:rPr>
              <a:t>Budget fee requested: $2,650.00 (qualifies for committee seat)</a:t>
            </a:r>
          </a:p>
          <a:p>
            <a:pPr marL="0" indent="0">
              <a:buNone/>
            </a:pPr>
            <a:endParaRPr lang="en-US" dirty="0"/>
          </a:p>
        </p:txBody>
      </p:sp>
      <p:pic>
        <p:nvPicPr>
          <p:cNvPr id="4" name="Picture 3">
            <a:extLst>
              <a:ext uri="{FF2B5EF4-FFF2-40B4-BE49-F238E27FC236}">
                <a16:creationId xmlns:a16="http://schemas.microsoft.com/office/drawing/2014/main" id="{CEA669C0-5F1B-8A6D-DD99-20DE318853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06555" y="66236"/>
            <a:ext cx="628650" cy="328136"/>
          </a:xfrm>
          <a:prstGeom prst="rect">
            <a:avLst/>
          </a:prstGeom>
        </p:spPr>
      </p:pic>
    </p:spTree>
    <p:extLst>
      <p:ext uri="{BB962C8B-B14F-4D97-AF65-F5344CB8AC3E}">
        <p14:creationId xmlns:p14="http://schemas.microsoft.com/office/powerpoint/2010/main" val="3927610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B43E-43BB-0048-9CFA-F3E15A5A67B8}"/>
              </a:ext>
            </a:extLst>
          </p:cNvPr>
          <p:cNvSpPr>
            <a:spLocks noGrp="1"/>
          </p:cNvSpPr>
          <p:nvPr>
            <p:ph type="title"/>
          </p:nvPr>
        </p:nvSpPr>
        <p:spPr/>
        <p:txBody>
          <a:bodyPr>
            <a:normAutofit/>
          </a:bodyPr>
          <a:lstStyle/>
          <a:p>
            <a:r>
              <a:rPr lang="en-US" sz="2700" dirty="0">
                <a:latin typeface="Times New Roman" panose="02020603050405020304" pitchFamily="18" charset="0"/>
                <a:cs typeface="Times New Roman" panose="02020603050405020304" pitchFamily="18" charset="0"/>
              </a:rPr>
              <a:t>Partnership for the National Trail System (PNTS)</a:t>
            </a:r>
          </a:p>
        </p:txBody>
      </p:sp>
      <p:sp>
        <p:nvSpPr>
          <p:cNvPr id="3" name="Content Placeholder 2">
            <a:extLst>
              <a:ext uri="{FF2B5EF4-FFF2-40B4-BE49-F238E27FC236}">
                <a16:creationId xmlns:a16="http://schemas.microsoft.com/office/drawing/2014/main" id="{DC670D3B-DA64-C4B0-EE23-0A161B660838}"/>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2001</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Mission: To empower, inspire and strengthen public and private partners to develop, preserve, promote and sustain the national scenic and historic trails.</a:t>
            </a:r>
            <a:endParaRPr lang="en-US" sz="1350" b="1" i="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listed as an Affiliate member on the website.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Budget fee requested: $250.00</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B853915-1584-6B4A-465D-575E202A40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2809" y="48279"/>
            <a:ext cx="628650" cy="328136"/>
          </a:xfrm>
          <a:prstGeom prst="rect">
            <a:avLst/>
          </a:prstGeom>
        </p:spPr>
      </p:pic>
    </p:spTree>
    <p:extLst>
      <p:ext uri="{BB962C8B-B14F-4D97-AF65-F5344CB8AC3E}">
        <p14:creationId xmlns:p14="http://schemas.microsoft.com/office/powerpoint/2010/main" val="7005064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745D8-6335-BD6C-DC94-4F71CB49DC8F}"/>
              </a:ext>
            </a:extLst>
          </p:cNvPr>
          <p:cNvSpPr>
            <a:spLocks noGrp="1"/>
          </p:cNvSpPr>
          <p:nvPr>
            <p:ph type="title"/>
          </p:nvPr>
        </p:nvSpPr>
        <p:spPr/>
        <p:txBody>
          <a:bodyPr>
            <a:normAutofit/>
          </a:bodyPr>
          <a:lstStyle/>
          <a:p>
            <a:r>
              <a:rPr lang="en-US" sz="2700" dirty="0">
                <a:latin typeface="Times New Roman" panose="02020603050405020304" pitchFamily="18" charset="0"/>
                <a:cs typeface="Times New Roman" panose="02020603050405020304" pitchFamily="18" charset="0"/>
              </a:rPr>
              <a:t>National Wilderness Stewardship Alliance (NWSA)</a:t>
            </a:r>
          </a:p>
        </p:txBody>
      </p:sp>
      <p:sp>
        <p:nvSpPr>
          <p:cNvPr id="3" name="Content Placeholder 2">
            <a:extLst>
              <a:ext uri="{FF2B5EF4-FFF2-40B4-BE49-F238E27FC236}">
                <a16:creationId xmlns:a16="http://schemas.microsoft.com/office/drawing/2014/main" id="{9C9D713D-9186-79EE-4204-96A27D4F7C8B}"/>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2010</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Vision: America’s wilderness and wild places will be stewarded for generations to come through an enduring partnership of public agencies, community-based organizations, and volunteer stewards; and that the benefits of wilderness and wilderness stewardship will be shared equitably.</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i="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not listed on website – nor are any member organizations.</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Randy serves on NWSA Board.</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Budget fee requested: $270.00</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E6116D8-180E-18C9-6244-817EBF13D6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5393" y="17303"/>
            <a:ext cx="628650" cy="328136"/>
          </a:xfrm>
          <a:prstGeom prst="rect">
            <a:avLst/>
          </a:prstGeom>
        </p:spPr>
      </p:pic>
    </p:spTree>
    <p:extLst>
      <p:ext uri="{BB962C8B-B14F-4D97-AF65-F5344CB8AC3E}">
        <p14:creationId xmlns:p14="http://schemas.microsoft.com/office/powerpoint/2010/main" val="696041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45232-5043-C15B-36FD-DA4C58EFADC5}"/>
              </a:ext>
            </a:extLst>
          </p:cNvPr>
          <p:cNvSpPr>
            <a:spLocks noGrp="1"/>
          </p:cNvSpPr>
          <p:nvPr>
            <p:ph type="title"/>
          </p:nvPr>
        </p:nvSpPr>
        <p:spPr/>
        <p:txBody>
          <a:bodyPr>
            <a:normAutofit/>
          </a:bodyPr>
          <a:lstStyle/>
          <a:p>
            <a:r>
              <a:rPr lang="en-US" sz="2700" dirty="0">
                <a:latin typeface="Times New Roman" panose="02020603050405020304" pitchFamily="18" charset="0"/>
                <a:cs typeface="Times New Roman" panose="02020603050405020304" pitchFamily="18" charset="0"/>
              </a:rPr>
              <a:t>Leave No Trace Center for Outdoors Ethics (LNT)</a:t>
            </a:r>
          </a:p>
        </p:txBody>
      </p:sp>
      <p:sp>
        <p:nvSpPr>
          <p:cNvPr id="3" name="Content Placeholder 2">
            <a:extLst>
              <a:ext uri="{FF2B5EF4-FFF2-40B4-BE49-F238E27FC236}">
                <a16:creationId xmlns:a16="http://schemas.microsoft.com/office/drawing/2014/main" id="{73120F1E-21AB-8FCB-E5A3-01997E44CC9A}"/>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1994</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latin typeface="Times New Roman" panose="02020603050405020304" pitchFamily="18" charset="0"/>
                <a:ea typeface="Calibri" panose="020F0502020204030204" pitchFamily="34" charset="0"/>
                <a:cs typeface="Times New Roman" panose="02020603050405020304" pitchFamily="18" charset="0"/>
              </a:rPr>
              <a:t>Mission: Using the power of science, education and stewardship, Leave No Trace is on a mission to ensure a sustainable future for the outdoors and the planet.</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listed on the LNT website as a Non-Profit Community Partner with link to BCHA.org.</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Budget fee requested: $150.00</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C90A7C7-8D84-1779-7530-2993ED2E00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4268" y="88126"/>
            <a:ext cx="628650" cy="328136"/>
          </a:xfrm>
          <a:prstGeom prst="rect">
            <a:avLst/>
          </a:prstGeom>
        </p:spPr>
      </p:pic>
    </p:spTree>
    <p:extLst>
      <p:ext uri="{BB962C8B-B14F-4D97-AF65-F5344CB8AC3E}">
        <p14:creationId xmlns:p14="http://schemas.microsoft.com/office/powerpoint/2010/main" val="269085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EDB7-C84A-9497-9466-EF71443C8C33}"/>
              </a:ext>
            </a:extLst>
          </p:cNvPr>
          <p:cNvSpPr>
            <a:spLocks noGrp="1"/>
          </p:cNvSpPr>
          <p:nvPr>
            <p:ph type="title"/>
          </p:nvPr>
        </p:nvSpPr>
        <p:spPr/>
        <p:txBody>
          <a:bodyPr/>
          <a:lstStyle/>
          <a:p>
            <a:r>
              <a:rPr lang="en-US" dirty="0"/>
              <a:t>LOGO</a:t>
            </a:r>
          </a:p>
        </p:txBody>
      </p:sp>
    </p:spTree>
    <p:extLst>
      <p:ext uri="{BB962C8B-B14F-4D97-AF65-F5344CB8AC3E}">
        <p14:creationId xmlns:p14="http://schemas.microsoft.com/office/powerpoint/2010/main" val="1912473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BC06E-C967-7FD7-DC59-F57760B0C4F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American Trails</a:t>
            </a:r>
            <a:br>
              <a:rPr lang="en-US"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                 Trails Move People Coalition</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494AE2B-DC92-9FA8-4719-E392A33E4977}"/>
              </a:ext>
            </a:extLst>
          </p:cNvPr>
          <p:cNvSpPr>
            <a:spLocks noGrp="1"/>
          </p:cNvSpPr>
          <p:nvPr>
            <p:ph idx="1"/>
          </p:nvPr>
        </p:nvSpPr>
        <p:spPr/>
        <p:txBody>
          <a:bodyPr>
            <a:normAutofit lnSpcReduction="10000"/>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1988</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Mission: Our mission is to advance the development of diverse, high quality trails and greenways. Through collaboration, education, and communication, we raise awareness of the value of trails.</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spcAft>
                <a:spcPts val="563"/>
              </a:spcAft>
            </a:pPr>
            <a:r>
              <a:rPr lang="en-US" sz="1350" b="1" i="1" dirty="0">
                <a:solidFill>
                  <a:schemeClr val="tx1"/>
                </a:solidFill>
                <a:latin typeface="Times New Roman" panose="02020603050405020304" pitchFamily="18" charset="0"/>
                <a:ea typeface="Times New Roman" panose="02020603050405020304" pitchFamily="18" charset="0"/>
              </a:rPr>
              <a:t>American Trails, through our Trails Move People (TMP) coalition, allows for robust engagement of diverse organizations across the trail user spectrum on a variety of topics and issues related to trails. Agreement on all issues may not be possible, but TMP will provide a forum for such discussions, and allow the trails community to speak loudly with a unified voice on the issues that resonate with the TMP coalition.</a:t>
            </a:r>
            <a:endParaRPr lang="en-US" sz="1350" b="1" dirty="0">
              <a:solidFill>
                <a:schemeClr val="tx1"/>
              </a:solidFill>
              <a:latin typeface="Times New Roman" panose="02020603050405020304" pitchFamily="18" charset="0"/>
              <a:ea typeface="Times New Roman" panose="02020603050405020304" pitchFamily="18" charset="0"/>
            </a:endParaRPr>
          </a:p>
          <a:p>
            <a:pPr marL="0">
              <a:spcBef>
                <a:spcPts val="0"/>
              </a:spcBef>
              <a:spcAft>
                <a:spcPts val="563"/>
              </a:spcAft>
            </a:pPr>
            <a:r>
              <a:rPr lang="en-US" sz="1350" b="1" dirty="0">
                <a:solidFill>
                  <a:schemeClr val="tx1"/>
                </a:solidFill>
                <a:latin typeface="Times New Roman" panose="02020603050405020304" pitchFamily="18" charset="0"/>
                <a:ea typeface="Times New Roman" panose="02020603050405020304" pitchFamily="18" charset="0"/>
              </a:rPr>
              <a:t>Mylon Filkins (BCH California) is listed as an Advisor</a:t>
            </a:r>
          </a:p>
          <a:p>
            <a:pPr marL="0">
              <a:spcBef>
                <a:spcPts val="0"/>
              </a:spcBef>
            </a:pPr>
            <a:r>
              <a:rPr lang="en-US" sz="135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BCHA is listed on the Trails Move People Coalition page.</a:t>
            </a:r>
          </a:p>
          <a:p>
            <a:pPr marL="0" indent="0">
              <a:spcBef>
                <a:spcPts val="0"/>
              </a:spcBef>
              <a:buNone/>
            </a:pPr>
            <a:endParaRPr lang="en-US" sz="9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Budget fee requested:  $100.00</a:t>
            </a:r>
            <a:endParaRPr lang="en-US" sz="135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BE1C3DA-E864-8E16-9284-9D2D5D7838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10226" y="107001"/>
            <a:ext cx="628650" cy="328136"/>
          </a:xfrm>
          <a:prstGeom prst="rect">
            <a:avLst/>
          </a:prstGeom>
        </p:spPr>
      </p:pic>
    </p:spTree>
    <p:extLst>
      <p:ext uri="{BB962C8B-B14F-4D97-AF65-F5344CB8AC3E}">
        <p14:creationId xmlns:p14="http://schemas.microsoft.com/office/powerpoint/2010/main" val="4080444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4FECB-B366-8E99-EFC3-1BB341A2E83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Coalition for Recreational Trails (CRT)</a:t>
            </a:r>
          </a:p>
        </p:txBody>
      </p:sp>
      <p:sp>
        <p:nvSpPr>
          <p:cNvPr id="3" name="Content Placeholder 2">
            <a:extLst>
              <a:ext uri="{FF2B5EF4-FFF2-40B4-BE49-F238E27FC236}">
                <a16:creationId xmlns:a16="http://schemas.microsoft.com/office/drawing/2014/main" id="{11CE0886-AD95-6594-A8E5-E10EC05A74A2}"/>
              </a:ext>
            </a:extLst>
          </p:cNvPr>
          <p:cNvSpPr>
            <a:spLocks noGrp="1"/>
          </p:cNvSpPr>
          <p:nvPr>
            <p:ph idx="1"/>
          </p:nvPr>
        </p:nvSpPr>
        <p:spPr/>
        <p:txBody>
          <a:bodyPr>
            <a:normAutofit fontScale="92500" lnSpcReduction="20000"/>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Google search found no independent website.</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From American Trails website:</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Coalition for Recreational Trails (CRT) is an alliance of national and regional trail-related organizations across a broad spectrum of interests representing motorized and non-motorized communities. Its members work together to build awareness and understanding of the Recreational Trails Program, which returns federal gasoline taxes paid by off-highway recreationists to the states for trail development and maintenance.</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Mission: Continuing and enhancing the RTP at the state and federal level;</a:t>
            </a:r>
            <a:r>
              <a:rPr lang="en-US" sz="135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en-US" sz="135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Educating policy makers and the public about the RTP’s accomplishments; and Ensuring that the return of federal gasoline taxes to the program is equitable, that the allocation of those funds among the states reflects current fuel-usage data, and that the utilization of those funds is efficient, effective, responsive and accountable.</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solidFill>
                  <a:schemeClr val="tx1"/>
                </a:solidFill>
                <a:latin typeface="Helvetica" panose="020B0604020202020204" pitchFamily="34" charset="0"/>
                <a:ea typeface="Times New Roman" panose="02020603050405020304" pitchFamily="18" charset="0"/>
                <a:cs typeface="Times New Roman" panose="02020603050405020304" pitchFamily="18" charset="0"/>
              </a:rPr>
              <a:t> </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BCHA is listed as CRT Member and RTP Supporter (on American Trails website.) </a:t>
            </a:r>
            <a:endParaRPr lang="en-US" sz="135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pP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Budget fee requested:   $100.00</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dirty="0">
                <a:solidFill>
                  <a:srgbClr val="5A5A5A"/>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09FD409-A4E9-501B-069A-04FDE83088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5393" y="81834"/>
            <a:ext cx="628650" cy="328136"/>
          </a:xfrm>
          <a:prstGeom prst="rect">
            <a:avLst/>
          </a:prstGeom>
        </p:spPr>
      </p:pic>
    </p:spTree>
    <p:extLst>
      <p:ext uri="{BB962C8B-B14F-4D97-AF65-F5344CB8AC3E}">
        <p14:creationId xmlns:p14="http://schemas.microsoft.com/office/powerpoint/2010/main" val="3695250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95CF0-130F-BA5A-2FF4-A4F75627D3E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American Hiking Society (AHS)</a:t>
            </a:r>
          </a:p>
        </p:txBody>
      </p:sp>
      <p:sp>
        <p:nvSpPr>
          <p:cNvPr id="3" name="Content Placeholder 2">
            <a:extLst>
              <a:ext uri="{FF2B5EF4-FFF2-40B4-BE49-F238E27FC236}">
                <a16:creationId xmlns:a16="http://schemas.microsoft.com/office/drawing/2014/main" id="{A96C6B87-67C6-1804-ED62-A216070FDE12}"/>
              </a:ext>
            </a:extLst>
          </p:cNvPr>
          <p:cNvSpPr>
            <a:spLocks noGrp="1"/>
          </p:cNvSpPr>
          <p:nvPr>
            <p:ph idx="1"/>
          </p:nvPr>
        </p:nvSpPr>
        <p:spPr/>
        <p:txBody>
          <a:bodyPr>
            <a:normAutofit fontScale="92500"/>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1976</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latin typeface="Times New Roman" panose="02020603050405020304" pitchFamily="18" charset="0"/>
                <a:ea typeface="Calibri" panose="020F0502020204030204" pitchFamily="34" charset="0"/>
                <a:cs typeface="Times New Roman" panose="02020603050405020304" pitchFamily="18" charset="0"/>
              </a:rPr>
              <a:t>Mission: Empowering all to enjoy, share, and preserve the hiking experience.</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latin typeface="Times New Roman" panose="02020603050405020304" pitchFamily="18" charset="0"/>
                <a:ea typeface="Calibri" panose="020F0502020204030204" pitchFamily="34" charset="0"/>
                <a:cs typeface="Times New Roman" panose="02020603050405020304" pitchFamily="18" charset="0"/>
              </a:rPr>
              <a:t>We envision a world where everyone feels welcome in the American hiking community and has permanent access to meaningful hiking, including urban, frontcountry, and backcountry opportunities.</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i="1" dirty="0">
                <a:latin typeface="Times New Roman" panose="02020603050405020304" pitchFamily="18" charset="0"/>
                <a:ea typeface="Calibri" panose="020F0502020204030204" pitchFamily="34" charset="0"/>
                <a:cs typeface="Times New Roman" panose="02020603050405020304" pitchFamily="18" charset="0"/>
              </a:rPr>
              <a:t>We will achieve this vision by empowering all communities to enjoy, share, and preserve the hiking experience; advocating for the protection and expansion of hiking spaces; fostering trail stewardship; and collaborating with partners whose strengths are complementary.</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i="1" dirty="0">
                <a:latin typeface="Times New Roman" panose="02020603050405020304" pitchFamily="18" charset="0"/>
                <a:ea typeface="Calibri" panose="020F0502020204030204" pitchFamily="34" charset="0"/>
                <a:cs typeface="Times New Roman" panose="02020603050405020304" pitchFamily="18" charset="0"/>
              </a:rPr>
              <a:t>Advocate: American Hiking works with Congress, federal agencies, and partners on policy issues and legislation to ensure funding for trails, preservation of public lands, and protection of the hiking experience.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lgn="ctr">
              <a:spcBef>
                <a:spcPts val="0"/>
              </a:spcBef>
              <a:buNone/>
            </a:pPr>
            <a:r>
              <a:rPr lang="en-US" sz="1350" b="1" dirty="0">
                <a:solidFill>
                  <a:srgbClr val="000000"/>
                </a:solidFill>
                <a:latin typeface="Montserrat" panose="00000500000000000000" pitchFamily="2" charset="0"/>
                <a:ea typeface="Times New Roman" panose="02020603050405020304" pitchFamily="18"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not listed on website – no partners listed.</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07F061A1-109C-AFAA-4C47-0FDD3070DD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22809" y="54571"/>
            <a:ext cx="628650" cy="328136"/>
          </a:xfrm>
          <a:prstGeom prst="rect">
            <a:avLst/>
          </a:prstGeom>
        </p:spPr>
      </p:pic>
    </p:spTree>
    <p:extLst>
      <p:ext uri="{BB962C8B-B14F-4D97-AF65-F5344CB8AC3E}">
        <p14:creationId xmlns:p14="http://schemas.microsoft.com/office/powerpoint/2010/main" val="1209194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0D297-B90F-BEB2-9131-B787FD089FA2}"/>
              </a:ext>
            </a:extLst>
          </p:cNvPr>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International Mountain Bicycling Association (IMBA)</a:t>
            </a:r>
          </a:p>
        </p:txBody>
      </p:sp>
      <p:sp>
        <p:nvSpPr>
          <p:cNvPr id="3" name="Content Placeholder 2">
            <a:extLst>
              <a:ext uri="{FF2B5EF4-FFF2-40B4-BE49-F238E27FC236}">
                <a16:creationId xmlns:a16="http://schemas.microsoft.com/office/drawing/2014/main" id="{3306A67C-C91D-03BE-2B3E-7BF5FED977B3}"/>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1988</a:t>
            </a:r>
          </a:p>
          <a:p>
            <a:pPr marL="0">
              <a:spcBef>
                <a:spcPts val="0"/>
              </a:spcBef>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latin typeface="Times New Roman" panose="02020603050405020304" pitchFamily="18" charset="0"/>
                <a:ea typeface="Calibri" panose="020F0502020204030204" pitchFamily="34" charset="0"/>
                <a:cs typeface="Times New Roman" panose="02020603050405020304" pitchFamily="18" charset="0"/>
              </a:rPr>
              <a:t>Mission: To create, enhance and protect great places to ride mountain bikes.</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not listed on the website.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2B8720DA-4F6A-198E-50B3-EE116D95C3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5393" y="48279"/>
            <a:ext cx="628650" cy="328136"/>
          </a:xfrm>
          <a:prstGeom prst="rect">
            <a:avLst/>
          </a:prstGeom>
        </p:spPr>
      </p:pic>
    </p:spTree>
    <p:extLst>
      <p:ext uri="{BB962C8B-B14F-4D97-AF65-F5344CB8AC3E}">
        <p14:creationId xmlns:p14="http://schemas.microsoft.com/office/powerpoint/2010/main" val="3670242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A2C1-C0B1-60AB-96AC-7EC48E447F33}"/>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American Endurance Ride Conference (AERC)</a:t>
            </a:r>
          </a:p>
        </p:txBody>
      </p:sp>
      <p:sp>
        <p:nvSpPr>
          <p:cNvPr id="3" name="Content Placeholder 2">
            <a:extLst>
              <a:ext uri="{FF2B5EF4-FFF2-40B4-BE49-F238E27FC236}">
                <a16:creationId xmlns:a16="http://schemas.microsoft.com/office/drawing/2014/main" id="{4E9680DE-0A51-2D37-A544-51ADBBD6C502}"/>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1972</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Values: In addition to promoting the sport of endurance riding, the AERC encourages the use, protection, and development of equestrian trails, especially those with historic significance. The founding ride of endurance riding, the Western States Trail Ride or “Tevis Cup,” covers 100 miles of the famous Western States and Immigrant Trails over the Sierra Nevada Mountains. These rides promote awareness of the importance of trail preservation for future generations and foster an appreciation of our American heritage.</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solidFill>
                  <a:srgbClr val="3C3C3C"/>
                </a:solidFill>
                <a:latin typeface="Times New Roman" panose="02020603050405020304" pitchFamily="18" charset="0"/>
                <a:ea typeface="Times New Roman" panose="02020603050405020304" pitchFamily="18" charset="0"/>
                <a:cs typeface="Times New Roman" panose="02020603050405020304" pitchFamily="18" charset="0"/>
              </a:rPr>
              <a:t>BCHA is not referenced on AERC website.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BF1E9B9A-CBE2-A3C7-9395-1A2BDF5D09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03934" y="54571"/>
            <a:ext cx="628650" cy="328136"/>
          </a:xfrm>
          <a:prstGeom prst="rect">
            <a:avLst/>
          </a:prstGeom>
        </p:spPr>
      </p:pic>
    </p:spTree>
    <p:extLst>
      <p:ext uri="{BB962C8B-B14F-4D97-AF65-F5344CB8AC3E}">
        <p14:creationId xmlns:p14="http://schemas.microsoft.com/office/powerpoint/2010/main" val="24782080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B38F4-A300-51C8-4AA2-8AB3886B96BE}"/>
              </a:ext>
            </a:extLst>
          </p:cNvPr>
          <p:cNvSpPr>
            <a:spLocks noGrp="1"/>
          </p:cNvSpPr>
          <p:nvPr>
            <p:ph type="title"/>
          </p:nvPr>
        </p:nvSpPr>
        <p:spPr/>
        <p:txBody>
          <a:bodyPr>
            <a:normAutofit/>
          </a:bodyPr>
          <a:lstStyle/>
          <a:p>
            <a:r>
              <a:rPr lang="en-US" sz="2700" dirty="0">
                <a:latin typeface="Times New Roman" panose="02020603050405020304" pitchFamily="18" charset="0"/>
                <a:cs typeface="Times New Roman" panose="02020603050405020304" pitchFamily="18" charset="0"/>
              </a:rPr>
              <a:t>Equestrian Land Conservation Resource (ELCR)</a:t>
            </a:r>
          </a:p>
        </p:txBody>
      </p:sp>
      <p:sp>
        <p:nvSpPr>
          <p:cNvPr id="3" name="Content Placeholder 2">
            <a:extLst>
              <a:ext uri="{FF2B5EF4-FFF2-40B4-BE49-F238E27FC236}">
                <a16:creationId xmlns:a16="http://schemas.microsoft.com/office/drawing/2014/main" id="{7726B5DD-8ED5-855C-7248-1CD7723E2CC2}"/>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1996</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Mission: The Equine Land Conservation Resource leads in the protection and conservation of lands for the horse and horse-related activities.</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Vision: A future in which horse lands have been conserved so that America’s equine heritage lives on and the emotional, physical and economic benefits of mankind’s bond with the horse remain accessible to all.</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lnSpc>
                <a:spcPts val="1125"/>
              </a:lnSpc>
              <a:spcBef>
                <a:spcPts val="900"/>
              </a:spcBef>
              <a:spcAft>
                <a:spcPts val="900"/>
              </a:spcAft>
            </a:pPr>
            <a:r>
              <a:rPr lang="en-US" sz="135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BCHA is not listed on website – Back Country Horsemen of America Lower Rio Grande Chapter is listed as Conservation Partners but link is not active.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89101D6-519E-57CD-17CD-9362C39BBF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16517" y="75542"/>
            <a:ext cx="628650" cy="328136"/>
          </a:xfrm>
          <a:prstGeom prst="rect">
            <a:avLst/>
          </a:prstGeom>
        </p:spPr>
      </p:pic>
    </p:spTree>
    <p:extLst>
      <p:ext uri="{BB962C8B-B14F-4D97-AF65-F5344CB8AC3E}">
        <p14:creationId xmlns:p14="http://schemas.microsoft.com/office/powerpoint/2010/main" val="14477269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BC044-00DD-FD6B-C974-52B78A1A77A6}"/>
              </a:ext>
            </a:extLst>
          </p:cNvPr>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Land and Water Conservation Fund (LWCF) Coalition</a:t>
            </a:r>
          </a:p>
        </p:txBody>
      </p:sp>
      <p:sp>
        <p:nvSpPr>
          <p:cNvPr id="3" name="Content Placeholder 2">
            <a:extLst>
              <a:ext uri="{FF2B5EF4-FFF2-40B4-BE49-F238E27FC236}">
                <a16:creationId xmlns:a16="http://schemas.microsoft.com/office/drawing/2014/main" id="{DE5F426B-1F7D-F6E4-93E4-0B6EABA2F947}"/>
              </a:ext>
            </a:extLst>
          </p:cNvPr>
          <p:cNvSpPr>
            <a:spLocks noGrp="1"/>
          </p:cNvSpPr>
          <p:nvPr>
            <p:ph idx="1"/>
          </p:nvPr>
        </p:nvSpPr>
        <p:spPr/>
        <p:txBody>
          <a:bodyPr>
            <a:normAutofit fontScale="92500" lnSpcReduction="20000"/>
          </a:bodyPr>
          <a:lstStyle/>
          <a:p>
            <a:pPr marL="0">
              <a:spcBef>
                <a:spcPts val="0"/>
              </a:spcBef>
            </a:pPr>
            <a:r>
              <a:rPr lang="en-US" sz="1425" b="1" dirty="0">
                <a:latin typeface="Times New Roman" panose="02020603050405020304" pitchFamily="18" charset="0"/>
                <a:ea typeface="Calibri" panose="020F0502020204030204" pitchFamily="34" charset="0"/>
                <a:cs typeface="Times New Roman" panose="02020603050405020304" pitchFamily="18" charset="0"/>
              </a:rPr>
              <a:t>LWCF established 1964</a:t>
            </a:r>
          </a:p>
          <a:p>
            <a:pPr marL="0" indent="0">
              <a:spcBef>
                <a:spcPts val="0"/>
              </a:spcBef>
              <a:buNone/>
            </a:pPr>
            <a:r>
              <a:rPr lang="en-US" sz="1425" b="1" dirty="0">
                <a:latin typeface="Times New Roman" panose="02020603050405020304" pitchFamily="18" charset="0"/>
                <a:ea typeface="Calibri" panose="020F0502020204030204" pitchFamily="34" charset="0"/>
                <a:cs typeface="Times New Roman" panose="02020603050405020304" pitchFamily="18" charset="0"/>
              </a:rPr>
              <a:t> </a:t>
            </a:r>
          </a:p>
          <a:p>
            <a:pPr marL="0">
              <a:spcBef>
                <a:spcPts val="0"/>
              </a:spcBef>
            </a:pPr>
            <a:r>
              <a:rPr lang="en-US" sz="1425" b="1" i="1" dirty="0">
                <a:latin typeface="Times New Roman" panose="02020603050405020304" pitchFamily="18" charset="0"/>
                <a:ea typeface="Calibri" panose="020F0502020204030204" pitchFamily="34" charset="0"/>
                <a:cs typeface="Times New Roman" panose="02020603050405020304" pitchFamily="18" charset="0"/>
              </a:rPr>
              <a:t>Coalition statement: We are a broad coalition of stakeholders from across the U.S. that support the Land and Water Conservation Fund.</a:t>
            </a:r>
            <a:endParaRPr lang="en-US" sz="1425" b="1" dirty="0">
              <a:latin typeface="Times New Roman" panose="02020603050405020304" pitchFamily="18" charset="0"/>
              <a:ea typeface="Calibri" panose="020F0502020204030204" pitchFamily="34" charset="0"/>
              <a:cs typeface="Times New Roman" panose="02020603050405020304" pitchFamily="18" charset="0"/>
            </a:endParaRPr>
          </a:p>
          <a:p>
            <a:pPr marL="0">
              <a:spcBef>
                <a:spcPts val="0"/>
              </a:spcBef>
            </a:pPr>
            <a:r>
              <a:rPr lang="en-US" sz="1425" b="1" i="1" dirty="0">
                <a:latin typeface="Times New Roman" panose="02020603050405020304" pitchFamily="18" charset="0"/>
                <a:ea typeface="Times New Roman" panose="02020603050405020304" pitchFamily="18" charset="0"/>
                <a:cs typeface="Times New Roman" panose="02020603050405020304" pitchFamily="18" charset="0"/>
              </a:rPr>
              <a:t>The Land and Water Conservation Fund (LWCF) is America's most important program to conserve irreplaceable lands and improve outdoor recreation opportunities throughout the nation. The program works in partnership with federal, state and local efforts to protect land in our national parks, national wildlife refuges, national forests, national trails, and other public lands; to preserve working forests and ranchlands; to support state and local parks and playgrounds; to preserve battlefields and other historic and cultural sites; and to provide the tools that communities need to meet their diverse conservation and recreation needs.</a:t>
            </a:r>
            <a:endParaRPr lang="en-US" sz="1425" b="1"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buNone/>
            </a:pPr>
            <a:r>
              <a:rPr lang="en-US" sz="1425" b="1" dirty="0">
                <a:latin typeface="Times New Roman" panose="02020603050405020304" pitchFamily="18" charset="0"/>
                <a:ea typeface="Calibri" panose="020F0502020204030204" pitchFamily="34" charset="0"/>
                <a:cs typeface="Times New Roman" panose="02020603050405020304" pitchFamily="18" charset="0"/>
              </a:rPr>
              <a:t> </a:t>
            </a:r>
          </a:p>
          <a:p>
            <a:pPr marL="0">
              <a:spcBef>
                <a:spcPts val="0"/>
              </a:spcBef>
            </a:pPr>
            <a:r>
              <a:rPr lang="en-US" sz="1425" b="1" dirty="0">
                <a:latin typeface="Times New Roman" panose="02020603050405020304" pitchFamily="18" charset="0"/>
                <a:ea typeface="Calibri" panose="020F0502020204030204" pitchFamily="34" charset="0"/>
                <a:cs typeface="Times New Roman" panose="02020603050405020304" pitchFamily="18" charset="0"/>
              </a:rPr>
              <a:t>BCHA is listed on website as a Partner Organization (along with many BCH state &amp; chapters that seem to be outdated)</a:t>
            </a:r>
          </a:p>
          <a:p>
            <a:endParaRPr lang="en-US" dirty="0"/>
          </a:p>
        </p:txBody>
      </p:sp>
      <p:pic>
        <p:nvPicPr>
          <p:cNvPr id="4" name="Picture 3">
            <a:extLst>
              <a:ext uri="{FF2B5EF4-FFF2-40B4-BE49-F238E27FC236}">
                <a16:creationId xmlns:a16="http://schemas.microsoft.com/office/drawing/2014/main" id="{00E15853-8540-9E9C-04AD-C554EFF422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1350" y="94417"/>
            <a:ext cx="628650" cy="328136"/>
          </a:xfrm>
          <a:prstGeom prst="rect">
            <a:avLst/>
          </a:prstGeom>
        </p:spPr>
      </p:pic>
    </p:spTree>
    <p:extLst>
      <p:ext uri="{BB962C8B-B14F-4D97-AF65-F5344CB8AC3E}">
        <p14:creationId xmlns:p14="http://schemas.microsoft.com/office/powerpoint/2010/main" val="589493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A9B12-9448-E334-2812-D18D6F8682D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Wilderness Society (TWS)</a:t>
            </a:r>
          </a:p>
        </p:txBody>
      </p:sp>
      <p:sp>
        <p:nvSpPr>
          <p:cNvPr id="3" name="Content Placeholder 2">
            <a:extLst>
              <a:ext uri="{FF2B5EF4-FFF2-40B4-BE49-F238E27FC236}">
                <a16:creationId xmlns:a16="http://schemas.microsoft.com/office/drawing/2014/main" id="{D0B59B71-B20E-8C01-4DAF-11DD83343564}"/>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1935</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latin typeface="Times New Roman" panose="02020603050405020304" pitchFamily="18" charset="0"/>
                <a:ea typeface="Calibri" panose="020F0502020204030204" pitchFamily="34" charset="0"/>
                <a:cs typeface="Times New Roman" panose="02020603050405020304" pitchFamily="18" charset="0"/>
              </a:rPr>
              <a:t>Mission: Uniting people to protect America’s wild places.</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not listed on website.</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2201335A-2BB4-D57B-E04F-13A40E6BE2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65058" y="54571"/>
            <a:ext cx="628650" cy="328136"/>
          </a:xfrm>
          <a:prstGeom prst="rect">
            <a:avLst/>
          </a:prstGeom>
        </p:spPr>
      </p:pic>
    </p:spTree>
    <p:extLst>
      <p:ext uri="{BB962C8B-B14F-4D97-AF65-F5344CB8AC3E}">
        <p14:creationId xmlns:p14="http://schemas.microsoft.com/office/powerpoint/2010/main" val="19304924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E445E-683B-D7BD-12A8-A8A4CC887F7E}"/>
              </a:ext>
            </a:extLst>
          </p:cNvPr>
          <p:cNvSpPr>
            <a:spLocks noGrp="1"/>
          </p:cNvSpPr>
          <p:nvPr>
            <p:ph type="ctrTitle"/>
          </p:nvPr>
        </p:nvSpPr>
        <p:spPr/>
        <p:txBody>
          <a:bodyPr>
            <a:normAutofit/>
          </a:bodyPr>
          <a:lstStyle/>
          <a:p>
            <a:pPr algn="ctr"/>
            <a:r>
              <a:rPr lang="en-US" sz="3000" dirty="0">
                <a:latin typeface="Times New Roman" panose="02020603050405020304" pitchFamily="18" charset="0"/>
                <a:cs typeface="Times New Roman" panose="02020603050405020304" pitchFamily="18" charset="0"/>
              </a:rPr>
              <a:t>Corporate / Business Partners</a:t>
            </a:r>
          </a:p>
        </p:txBody>
      </p:sp>
      <p:sp>
        <p:nvSpPr>
          <p:cNvPr id="3" name="Subtitle 2">
            <a:extLst>
              <a:ext uri="{FF2B5EF4-FFF2-40B4-BE49-F238E27FC236}">
                <a16:creationId xmlns:a16="http://schemas.microsoft.com/office/drawing/2014/main" id="{E1E584C1-1A3B-AC98-E67E-BDB6A8C98FD3}"/>
              </a:ext>
            </a:extLst>
          </p:cNvPr>
          <p:cNvSpPr>
            <a:spLocks noGrp="1"/>
          </p:cNvSpPr>
          <p:nvPr>
            <p:ph type="subTitle" idx="1"/>
          </p:nvPr>
        </p:nvSpPr>
        <p:spPr/>
        <p:txBody>
          <a:bodyPr/>
          <a:lstStyle/>
          <a:p>
            <a:r>
              <a:rPr lang="en-US" dirty="0">
                <a:solidFill>
                  <a:schemeClr val="bg2"/>
                </a:solidFill>
              </a:rPr>
              <a:t>.</a:t>
            </a:r>
          </a:p>
        </p:txBody>
      </p:sp>
      <p:pic>
        <p:nvPicPr>
          <p:cNvPr id="4" name="Picture 3">
            <a:extLst>
              <a:ext uri="{FF2B5EF4-FFF2-40B4-BE49-F238E27FC236}">
                <a16:creationId xmlns:a16="http://schemas.microsoft.com/office/drawing/2014/main" id="{88F320DD-C2E8-3F54-E32A-AA672DCD2B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67031" y="567822"/>
            <a:ext cx="2831285" cy="1586420"/>
          </a:xfrm>
          <a:prstGeom prst="rect">
            <a:avLst/>
          </a:prstGeom>
        </p:spPr>
      </p:pic>
    </p:spTree>
    <p:extLst>
      <p:ext uri="{BB962C8B-B14F-4D97-AF65-F5344CB8AC3E}">
        <p14:creationId xmlns:p14="http://schemas.microsoft.com/office/powerpoint/2010/main" val="21401624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E16C3-4D27-6E05-4FDE-07490943F07B}"/>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a:t>
            </a:r>
          </a:p>
        </p:txBody>
      </p:sp>
      <p:sp>
        <p:nvSpPr>
          <p:cNvPr id="3" name="Text Placeholder 2">
            <a:extLst>
              <a:ext uri="{FF2B5EF4-FFF2-40B4-BE49-F238E27FC236}">
                <a16:creationId xmlns:a16="http://schemas.microsoft.com/office/drawing/2014/main" id="{DC3C4682-C6C2-324A-BB72-BED5421AFDEA}"/>
              </a:ext>
            </a:extLst>
          </p:cNvPr>
          <p:cNvSpPr>
            <a:spLocks noGrp="1"/>
          </p:cNvSpPr>
          <p:nvPr>
            <p:ph type="body" idx="1"/>
          </p:nvPr>
        </p:nvSpPr>
        <p:spPr/>
        <p:txBody>
          <a:bodyPr>
            <a:normAutofit/>
          </a:bodyPr>
          <a:lstStyle/>
          <a:p>
            <a:r>
              <a:rPr lang="en-US" sz="2100" cap="none" spc="0" dirty="0">
                <a:solidFill>
                  <a:schemeClr val="accent1">
                    <a:lumMod val="75000"/>
                  </a:schemeClr>
                </a:solidFill>
                <a:latin typeface="Times New Roman" panose="02020603050405020304" pitchFamily="18" charset="0"/>
                <a:cs typeface="Times New Roman" panose="02020603050405020304" pitchFamily="18" charset="0"/>
              </a:rPr>
              <a:t>Equestrian Legacy Radio</a:t>
            </a:r>
          </a:p>
        </p:txBody>
      </p:sp>
      <p:sp>
        <p:nvSpPr>
          <p:cNvPr id="4" name="Content Placeholder 3">
            <a:extLst>
              <a:ext uri="{FF2B5EF4-FFF2-40B4-BE49-F238E27FC236}">
                <a16:creationId xmlns:a16="http://schemas.microsoft.com/office/drawing/2014/main" id="{EC109574-93CC-38C8-2F49-FF9CCB8EDEE4}"/>
              </a:ext>
            </a:extLst>
          </p:cNvPr>
          <p:cNvSpPr>
            <a:spLocks noGrp="1"/>
          </p:cNvSpPr>
          <p:nvPr>
            <p:ph sz="half" idx="2"/>
          </p:nvPr>
        </p:nvSpPr>
        <p:spPr/>
        <p:txBody>
          <a:bodyPr>
            <a:normAutofit fontScale="85000" lnSpcReduction="10000"/>
          </a:bodyPr>
          <a:lstStyle/>
          <a:p>
            <a:pPr marL="0">
              <a:spcBef>
                <a:spcPts val="0"/>
              </a:spcBef>
            </a:pPr>
            <a:r>
              <a:rPr lang="en-US" sz="1350" b="1" i="1" dirty="0">
                <a:latin typeface="Times New Roman" panose="02020603050405020304" pitchFamily="18" charset="0"/>
                <a:ea typeface="Calibri" panose="020F0502020204030204" pitchFamily="34" charset="0"/>
                <a:cs typeface="Times New Roman" panose="02020603050405020304" pitchFamily="18" charset="0"/>
              </a:rPr>
              <a:t>Promote horses, music and the western and equestrian lifestyle</a:t>
            </a:r>
          </a:p>
          <a:p>
            <a:pPr marL="0">
              <a:spcBef>
                <a:spcPts val="0"/>
              </a:spcBef>
            </a:pPr>
            <a:endParaRPr lang="en-US" sz="1350" b="1" i="1" dirty="0">
              <a:latin typeface="Times New Roman" panose="02020603050405020304" pitchFamily="18" charset="0"/>
              <a:ea typeface="Calibri" panose="020F0502020204030204" pitchFamily="34" charset="0"/>
              <a:cs typeface="Times New Roman" panose="02020603050405020304" pitchFamily="18" charset="0"/>
            </a:endParaRPr>
          </a:p>
          <a:p>
            <a:pPr marL="0">
              <a:spcBef>
                <a:spcPts val="0"/>
              </a:spcBef>
            </a:pPr>
            <a:r>
              <a:rPr lang="en-US" sz="1350" b="1" i="1" dirty="0">
                <a:latin typeface="Times New Roman" panose="02020603050405020304" pitchFamily="18" charset="0"/>
                <a:ea typeface="Calibri" panose="020F0502020204030204" pitchFamily="34" charset="0"/>
                <a:cs typeface="Times New Roman" panose="02020603050405020304" pitchFamily="18" charset="0"/>
              </a:rPr>
              <a:t>Heard around the World……Streaming Live and On Demand 24/7…..You can listen to all of our shows Here and on Spotify, iHeart Radio, Apple Podcast, iTunes and other streaming platforms.</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afforded guest spot the first Thursday of each month on the platform Saddle Up America.</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50" dirty="0">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9A50FF23-E095-78E9-530F-37BF79B6FB17}"/>
              </a:ext>
            </a:extLst>
          </p:cNvPr>
          <p:cNvSpPr>
            <a:spLocks noGrp="1"/>
          </p:cNvSpPr>
          <p:nvPr>
            <p:ph type="body" sz="quarter" idx="3"/>
          </p:nvPr>
        </p:nvSpPr>
        <p:spPr/>
        <p:txBody>
          <a:bodyPr>
            <a:normAutofit/>
          </a:bodyPr>
          <a:lstStyle/>
          <a:p>
            <a:r>
              <a:rPr lang="en-US" sz="2100" cap="none" spc="0" dirty="0">
                <a:solidFill>
                  <a:schemeClr val="accent1">
                    <a:lumMod val="75000"/>
                  </a:schemeClr>
                </a:solidFill>
                <a:latin typeface="Times New Roman" panose="02020603050405020304" pitchFamily="18" charset="0"/>
                <a:cs typeface="Times New Roman" panose="02020603050405020304" pitchFamily="18" charset="0"/>
              </a:rPr>
              <a:t>Trailmeister</a:t>
            </a:r>
          </a:p>
        </p:txBody>
      </p:sp>
      <p:sp>
        <p:nvSpPr>
          <p:cNvPr id="6" name="Content Placeholder 5">
            <a:extLst>
              <a:ext uri="{FF2B5EF4-FFF2-40B4-BE49-F238E27FC236}">
                <a16:creationId xmlns:a16="http://schemas.microsoft.com/office/drawing/2014/main" id="{593BC60A-0663-5D3E-A89F-D9A8B1B438F3}"/>
              </a:ext>
            </a:extLst>
          </p:cNvPr>
          <p:cNvSpPr>
            <a:spLocks noGrp="1"/>
          </p:cNvSpPr>
          <p:nvPr>
            <p:ph sz="quarter" idx="4"/>
          </p:nvPr>
        </p:nvSpPr>
        <p:spPr/>
        <p:txBody>
          <a:bodyPr>
            <a:normAutofit fontScale="85000" lnSpcReduction="10000"/>
          </a:bodyPr>
          <a:lstStyle/>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TrailMeister is your free online resource for horse trails, horse camps, and all of the information you need for a successful and uneventful ride.</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Here you’ll find accurate trail information including current weather, real directions, and the straight scoop on the area that has been verified by the area’s land managers. </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TrailMeister was created for YOU: the avid, active, or aspiring horse rider. Whether you trail ride as part of your horse training program, as conditioning for competition, or trail ride exclusively because you love being out in nature as much as we do, TrailMeister is for you</a:t>
            </a:r>
            <a:r>
              <a:rPr lang="en-US" sz="1350" b="1" dirty="0">
                <a:solidFill>
                  <a:schemeClr val="tx1"/>
                </a:solidFill>
                <a:latin typeface="Helvetica" panose="020B0604020202020204" pitchFamily="34" charset="0"/>
                <a:ea typeface="Calibri" panose="020F0502020204030204" pitchFamily="34" charset="0"/>
                <a:cs typeface="Times New Roman" panose="02020603050405020304" pitchFamily="18" charset="0"/>
              </a:rPr>
              <a:t>.</a:t>
            </a:r>
            <a:r>
              <a:rPr lang="en-US" sz="1350" b="1" dirty="0">
                <a:latin typeface="Times New Roman" panose="02020603050405020304" pitchFamily="18" charset="0"/>
                <a:ea typeface="Calibri" panose="020F0502020204030204" pitchFamily="34" charset="0"/>
                <a:cs typeface="Times New Roman" panose="02020603050405020304" pitchFamily="18" charset="0"/>
              </a:rPr>
              <a:t>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BCHA is promoted at clinics, seminars, etc. TrailMeister promotes BCHA mission and principles in videos and articles on experiences in the backcountry. </a:t>
            </a:r>
            <a:endParaRPr lang="en-US" sz="1350" b="1"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F6CB21F-5061-05A2-A66B-5490997293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6091" y="109498"/>
            <a:ext cx="2071324" cy="1081169"/>
          </a:xfrm>
          <a:prstGeom prst="rect">
            <a:avLst/>
          </a:prstGeom>
        </p:spPr>
      </p:pic>
    </p:spTree>
    <p:extLst>
      <p:ext uri="{BB962C8B-B14F-4D97-AF65-F5344CB8AC3E}">
        <p14:creationId xmlns:p14="http://schemas.microsoft.com/office/powerpoint/2010/main" val="596956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02A48-EB19-38FB-CCC2-3D5C6BBD3778}"/>
              </a:ext>
            </a:extLst>
          </p:cNvPr>
          <p:cNvSpPr>
            <a:spLocks noGrp="1"/>
          </p:cNvSpPr>
          <p:nvPr>
            <p:ph type="title"/>
          </p:nvPr>
        </p:nvSpPr>
        <p:spPr/>
        <p:txBody>
          <a:bodyPr/>
          <a:lstStyle/>
          <a:p>
            <a:r>
              <a:rPr lang="en-US" dirty="0"/>
              <a:t>Mission Statement</a:t>
            </a:r>
          </a:p>
        </p:txBody>
      </p:sp>
    </p:spTree>
    <p:extLst>
      <p:ext uri="{BB962C8B-B14F-4D97-AF65-F5344CB8AC3E}">
        <p14:creationId xmlns:p14="http://schemas.microsoft.com/office/powerpoint/2010/main" val="2859830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A5EE9-641B-5484-B1E9-AC3463E1C076}"/>
              </a:ext>
            </a:extLst>
          </p:cNvPr>
          <p:cNvSpPr>
            <a:spLocks noGrp="1"/>
          </p:cNvSpPr>
          <p:nvPr>
            <p:ph type="title"/>
          </p:nvPr>
        </p:nvSpPr>
        <p:spPr/>
        <p:txBody>
          <a:bodyPr>
            <a:normAutofit/>
          </a:bodyPr>
          <a:lstStyle/>
          <a:p>
            <a:pPr algn="ctr"/>
            <a:r>
              <a:rPr lang="en-US" sz="4500" dirty="0">
                <a:latin typeface="Times New Roman" panose="02020603050405020304" pitchFamily="18" charset="0"/>
                <a:cs typeface="Times New Roman" panose="02020603050405020304" pitchFamily="18" charset="0"/>
              </a:rPr>
              <a:t>Federal Agencies</a:t>
            </a:r>
          </a:p>
        </p:txBody>
      </p:sp>
      <p:sp>
        <p:nvSpPr>
          <p:cNvPr id="3" name="Text Placeholder 2">
            <a:extLst>
              <a:ext uri="{FF2B5EF4-FFF2-40B4-BE49-F238E27FC236}">
                <a16:creationId xmlns:a16="http://schemas.microsoft.com/office/drawing/2014/main" id="{0E1BB4D6-3471-C4D2-8ED5-92FE9D8081EA}"/>
              </a:ext>
            </a:extLst>
          </p:cNvPr>
          <p:cNvSpPr>
            <a:spLocks noGrp="1"/>
          </p:cNvSpPr>
          <p:nvPr>
            <p:ph type="body" idx="1"/>
          </p:nvPr>
        </p:nvSpPr>
        <p:spPr/>
        <p:txBody>
          <a:bodyPr/>
          <a:lstStyle/>
          <a:p>
            <a:endParaRPr lang="en-US" sz="1350" b="1" dirty="0">
              <a:solidFill>
                <a:schemeClr val="tx1"/>
              </a:solidFill>
              <a:latin typeface="Times New Roman" panose="02020603050405020304" pitchFamily="18" charset="0"/>
              <a:ea typeface="Calibri" panose="020F0502020204030204" pitchFamily="34" charset="0"/>
            </a:endParaRPr>
          </a:p>
          <a:p>
            <a:r>
              <a:rPr lang="en-US" sz="1350" b="1" dirty="0">
                <a:solidFill>
                  <a:schemeClr val="accent1">
                    <a:lumMod val="75000"/>
                  </a:schemeClr>
                </a:solidFill>
                <a:latin typeface="Times New Roman" panose="02020603050405020304" pitchFamily="18" charset="0"/>
                <a:ea typeface="Calibri" panose="020F0502020204030204" pitchFamily="34" charset="0"/>
              </a:rPr>
              <a:t>*Denotes currently maintained agreements</a:t>
            </a:r>
            <a:endParaRPr lang="en-US" b="1"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36CE9876-47F3-A325-D45A-100C61BCF4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80409" y="860963"/>
            <a:ext cx="2875512" cy="1500930"/>
          </a:xfrm>
          <a:prstGeom prst="rect">
            <a:avLst/>
          </a:prstGeom>
        </p:spPr>
      </p:pic>
    </p:spTree>
    <p:extLst>
      <p:ext uri="{BB962C8B-B14F-4D97-AF65-F5344CB8AC3E}">
        <p14:creationId xmlns:p14="http://schemas.microsoft.com/office/powerpoint/2010/main" val="2183821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6510-C20A-2432-3A08-33984980AFC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National Parks Service (NPS)*</a:t>
            </a:r>
          </a:p>
        </p:txBody>
      </p:sp>
      <p:sp>
        <p:nvSpPr>
          <p:cNvPr id="3" name="Content Placeholder 2">
            <a:extLst>
              <a:ext uri="{FF2B5EF4-FFF2-40B4-BE49-F238E27FC236}">
                <a16:creationId xmlns:a16="http://schemas.microsoft.com/office/drawing/2014/main" id="{AD585978-7BF3-B582-D4EC-D06CBBD885F4}"/>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United States Department of the Interior</a:t>
            </a:r>
          </a:p>
          <a:p>
            <a:pPr marL="0" indent="0">
              <a:spcBef>
                <a:spcPts val="0"/>
              </a:spcBef>
              <a:buNone/>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1916</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Mission:</a:t>
            </a:r>
            <a:r>
              <a:rPr lang="en-US" sz="135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1350" b="1"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National Park Service preserves unimpaired the natural and cultural resources and values of the National Park System for the enjoyment, education, and inspiration of this and future generations. The National Park Service cooperates with partners to extend the benefits of natural and cultural resource conservation and outdoor recreation throughout this country and the world.</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0F2B30BC-5939-9094-3442-906E49084A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642" y="100709"/>
            <a:ext cx="628650" cy="328136"/>
          </a:xfrm>
          <a:prstGeom prst="rect">
            <a:avLst/>
          </a:prstGeom>
        </p:spPr>
      </p:pic>
    </p:spTree>
    <p:extLst>
      <p:ext uri="{BB962C8B-B14F-4D97-AF65-F5344CB8AC3E}">
        <p14:creationId xmlns:p14="http://schemas.microsoft.com/office/powerpoint/2010/main" val="434297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09B14-42C6-267F-29B9-C042DF354B2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 Forest Service (USFS)*</a:t>
            </a:r>
          </a:p>
        </p:txBody>
      </p:sp>
      <p:sp>
        <p:nvSpPr>
          <p:cNvPr id="3" name="Content Placeholder 2">
            <a:extLst>
              <a:ext uri="{FF2B5EF4-FFF2-40B4-BE49-F238E27FC236}">
                <a16:creationId xmlns:a16="http://schemas.microsoft.com/office/drawing/2014/main" id="{BE904A06-47E5-3466-6ECB-AAB1CC5F400E}"/>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United States Department of Agriculture</a:t>
            </a:r>
          </a:p>
          <a:p>
            <a:pPr marL="0" indent="0">
              <a:spcBef>
                <a:spcPts val="0"/>
              </a:spcBef>
              <a:buNone/>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1905</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Mission: The mission of the Forest Service is to sustain the health, diversity, and productivity of the Nation’s forests and grasslands to meet the needs of present and future generations.</a:t>
            </a: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B5DA418-8B56-BC12-96BB-9B1A8E8CF8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65058" y="54571"/>
            <a:ext cx="628650" cy="328136"/>
          </a:xfrm>
          <a:prstGeom prst="rect">
            <a:avLst/>
          </a:prstGeom>
        </p:spPr>
      </p:pic>
    </p:spTree>
    <p:extLst>
      <p:ext uri="{BB962C8B-B14F-4D97-AF65-F5344CB8AC3E}">
        <p14:creationId xmlns:p14="http://schemas.microsoft.com/office/powerpoint/2010/main" val="38071498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AD17C-E4FB-385E-5E04-F811D962DA5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U.S. Army Corps of Engineers (COE)*</a:t>
            </a:r>
          </a:p>
        </p:txBody>
      </p:sp>
      <p:sp>
        <p:nvSpPr>
          <p:cNvPr id="3" name="Content Placeholder 2">
            <a:extLst>
              <a:ext uri="{FF2B5EF4-FFF2-40B4-BE49-F238E27FC236}">
                <a16:creationId xmlns:a16="http://schemas.microsoft.com/office/drawing/2014/main" id="{8DA7C805-A963-3412-53AF-D7BDCCF7755A}"/>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United States Department of Defense</a:t>
            </a:r>
          </a:p>
          <a:p>
            <a:pPr marL="0" indent="0">
              <a:spcBef>
                <a:spcPts val="0"/>
              </a:spcBef>
              <a:buNone/>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Authorized 1812</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r>
              <a:rPr lang="en-US" sz="1350" b="1" i="1" dirty="0">
                <a:solidFill>
                  <a:schemeClr val="tx1"/>
                </a:solidFill>
                <a:latin typeface="Times New Roman" panose="02020603050405020304" pitchFamily="18" charset="0"/>
                <a:ea typeface="Calibri" panose="020F0502020204030204" pitchFamily="34" charset="0"/>
              </a:rPr>
              <a:t>Mission: Deliver vital engineering solutions, in collaboration with our partners, to secure our Nation, energize our economy, and reduce disaster risk.</a:t>
            </a:r>
            <a:endParaRPr lang="en-US" sz="1350" b="1" dirty="0">
              <a:solidFill>
                <a:schemeClr val="tx1"/>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F764DE72-BB6B-087D-BA9C-E9571D2941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53600" y="67154"/>
            <a:ext cx="628650" cy="328136"/>
          </a:xfrm>
          <a:prstGeom prst="rect">
            <a:avLst/>
          </a:prstGeom>
        </p:spPr>
      </p:pic>
    </p:spTree>
    <p:extLst>
      <p:ext uri="{BB962C8B-B14F-4D97-AF65-F5344CB8AC3E}">
        <p14:creationId xmlns:p14="http://schemas.microsoft.com/office/powerpoint/2010/main" val="2777502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CDC1C-1A9C-49C4-6AFF-617DFA9D0B3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Bureau of Land Management (BLM)</a:t>
            </a:r>
          </a:p>
        </p:txBody>
      </p:sp>
      <p:sp>
        <p:nvSpPr>
          <p:cNvPr id="3" name="Content Placeholder 2">
            <a:extLst>
              <a:ext uri="{FF2B5EF4-FFF2-40B4-BE49-F238E27FC236}">
                <a16:creationId xmlns:a16="http://schemas.microsoft.com/office/drawing/2014/main" id="{B3C426C6-5977-F1C5-C65E-B899EE031443}"/>
              </a:ext>
            </a:extLst>
          </p:cNvPr>
          <p:cNvSpPr>
            <a:spLocks noGrp="1"/>
          </p:cNvSpPr>
          <p:nvPr>
            <p:ph idx="1"/>
          </p:nvPr>
        </p:nvSpPr>
        <p:spPr/>
        <p:txBody>
          <a:bodyPr>
            <a:normAutofit/>
          </a:bodyPr>
          <a:lstStyle/>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United States Department of Interior</a:t>
            </a:r>
          </a:p>
          <a:p>
            <a:pPr marL="0" indent="0">
              <a:spcBef>
                <a:spcPts val="0"/>
              </a:spcBef>
              <a:buNone/>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dirty="0">
                <a:latin typeface="Times New Roman" panose="02020603050405020304" pitchFamily="18" charset="0"/>
                <a:ea typeface="Calibri" panose="020F0502020204030204" pitchFamily="34" charset="0"/>
                <a:cs typeface="Times New Roman" panose="02020603050405020304" pitchFamily="18" charset="0"/>
              </a:rPr>
              <a:t>Founded 1946</a:t>
            </a:r>
          </a:p>
          <a:p>
            <a:pPr marL="0" indent="0">
              <a:spcBef>
                <a:spcPts val="0"/>
              </a:spcBef>
              <a:buNone/>
            </a:pPr>
            <a:endParaRPr lang="en-US" sz="1350" b="1" dirty="0">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Mission: The Bureau of Land Management's mission is to sustain the health, diversity, and productivity of public lands for the use and enjoyment of present and future generations.</a:t>
            </a:r>
          </a:p>
          <a:p>
            <a:pPr marL="0" indent="0">
              <a:spcBef>
                <a:spcPts val="0"/>
              </a:spcBef>
              <a:buNone/>
            </a:pPr>
            <a:endParaRPr lang="en-US" sz="135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a:spcBef>
                <a:spcPts val="0"/>
              </a:spcBef>
            </a:pPr>
            <a:r>
              <a:rPr lang="en-US" sz="1350" b="1" i="1" dirty="0">
                <a:solidFill>
                  <a:schemeClr val="tx1"/>
                </a:solidFill>
                <a:latin typeface="Times New Roman" panose="02020603050405020304" pitchFamily="18" charset="0"/>
                <a:ea typeface="Times New Roman" panose="02020603050405020304" pitchFamily="18" charset="0"/>
              </a:rPr>
              <a:t>Recreation for All: We will work to ensure that all families now and into the future have equal opportunity to hunt, camp, fish, hike and play on our public lands.</a:t>
            </a:r>
            <a:endParaRPr lang="en-US" sz="1350" b="1" dirty="0">
              <a:solidFill>
                <a:schemeClr val="tx1"/>
              </a:solidFill>
              <a:latin typeface="Times New Roman" panose="02020603050405020304" pitchFamily="18" charset="0"/>
              <a:ea typeface="Times New Roman" panose="02020603050405020304" pitchFamily="18" charset="0"/>
            </a:endParaRPr>
          </a:p>
          <a:p>
            <a:endParaRPr lang="en-US" sz="135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C0512B9-E3E7-32F4-6741-90F1FFC1D3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66184" y="54571"/>
            <a:ext cx="628650" cy="328136"/>
          </a:xfrm>
          <a:prstGeom prst="rect">
            <a:avLst/>
          </a:prstGeom>
        </p:spPr>
      </p:pic>
    </p:spTree>
    <p:extLst>
      <p:ext uri="{BB962C8B-B14F-4D97-AF65-F5344CB8AC3E}">
        <p14:creationId xmlns:p14="http://schemas.microsoft.com/office/powerpoint/2010/main" val="17050736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C03208-CBC5-2DB2-C782-27A92F68F388}"/>
              </a:ext>
            </a:extLst>
          </p:cNvPr>
          <p:cNvSpPr txBox="1"/>
          <p:nvPr/>
        </p:nvSpPr>
        <p:spPr>
          <a:xfrm>
            <a:off x="94377" y="0"/>
            <a:ext cx="9049624" cy="4962897"/>
          </a:xfrm>
          <a:prstGeom prst="rect">
            <a:avLst/>
          </a:prstGeom>
          <a:noFill/>
        </p:spPr>
        <p:txBody>
          <a:bodyPr wrap="square">
            <a:spAutoFit/>
          </a:bodyPr>
          <a:lstStyle/>
          <a:p>
            <a:pPr algn="ctr" defTabSz="685800">
              <a:spcAft>
                <a:spcPts val="563"/>
              </a:spcAft>
              <a:buClrTx/>
            </a:pPr>
            <a:r>
              <a:rPr lang="en-US" sz="1350" b="1" kern="1800" dirty="0">
                <a:solidFill>
                  <a:srgbClr val="006647"/>
                </a:solidFill>
                <a:latin typeface="Times New Roman" panose="02020603050405020304" pitchFamily="18" charset="0"/>
                <a:ea typeface="Times New Roman" panose="02020603050405020304" pitchFamily="18" charset="0"/>
                <a:cs typeface="Times New Roman" panose="02020603050405020304" pitchFamily="18" charset="0"/>
              </a:rPr>
              <a:t>Partnerships Success!</a:t>
            </a:r>
          </a:p>
          <a:p>
            <a:pPr defTabSz="685800">
              <a:spcAft>
                <a:spcPts val="563"/>
              </a:spcAft>
              <a:buClrTx/>
            </a:pPr>
            <a:r>
              <a:rPr lang="en-US" sz="600" b="1" kern="1800" dirty="0">
                <a:solidFill>
                  <a:prstClr val="black"/>
                </a:solidFill>
                <a:latin typeface="Montserrat" panose="00000500000000000000" pitchFamily="2" charset="0"/>
                <a:ea typeface="Times New Roman" panose="02020603050405020304" pitchFamily="18" charset="0"/>
                <a:cs typeface="Times New Roman" panose="02020603050405020304" pitchFamily="18" charset="0"/>
              </a:rPr>
              <a:t>Trails Community Advocacy Secures Consistent Funding in Challenging Environment</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Trails Community Expresses Appreciation for Level Trail Line Item Funding in Difficult FY24 Funding Climate, Calls for Increased Funding for Federal Land Management Agencies in FY25</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Silver Spring, MD</a:t>
            </a:r>
            <a:r>
              <a:rPr lang="en-US" sz="600" kern="1200" dirty="0">
                <a:latin typeface="Montserrat" panose="00000500000000000000" pitchFamily="2" charset="0"/>
                <a:ea typeface="Times New Roman" panose="02020603050405020304" pitchFamily="18" charset="0"/>
                <a:cs typeface="Times New Roman" panose="02020603050405020304" pitchFamily="18" charset="0"/>
              </a:rPr>
              <a:t> — Because of the efforts of the trails community including organizations, advocates, and user groups, funding for trail-specific line items in the Fiscal Year 2024, Interior and Related Agencies appropriations will largely remain level year over year, when many other programs and overall land management funding is facing steep cuts. </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While trails and public lands still don’t receive anywhere close to the funding fully needed to fulfill staffing, conservation, or maintenance mandates, the trails community recognizes the position of congressional appropriators and staff to make difficult funding decisions in the current climate. We express our appreciation that the value and importance of trails was recognized in this process to the extent that circumstances allowed. </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While the topline cuts to federal land management agencies, insufficient staffing levels, and the zeroing out of funding for the Active Transportation Infrastructure Investment Program within the Department of Transportation will negatively impact the experience of all trail users, the trails community remains dedicated to supporting robust funding for federal land management agencies going forward and ensuring that conservation and recreation receives the funding it desperately needs and deserves. </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The following organizations had this to say about the passage of the FY24 minibus appropriations bill, including Interior and Related Agencies. </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“Through year long advocacy efforts, like Hike the Hill</a:t>
            </a:r>
            <a:r>
              <a:rPr lang="en-US" sz="600" kern="1200" baseline="30000" dirty="0">
                <a:latin typeface="MS Gothic" panose="020B0609070205080204" pitchFamily="49" charset="-128"/>
                <a:ea typeface="Calibri" panose="020F0502020204030204" pitchFamily="34" charset="0"/>
                <a:cs typeface="MS Gothic" panose="020B0609070205080204" pitchFamily="49" charset="-128"/>
              </a:rPr>
              <a:t>Ⓡ</a:t>
            </a:r>
            <a:r>
              <a:rPr lang="en-US" sz="600" kern="1200" dirty="0">
                <a:latin typeface="Montserrat" panose="00000500000000000000" pitchFamily="2" charset="0"/>
                <a:ea typeface="Times New Roman" panose="02020603050405020304" pitchFamily="18" charset="0"/>
                <a:cs typeface="Times New Roman" panose="02020603050405020304" pitchFamily="18" charset="0"/>
              </a:rPr>
              <a:t> and letters of support from 207 organizations, American Hiking is proud to lead efforts that secured consistent funding for trails year over year.”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Tyler Ray, Senior Director of Programs and Advocacy</a:t>
            </a:r>
            <a:r>
              <a:rPr lang="en-US" sz="600" b="1"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 American Hiking Society</a:t>
            </a:r>
            <a:r>
              <a:rPr lang="en-US" sz="600"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 </a:t>
            </a:r>
            <a:r>
              <a:rPr lang="en-US" sz="600" kern="1200" dirty="0">
                <a:latin typeface="Montserrat" panose="00000500000000000000" pitchFamily="2" charset="0"/>
                <a:ea typeface="Times New Roman" panose="02020603050405020304" pitchFamily="18" charset="0"/>
                <a:cs typeface="Times New Roman" panose="02020603050405020304" pitchFamily="18" charset="0"/>
              </a:rPr>
              <a:t>“In this difficult environment, while additional funding for land management agencies and trails are needed, Congress recognized the role that trails play for hikers and all recreationists and helped to ensure that trails can be open and accessible to all.” </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“The American Trails community would like to thank appropriators and legislators for their efforts in maintaining funding levels for key trails and outdoor recreation programs within the Federal land management agencies in what has proven to be one of the most challenging budgeting environments in recent history. This continued funding ensures all Americans have the opportunity to re-create themselves (read “recreate”) on our public lands.”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Mike </a:t>
            </a:r>
            <a:r>
              <a:rPr lang="en-US" sz="600" b="1" kern="1200" dirty="0" err="1">
                <a:latin typeface="Montserrat" panose="00000500000000000000" pitchFamily="2" charset="0"/>
                <a:ea typeface="Times New Roman" panose="02020603050405020304" pitchFamily="18" charset="0"/>
                <a:cs typeface="Times New Roman" panose="02020603050405020304" pitchFamily="18" charset="0"/>
              </a:rPr>
              <a:t>Passo</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 Executive Director, </a:t>
            </a:r>
            <a:r>
              <a:rPr lang="en-US" sz="600" b="1"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American Trails</a:t>
            </a:r>
            <a:endParaRPr lang="en-US" sz="600" kern="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“In a difficult appropriations environment, Congress has prevented significant reductions to funding for trails, park, and forest operations. While we believe these funding levels are still below necessary levels, we appreciate the support of the A.T. and our public lands system, particularly the encouragement to increase administrative funds for the Appalachian National Scenic Trail,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Brendan </a:t>
            </a:r>
            <a:r>
              <a:rPr lang="en-US" sz="600" b="1" kern="1200" dirty="0" err="1">
                <a:latin typeface="Montserrat" panose="00000500000000000000" pitchFamily="2" charset="0"/>
                <a:ea typeface="Times New Roman" panose="02020603050405020304" pitchFamily="18" charset="0"/>
                <a:cs typeface="Times New Roman" panose="02020603050405020304" pitchFamily="18" charset="0"/>
              </a:rPr>
              <a:t>Mysliwiec</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 Director of Federal Policy at the </a:t>
            </a:r>
            <a:r>
              <a:rPr lang="en-US" sz="600" b="1" kern="1200" dirty="0">
                <a:solidFill>
                  <a:srgbClr val="800A2F">
                    <a:lumMod val="60000"/>
                    <a:lumOff val="40000"/>
                  </a:srgbClr>
                </a:solidFill>
                <a:latin typeface="Montserrat" panose="00000500000000000000" pitchFamily="2" charset="0"/>
                <a:ea typeface="Times New Roman" panose="02020603050405020304" pitchFamily="18" charset="0"/>
                <a:cs typeface="Times New Roman" panose="02020603050405020304" pitchFamily="18" charset="0"/>
              </a:rPr>
              <a:t>Appalachian</a:t>
            </a:r>
            <a:r>
              <a:rPr lang="en-US" sz="600" b="1" kern="1200" dirty="0">
                <a:solidFill>
                  <a:srgbClr val="DA9D16">
                    <a:lumMod val="75000"/>
                  </a:srgbClr>
                </a:solidFill>
                <a:latin typeface="Montserrat" panose="00000500000000000000" pitchFamily="2" charset="0"/>
                <a:ea typeface="Times New Roman" panose="02020603050405020304" pitchFamily="18" charset="0"/>
                <a:cs typeface="Times New Roman" panose="02020603050405020304" pitchFamily="18" charset="0"/>
              </a:rPr>
              <a:t> </a:t>
            </a:r>
            <a:r>
              <a:rPr lang="en-US" sz="600" b="1" kern="1200" dirty="0">
                <a:solidFill>
                  <a:srgbClr val="800A2F">
                    <a:lumMod val="60000"/>
                    <a:lumOff val="40000"/>
                  </a:srgbClr>
                </a:solidFill>
                <a:latin typeface="Montserrat" panose="00000500000000000000" pitchFamily="2" charset="0"/>
                <a:ea typeface="Times New Roman" panose="02020603050405020304" pitchFamily="18" charset="0"/>
                <a:cs typeface="Times New Roman" panose="02020603050405020304" pitchFamily="18" charset="0"/>
              </a:rPr>
              <a:t>Trail Conservancy</a:t>
            </a:r>
            <a:r>
              <a:rPr lang="en-US" sz="600" kern="1200" dirty="0">
                <a:latin typeface="Montserrat" panose="00000500000000000000" pitchFamily="2" charset="0"/>
                <a:ea typeface="Times New Roman" panose="02020603050405020304" pitchFamily="18" charset="0"/>
                <a:cs typeface="Times New Roman" panose="02020603050405020304" pitchFamily="18" charset="0"/>
              </a:rPr>
              <a:t>. “The ATC urges Congress to approach the President’s FY25 budget request with a greater degree of urgency so that clear direction to and support for the A.T.’s Cooperative Management System is provided in a timely manner.”</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“On behalf of the thousands of volunteers who give everything to maintain and keep trails open throughout our public lands, we greatly appreciate the efforts of the House and Senate appropriations committees,”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Mark Himmel, Chairman of </a:t>
            </a:r>
            <a:r>
              <a:rPr lang="en-US" sz="600" b="1"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Back Country Horsemen of America</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a:t>
            </a:r>
            <a:r>
              <a:rPr lang="en-US" sz="600" kern="1200" dirty="0">
                <a:latin typeface="Montserrat" panose="00000500000000000000" pitchFamily="2" charset="0"/>
                <a:ea typeface="Times New Roman" panose="02020603050405020304" pitchFamily="18" charset="0"/>
                <a:cs typeface="Times New Roman" panose="02020603050405020304" pitchFamily="18" charset="0"/>
              </a:rPr>
              <a:t> “Trails and outdoor recreation comprise a winning bipartisan issue because everyone loves America’s great outdoors. In this spirit, the trails community will continue to work with champions in Congress to enhance access to public lands for everyone.”</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“We are thrilled to see that the House and Senate Appropriations Committees provided level funding for federally managed trails. Recreational access to public trails is vital to a myriad of various outdoor recreational enthusiasts. Thank you to the American Hiking Society and all the other trail related organizations that continue to work together to advocate for continued federal support for our public trails.”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Holley </a:t>
            </a:r>
            <a:r>
              <a:rPr lang="en-US" sz="600" b="1" kern="1200" dirty="0" err="1">
                <a:latin typeface="Montserrat" panose="00000500000000000000" pitchFamily="2" charset="0"/>
                <a:ea typeface="Times New Roman" panose="02020603050405020304" pitchFamily="18" charset="0"/>
                <a:cs typeface="Times New Roman" panose="02020603050405020304" pitchFamily="18" charset="0"/>
              </a:rPr>
              <a:t>Groshek</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 Executive Director, </a:t>
            </a:r>
            <a:r>
              <a:rPr lang="en-US" sz="600" b="1"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Equine</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 </a:t>
            </a:r>
            <a:r>
              <a:rPr lang="en-US" sz="600" b="1"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Land Conservation Resource</a:t>
            </a:r>
            <a:endParaRPr lang="en-US" sz="600" kern="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“On behalf of the members and users of the Florida National Scenic Trail, I thank  the House and Senate Appropriations Committees for their efforts to maintain funding levels for our trail and others across the country in FY 2024 and look forward to working on the FY 2025 appropriations”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Royce Gibson, Executive Director, </a:t>
            </a:r>
            <a:r>
              <a:rPr lang="en-US" sz="600" b="1" kern="1200" dirty="0">
                <a:solidFill>
                  <a:srgbClr val="800A2F">
                    <a:lumMod val="60000"/>
                    <a:lumOff val="40000"/>
                  </a:srgbClr>
                </a:solidFill>
                <a:latin typeface="Montserrat" panose="00000500000000000000" pitchFamily="2" charset="0"/>
                <a:ea typeface="Times New Roman" panose="02020603050405020304" pitchFamily="18" charset="0"/>
                <a:cs typeface="Times New Roman" panose="02020603050405020304" pitchFamily="18" charset="0"/>
              </a:rPr>
              <a:t>Florida Trail Association</a:t>
            </a:r>
            <a:endParaRPr lang="en-US" sz="600" kern="1200" dirty="0">
              <a:solidFill>
                <a:srgbClr val="800A2F">
                  <a:lumMod val="60000"/>
                  <a:lumOff val="40000"/>
                </a:srgbClr>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“Given the difficulties Congress faces in funding the government, we are pleased to see the House Committee on Appropriations and the Senate Committee on Appropriations recognize the importance of outdoor recreation and our nation’s trails. By sustaining current year’s funding levels from FY23, Congress has proven it is serious about investing in our federal public lands, and that investment will lead to more opportunities for people to experience the outdoors.”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Todd Keller, Director of Government Affairs</a:t>
            </a:r>
            <a:r>
              <a:rPr lang="en-US" sz="600" b="1"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 International Mountain Bicycling Association</a:t>
            </a:r>
            <a:endParaRPr lang="en-US" sz="600" kern="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“The National Wilderness Stewardship Alliance extends much appreciation to House and Senate Appropriators for recognizing the importance of funding our nation’s trails amidst a challenging funding environment that saw cuts across land management agencies,”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Joelle </a:t>
            </a:r>
            <a:r>
              <a:rPr lang="en-US" sz="600" b="1" kern="1200" dirty="0" err="1">
                <a:latin typeface="Montserrat" panose="00000500000000000000" pitchFamily="2" charset="0"/>
                <a:ea typeface="Times New Roman" panose="02020603050405020304" pitchFamily="18" charset="0"/>
                <a:cs typeface="Times New Roman" panose="02020603050405020304" pitchFamily="18" charset="0"/>
              </a:rPr>
              <a:t>Marier</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 Executive Director of </a:t>
            </a:r>
            <a:r>
              <a:rPr lang="en-US" sz="600" b="1" kern="1200" dirty="0">
                <a:solidFill>
                  <a:srgbClr val="FF0000"/>
                </a:solidFill>
                <a:latin typeface="Montserrat" panose="00000500000000000000" pitchFamily="2" charset="0"/>
                <a:ea typeface="Times New Roman" panose="02020603050405020304" pitchFamily="18" charset="0"/>
                <a:cs typeface="Times New Roman" panose="02020603050405020304" pitchFamily="18" charset="0"/>
              </a:rPr>
              <a:t>National Wilderness Stewardship Alliance</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a:t>
            </a:r>
            <a:r>
              <a:rPr lang="en-US" sz="600" kern="1200" dirty="0">
                <a:latin typeface="Montserrat" panose="00000500000000000000" pitchFamily="2" charset="0"/>
                <a:ea typeface="Times New Roman" panose="02020603050405020304" pitchFamily="18" charset="0"/>
                <a:cs typeface="Times New Roman" panose="02020603050405020304" pitchFamily="18" charset="0"/>
              </a:rPr>
              <a:t> “This funding supports crucial programs that put boots on the ground and engage thousands of volunteers in trail stewardship, keeping trails accessible and safe for all to enjoy.” </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defTabSz="685800">
              <a:spcAft>
                <a:spcPts val="563"/>
              </a:spcAft>
              <a:buClrTx/>
            </a:pPr>
            <a:r>
              <a:rPr lang="en-US" sz="600" kern="1200" dirty="0">
                <a:latin typeface="Montserrat" panose="00000500000000000000" pitchFamily="2" charset="0"/>
                <a:ea typeface="Times New Roman" panose="02020603050405020304" pitchFamily="18" charset="0"/>
                <a:cs typeface="Times New Roman" panose="02020603050405020304" pitchFamily="18" charset="0"/>
              </a:rPr>
              <a:t>“Many thanks to House and Senate appropriators for holding the line on trails funding for the 2024 budget under difficult circumstances,” said </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Mark </a:t>
            </a:r>
            <a:r>
              <a:rPr lang="en-US" sz="600" b="1" kern="1200" dirty="0" err="1">
                <a:latin typeface="Montserrat" panose="00000500000000000000" pitchFamily="2" charset="0"/>
                <a:ea typeface="Times New Roman" panose="02020603050405020304" pitchFamily="18" charset="0"/>
                <a:cs typeface="Times New Roman" panose="02020603050405020304" pitchFamily="18" charset="0"/>
              </a:rPr>
              <a:t>Larabee</a:t>
            </a:r>
            <a:r>
              <a:rPr lang="en-US" sz="600" b="1" kern="1200" dirty="0">
                <a:latin typeface="Montserrat" panose="00000500000000000000" pitchFamily="2" charset="0"/>
                <a:ea typeface="Times New Roman" panose="02020603050405020304" pitchFamily="18" charset="0"/>
                <a:cs typeface="Times New Roman" panose="02020603050405020304" pitchFamily="18" charset="0"/>
              </a:rPr>
              <a:t>, Advocacy Director for the nonprofit </a:t>
            </a:r>
            <a:r>
              <a:rPr lang="en-US" sz="600" b="1" kern="1200" dirty="0">
                <a:solidFill>
                  <a:srgbClr val="800A2F">
                    <a:lumMod val="60000"/>
                    <a:lumOff val="40000"/>
                  </a:srgbClr>
                </a:solidFill>
                <a:latin typeface="Montserrat" panose="00000500000000000000" pitchFamily="2" charset="0"/>
                <a:ea typeface="Times New Roman" panose="02020603050405020304" pitchFamily="18" charset="0"/>
                <a:cs typeface="Times New Roman" panose="02020603050405020304" pitchFamily="18" charset="0"/>
              </a:rPr>
              <a:t>Pacific Crest Trail Association</a:t>
            </a:r>
            <a:r>
              <a:rPr lang="en-US" sz="600" kern="1200" dirty="0">
                <a:latin typeface="Montserrat" panose="00000500000000000000" pitchFamily="2" charset="0"/>
                <a:ea typeface="Times New Roman" panose="02020603050405020304" pitchFamily="18" charset="0"/>
                <a:cs typeface="Times New Roman" panose="02020603050405020304" pitchFamily="18" charset="0"/>
              </a:rPr>
              <a:t>, which marshals thousands of dedicated volunteers and raises millions in private donations to maintain and help manage the Pacific Crest National Scenic Trail. “Americans need and deserve great outdoor recreation spaces. But federal budgets have not kept pace with the need. Fully staffed and well-funded land management agencies are essential to fulfilling the complex conservation, maintenance, and management responsibilities of our great public lands and trails.”</a:t>
            </a:r>
            <a:endParaRPr lang="en-US" sz="600" kern="1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67057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1F8C-CFE4-ED48-4E63-42C0E532F590}"/>
              </a:ext>
            </a:extLst>
          </p:cNvPr>
          <p:cNvSpPr>
            <a:spLocks noGrp="1"/>
          </p:cNvSpPr>
          <p:nvPr>
            <p:ph type="title"/>
          </p:nvPr>
        </p:nvSpPr>
        <p:spPr>
          <a:xfrm>
            <a:off x="742426" y="1182848"/>
            <a:ext cx="7372661" cy="736134"/>
          </a:xfrm>
        </p:spPr>
        <p:txBody>
          <a:bodyPr>
            <a:normAutofit/>
          </a:bodyPr>
          <a:lstStyle/>
          <a:p>
            <a:pPr algn="ctr"/>
            <a:r>
              <a:rPr lang="en-US" dirty="0">
                <a:latin typeface="Times New Roman" panose="02020603050405020304" pitchFamily="18" charset="0"/>
                <a:cs typeface="Times New Roman" panose="02020603050405020304" pitchFamily="18" charset="0"/>
              </a:rPr>
              <a:t>2024-2025 Goals</a:t>
            </a:r>
          </a:p>
        </p:txBody>
      </p:sp>
      <p:sp>
        <p:nvSpPr>
          <p:cNvPr id="3" name="Content Placeholder 2">
            <a:extLst>
              <a:ext uri="{FF2B5EF4-FFF2-40B4-BE49-F238E27FC236}">
                <a16:creationId xmlns:a16="http://schemas.microsoft.com/office/drawing/2014/main" id="{3C95FD60-9329-75A4-01FD-190303408C5E}"/>
              </a:ext>
            </a:extLst>
          </p:cNvPr>
          <p:cNvSpPr>
            <a:spLocks noGrp="1"/>
          </p:cNvSpPr>
          <p:nvPr>
            <p:ph idx="1"/>
          </p:nvPr>
        </p:nvSpPr>
        <p:spPr>
          <a:xfrm>
            <a:off x="742426" y="2063692"/>
            <a:ext cx="7379519" cy="2468552"/>
          </a:xfrm>
        </p:spPr>
        <p:txBody>
          <a:bodyPr/>
          <a:lstStyle/>
          <a:p>
            <a:r>
              <a:rPr lang="en-US" dirty="0">
                <a:latin typeface="Times New Roman" panose="02020603050405020304" pitchFamily="18" charset="0"/>
                <a:cs typeface="Times New Roman" panose="02020603050405020304" pitchFamily="18" charset="0"/>
              </a:rPr>
              <a:t>Continue collaboration with identified organizations</a:t>
            </a:r>
          </a:p>
          <a:p>
            <a:r>
              <a:rPr lang="en-US" dirty="0">
                <a:latin typeface="Times New Roman" panose="02020603050405020304" pitchFamily="18" charset="0"/>
                <a:cs typeface="Times New Roman" panose="02020603050405020304" pitchFamily="18" charset="0"/>
              </a:rPr>
              <a:t>Update BCHA information on Partner organizations websites as needed</a:t>
            </a:r>
          </a:p>
          <a:p>
            <a:r>
              <a:rPr lang="en-US" dirty="0">
                <a:latin typeface="Times New Roman" panose="02020603050405020304" pitchFamily="18" charset="0"/>
                <a:cs typeface="Times New Roman" panose="02020603050405020304" pitchFamily="18" charset="0"/>
              </a:rPr>
              <a:t>Support Chapters and States in initiating and developing Partnerships</a:t>
            </a:r>
          </a:p>
          <a:p>
            <a:r>
              <a:rPr lang="en-US" dirty="0">
                <a:latin typeface="Times New Roman" panose="02020603050405020304" pitchFamily="18" charset="0"/>
                <a:cs typeface="Times New Roman" panose="02020603050405020304" pitchFamily="18" charset="0"/>
              </a:rPr>
              <a:t>Review and evaluate new proposed Partnership opportunities</a:t>
            </a:r>
          </a:p>
          <a:p>
            <a:r>
              <a:rPr lang="en-US" dirty="0">
                <a:latin typeface="Times New Roman" panose="02020603050405020304" pitchFamily="18" charset="0"/>
                <a:cs typeface="Times New Roman" panose="02020603050405020304" pitchFamily="18" charset="0"/>
              </a:rPr>
              <a:t>Facilitate and coordinate Partnership activities and event representation as required </a:t>
            </a:r>
          </a:p>
        </p:txBody>
      </p:sp>
      <p:pic>
        <p:nvPicPr>
          <p:cNvPr id="4" name="Picture 3">
            <a:extLst>
              <a:ext uri="{FF2B5EF4-FFF2-40B4-BE49-F238E27FC236}">
                <a16:creationId xmlns:a16="http://schemas.microsoft.com/office/drawing/2014/main" id="{E096F6AF-8F2D-F89A-FEC9-EEF39FBCD3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3963" y="205572"/>
            <a:ext cx="1872284" cy="977276"/>
          </a:xfrm>
          <a:prstGeom prst="rect">
            <a:avLst/>
          </a:prstGeom>
        </p:spPr>
      </p:pic>
    </p:spTree>
    <p:extLst>
      <p:ext uri="{BB962C8B-B14F-4D97-AF65-F5344CB8AC3E}">
        <p14:creationId xmlns:p14="http://schemas.microsoft.com/office/powerpoint/2010/main" val="24841428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8AD8-EABF-45AB-00D2-857E4993CCEC}"/>
              </a:ext>
            </a:extLst>
          </p:cNvPr>
          <p:cNvSpPr>
            <a:spLocks noGrp="1"/>
          </p:cNvSpPr>
          <p:nvPr>
            <p:ph type="title"/>
          </p:nvPr>
        </p:nvSpPr>
        <p:spPr/>
        <p:txBody>
          <a:bodyPr>
            <a:normAutofit fontScale="90000"/>
          </a:bodyPr>
          <a:lstStyle/>
          <a:p>
            <a:pPr algn="ct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Budget Proposal</a:t>
            </a:r>
          </a:p>
        </p:txBody>
      </p:sp>
      <p:sp>
        <p:nvSpPr>
          <p:cNvPr id="3" name="Content Placeholder 2">
            <a:extLst>
              <a:ext uri="{FF2B5EF4-FFF2-40B4-BE49-F238E27FC236}">
                <a16:creationId xmlns:a16="http://schemas.microsoft.com/office/drawing/2014/main" id="{A49639C1-494F-E972-E050-E7291377D52A}"/>
              </a:ext>
            </a:extLst>
          </p:cNvPr>
          <p:cNvSpPr>
            <a:spLocks noGrp="1"/>
          </p:cNvSpPr>
          <p:nvPr>
            <p:ph idx="1"/>
          </p:nvPr>
        </p:nvSpPr>
        <p:spPr/>
        <p:txBody>
          <a:bodyPr>
            <a:normAutofit lnSpcReduction="10000"/>
          </a:bodyPr>
          <a:lstStyle/>
          <a:p>
            <a:pPr>
              <a:lnSpc>
                <a:spcPct val="100000"/>
              </a:lnSpc>
            </a:pPr>
            <a:endParaRPr lang="en-US" sz="1050" dirty="0">
              <a:latin typeface="Times New Roman" panose="02020603050405020304" pitchFamily="18" charset="0"/>
              <a:cs typeface="Times New Roman" panose="02020603050405020304" pitchFamily="18" charset="0"/>
            </a:endParaRPr>
          </a:p>
          <a:p>
            <a:pPr>
              <a:lnSpc>
                <a:spcPct val="100000"/>
              </a:lnSpc>
            </a:pPr>
            <a:r>
              <a:rPr lang="en-US" sz="1050" b="1" dirty="0">
                <a:latin typeface="Times New Roman" panose="02020603050405020304" pitchFamily="18" charset="0"/>
                <a:cs typeface="Times New Roman" panose="02020603050405020304" pitchFamily="18" charset="0"/>
              </a:rPr>
              <a:t>American Horse Council			2,650.00</a:t>
            </a:r>
          </a:p>
          <a:p>
            <a:pPr>
              <a:lnSpc>
                <a:spcPct val="100000"/>
              </a:lnSpc>
            </a:pPr>
            <a:r>
              <a:rPr lang="en-US" sz="1050" b="1" dirty="0">
                <a:latin typeface="Times New Roman" panose="02020603050405020304" pitchFamily="18" charset="0"/>
                <a:cs typeface="Times New Roman" panose="02020603050405020304" pitchFamily="18" charset="0"/>
              </a:rPr>
              <a:t>Partnership for the National Trail System	   	   250.00</a:t>
            </a:r>
          </a:p>
          <a:p>
            <a:pPr>
              <a:lnSpc>
                <a:spcPct val="100000"/>
              </a:lnSpc>
            </a:pPr>
            <a:r>
              <a:rPr lang="en-US" sz="1050" b="1" dirty="0">
                <a:latin typeface="Times New Roman" panose="02020603050405020304" pitchFamily="18" charset="0"/>
                <a:cs typeface="Times New Roman" panose="02020603050405020304" pitchFamily="18" charset="0"/>
              </a:rPr>
              <a:t>National Wilderness Stewardship Alliance	     	   270.00</a:t>
            </a:r>
          </a:p>
          <a:p>
            <a:pPr>
              <a:lnSpc>
                <a:spcPct val="100000"/>
              </a:lnSpc>
            </a:pPr>
            <a:r>
              <a:rPr lang="en-US" sz="1050" b="1" dirty="0">
                <a:latin typeface="Times New Roman" panose="02020603050405020304" pitchFamily="18" charset="0"/>
                <a:cs typeface="Times New Roman" panose="02020603050405020304" pitchFamily="18" charset="0"/>
              </a:rPr>
              <a:t>Leave No Trace			   	   150.00</a:t>
            </a:r>
          </a:p>
          <a:p>
            <a:pPr>
              <a:lnSpc>
                <a:spcPct val="100000"/>
              </a:lnSpc>
            </a:pPr>
            <a:r>
              <a:rPr lang="en-US" sz="1050" b="1" dirty="0">
                <a:latin typeface="Times New Roman" panose="02020603050405020304" pitchFamily="18" charset="0"/>
                <a:cs typeface="Times New Roman" panose="02020603050405020304" pitchFamily="18" charset="0"/>
              </a:rPr>
              <a:t>American Trails – TMP Coalition		   100.00</a:t>
            </a:r>
          </a:p>
          <a:p>
            <a:pPr>
              <a:lnSpc>
                <a:spcPct val="100000"/>
              </a:lnSpc>
            </a:pPr>
            <a:r>
              <a:rPr lang="en-US" sz="1050" b="1" dirty="0">
                <a:latin typeface="Times New Roman" panose="02020603050405020304" pitchFamily="18" charset="0"/>
                <a:cs typeface="Times New Roman" panose="02020603050405020304" pitchFamily="18" charset="0"/>
              </a:rPr>
              <a:t>Coalition for Recreational Trails		  	   100.00</a:t>
            </a:r>
          </a:p>
          <a:p>
            <a:pPr>
              <a:lnSpc>
                <a:spcPct val="100000"/>
              </a:lnSpc>
            </a:pPr>
            <a:r>
              <a:rPr lang="en-US" sz="1050" b="1" dirty="0">
                <a:latin typeface="Times New Roman" panose="02020603050405020304" pitchFamily="18" charset="0"/>
                <a:cs typeface="Times New Roman" panose="02020603050405020304" pitchFamily="18" charset="0"/>
              </a:rPr>
              <a:t>Hike the Hill Participation*			2,600.00</a:t>
            </a:r>
          </a:p>
          <a:p>
            <a:pPr marL="0" indent="0">
              <a:lnSpc>
                <a:spcPct val="100000"/>
              </a:lnSpc>
              <a:buNone/>
            </a:pPr>
            <a:r>
              <a:rPr lang="en-US" sz="1050" b="1" dirty="0">
                <a:latin typeface="Times New Roman" panose="02020603050405020304" pitchFamily="18" charset="0"/>
                <a:cs typeface="Times New Roman" panose="02020603050405020304" pitchFamily="18" charset="0"/>
              </a:rPr>
              <a:t>     * Two (2) Virtual Only &amp; One (1) Add’l In-Person</a:t>
            </a:r>
          </a:p>
          <a:p>
            <a:pPr marL="0" indent="0">
              <a:lnSpc>
                <a:spcPct val="100000"/>
              </a:lnSpc>
              <a:buNone/>
            </a:pPr>
            <a:endParaRPr lang="en-US" sz="1050" dirty="0">
              <a:latin typeface="Times New Roman" panose="02020603050405020304" pitchFamily="18" charset="0"/>
              <a:cs typeface="Times New Roman" panose="02020603050405020304" pitchFamily="18" charset="0"/>
            </a:endParaRPr>
          </a:p>
          <a:p>
            <a:pPr marL="0" indent="0">
              <a:lnSpc>
                <a:spcPct val="100000"/>
              </a:lnSpc>
              <a:buNone/>
            </a:pPr>
            <a:r>
              <a:rPr lang="en-US" sz="3000" b="1" i="1" dirty="0">
                <a:latin typeface="Times New Roman" panose="02020603050405020304" pitchFamily="18" charset="0"/>
                <a:cs typeface="Times New Roman" panose="02020603050405020304" pitchFamily="18" charset="0"/>
              </a:rPr>
              <a:t>Total Budget Proposal		$6,120.00</a:t>
            </a:r>
          </a:p>
          <a:p>
            <a:pPr marL="0" indent="0">
              <a:lnSpc>
                <a:spcPct val="100000"/>
              </a:lnSpc>
              <a:buNone/>
            </a:pPr>
            <a:endParaRPr lang="en-US" sz="1050" dirty="0">
              <a:latin typeface="Times New Roman" panose="02020603050405020304" pitchFamily="18" charset="0"/>
              <a:cs typeface="Times New Roman" panose="02020603050405020304" pitchFamily="18" charset="0"/>
            </a:endParaRPr>
          </a:p>
          <a:p>
            <a:pPr marL="0" indent="0">
              <a:lnSpc>
                <a:spcPct val="100000"/>
              </a:lnSpc>
              <a:buNone/>
            </a:pPr>
            <a:endParaRPr lang="en-US" sz="1050" dirty="0">
              <a:latin typeface="Times New Roman" panose="02020603050405020304" pitchFamily="18" charset="0"/>
              <a:cs typeface="Times New Roman" panose="02020603050405020304" pitchFamily="18" charset="0"/>
            </a:endParaRPr>
          </a:p>
          <a:p>
            <a:pPr>
              <a:lnSpc>
                <a:spcPct val="100000"/>
              </a:lnSpc>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5A47984-EEF9-A7B2-D2F3-660735D994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55461" y="1"/>
            <a:ext cx="1603160" cy="836801"/>
          </a:xfrm>
          <a:prstGeom prst="rect">
            <a:avLst/>
          </a:prstGeom>
        </p:spPr>
      </p:pic>
    </p:spTree>
    <p:extLst>
      <p:ext uri="{BB962C8B-B14F-4D97-AF65-F5344CB8AC3E}">
        <p14:creationId xmlns:p14="http://schemas.microsoft.com/office/powerpoint/2010/main" val="30043833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44279-26B1-3E30-62A1-C02FE205EBA0}"/>
              </a:ext>
            </a:extLst>
          </p:cNvPr>
          <p:cNvSpPr>
            <a:spLocks noGrp="1"/>
          </p:cNvSpPr>
          <p:nvPr>
            <p:ph type="title"/>
          </p:nvPr>
        </p:nvSpPr>
        <p:spPr/>
        <p:txBody>
          <a:bodyPr/>
          <a:lstStyle/>
          <a:p>
            <a:r>
              <a:rPr lang="en-US" dirty="0"/>
              <a:t>Treasurer Report</a:t>
            </a:r>
          </a:p>
        </p:txBody>
      </p:sp>
    </p:spTree>
    <p:extLst>
      <p:ext uri="{BB962C8B-B14F-4D97-AF65-F5344CB8AC3E}">
        <p14:creationId xmlns:p14="http://schemas.microsoft.com/office/powerpoint/2010/main" val="36403966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28E5D-A2FB-BF31-16D0-D1504A905F07}"/>
              </a:ext>
            </a:extLst>
          </p:cNvPr>
          <p:cNvSpPr>
            <a:spLocks noGrp="1"/>
          </p:cNvSpPr>
          <p:nvPr>
            <p:ph type="title"/>
          </p:nvPr>
        </p:nvSpPr>
        <p:spPr/>
        <p:txBody>
          <a:bodyPr/>
          <a:lstStyle/>
          <a:p>
            <a:r>
              <a:rPr lang="en-US" dirty="0"/>
              <a:t>Logo</a:t>
            </a:r>
          </a:p>
        </p:txBody>
      </p:sp>
    </p:spTree>
    <p:extLst>
      <p:ext uri="{BB962C8B-B14F-4D97-AF65-F5344CB8AC3E}">
        <p14:creationId xmlns:p14="http://schemas.microsoft.com/office/powerpoint/2010/main" val="85645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EDB7-C84A-9497-9466-EF71443C8C33}"/>
              </a:ext>
            </a:extLst>
          </p:cNvPr>
          <p:cNvSpPr>
            <a:spLocks noGrp="1"/>
          </p:cNvSpPr>
          <p:nvPr>
            <p:ph type="title"/>
          </p:nvPr>
        </p:nvSpPr>
        <p:spPr/>
        <p:txBody>
          <a:bodyPr/>
          <a:lstStyle/>
          <a:p>
            <a:r>
              <a:rPr lang="en-US" dirty="0"/>
              <a:t>LOGO</a:t>
            </a:r>
          </a:p>
        </p:txBody>
      </p:sp>
    </p:spTree>
    <p:extLst>
      <p:ext uri="{BB962C8B-B14F-4D97-AF65-F5344CB8AC3E}">
        <p14:creationId xmlns:p14="http://schemas.microsoft.com/office/powerpoint/2010/main" val="12949983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DA930-1428-05B1-EAFE-C4E113AB8C33}"/>
              </a:ext>
            </a:extLst>
          </p:cNvPr>
          <p:cNvSpPr>
            <a:spLocks noGrp="1"/>
          </p:cNvSpPr>
          <p:nvPr>
            <p:ph type="title"/>
          </p:nvPr>
        </p:nvSpPr>
        <p:spPr/>
        <p:txBody>
          <a:bodyPr/>
          <a:lstStyle/>
          <a:p>
            <a:r>
              <a:rPr lang="en-US" dirty="0"/>
              <a:t>Proposed Budget Slide</a:t>
            </a:r>
          </a:p>
        </p:txBody>
      </p:sp>
    </p:spTree>
    <p:extLst>
      <p:ext uri="{BB962C8B-B14F-4D97-AF65-F5344CB8AC3E}">
        <p14:creationId xmlns:p14="http://schemas.microsoft.com/office/powerpoint/2010/main" val="5570762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479CC-A3D9-5AA5-B05B-21C89D6FADB2}"/>
              </a:ext>
            </a:extLst>
          </p:cNvPr>
          <p:cNvSpPr>
            <a:spLocks noGrp="1"/>
          </p:cNvSpPr>
          <p:nvPr>
            <p:ph type="title"/>
          </p:nvPr>
        </p:nvSpPr>
        <p:spPr/>
        <p:txBody>
          <a:bodyPr/>
          <a:lstStyle/>
          <a:p>
            <a:r>
              <a:rPr lang="en-US" dirty="0"/>
              <a:t>Dues Increase Ratification</a:t>
            </a:r>
          </a:p>
        </p:txBody>
      </p:sp>
    </p:spTree>
    <p:extLst>
      <p:ext uri="{BB962C8B-B14F-4D97-AF65-F5344CB8AC3E}">
        <p14:creationId xmlns:p14="http://schemas.microsoft.com/office/powerpoint/2010/main" val="33619802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38B29-2114-A78E-1F12-0CCAB1576D1E}"/>
              </a:ext>
            </a:extLst>
          </p:cNvPr>
          <p:cNvSpPr>
            <a:spLocks noGrp="1"/>
          </p:cNvSpPr>
          <p:nvPr>
            <p:ph type="title"/>
          </p:nvPr>
        </p:nvSpPr>
        <p:spPr/>
        <p:txBody>
          <a:bodyPr/>
          <a:lstStyle/>
          <a:p>
            <a:r>
              <a:rPr lang="en-US" dirty="0"/>
              <a:t>Wyoming COLA Resolution</a:t>
            </a:r>
          </a:p>
        </p:txBody>
      </p:sp>
    </p:spTree>
    <p:extLst>
      <p:ext uri="{BB962C8B-B14F-4D97-AF65-F5344CB8AC3E}">
        <p14:creationId xmlns:p14="http://schemas.microsoft.com/office/powerpoint/2010/main" val="40089512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48BC7-B990-10A2-6545-CAB9E8BF04A7}"/>
              </a:ext>
            </a:extLst>
          </p:cNvPr>
          <p:cNvSpPr>
            <a:spLocks noGrp="1"/>
          </p:cNvSpPr>
          <p:nvPr>
            <p:ph type="title"/>
          </p:nvPr>
        </p:nvSpPr>
        <p:spPr/>
        <p:txBody>
          <a:bodyPr/>
          <a:lstStyle/>
          <a:p>
            <a:r>
              <a:rPr lang="en-US" dirty="0"/>
              <a:t>Governance Policy Review</a:t>
            </a:r>
          </a:p>
        </p:txBody>
      </p:sp>
    </p:spTree>
    <p:extLst>
      <p:ext uri="{BB962C8B-B14F-4D97-AF65-F5344CB8AC3E}">
        <p14:creationId xmlns:p14="http://schemas.microsoft.com/office/powerpoint/2010/main" val="40057802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889B2-2831-F4F2-352D-BD8B1D8F7052}"/>
              </a:ext>
            </a:extLst>
          </p:cNvPr>
          <p:cNvSpPr>
            <a:spLocks noGrp="1"/>
          </p:cNvSpPr>
          <p:nvPr>
            <p:ph type="title"/>
          </p:nvPr>
        </p:nvSpPr>
        <p:spPr/>
        <p:txBody>
          <a:bodyPr/>
          <a:lstStyle/>
          <a:p>
            <a:r>
              <a:rPr lang="en-US" dirty="0"/>
              <a:t>New Business</a:t>
            </a:r>
          </a:p>
        </p:txBody>
      </p:sp>
    </p:spTree>
    <p:extLst>
      <p:ext uri="{BB962C8B-B14F-4D97-AF65-F5344CB8AC3E}">
        <p14:creationId xmlns:p14="http://schemas.microsoft.com/office/powerpoint/2010/main" val="25883142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397AA-459E-8990-6992-573C07945CE8}"/>
              </a:ext>
            </a:extLst>
          </p:cNvPr>
          <p:cNvSpPr>
            <a:spLocks noGrp="1"/>
          </p:cNvSpPr>
          <p:nvPr>
            <p:ph type="title"/>
          </p:nvPr>
        </p:nvSpPr>
        <p:spPr/>
        <p:txBody>
          <a:bodyPr/>
          <a:lstStyle/>
          <a:p>
            <a:r>
              <a:rPr lang="en-US" dirty="0"/>
              <a:t>Adjourn and evening info</a:t>
            </a:r>
          </a:p>
        </p:txBody>
      </p:sp>
    </p:spTree>
    <p:extLst>
      <p:ext uri="{BB962C8B-B14F-4D97-AF65-F5344CB8AC3E}">
        <p14:creationId xmlns:p14="http://schemas.microsoft.com/office/powerpoint/2010/main" val="103675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089D1-1CD1-C4A4-8886-17B278A7A104}"/>
              </a:ext>
            </a:extLst>
          </p:cNvPr>
          <p:cNvSpPr>
            <a:spLocks noGrp="1"/>
          </p:cNvSpPr>
          <p:nvPr>
            <p:ph type="title"/>
          </p:nvPr>
        </p:nvSpPr>
        <p:spPr/>
        <p:txBody>
          <a:bodyPr/>
          <a:lstStyle/>
          <a:p>
            <a:r>
              <a:rPr lang="en-US" dirty="0"/>
              <a:t>Departed Members Slide</a:t>
            </a:r>
          </a:p>
        </p:txBody>
      </p:sp>
    </p:spTree>
    <p:extLst>
      <p:ext uri="{BB962C8B-B14F-4D97-AF65-F5344CB8AC3E}">
        <p14:creationId xmlns:p14="http://schemas.microsoft.com/office/powerpoint/2010/main" val="64553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1AEFF-BBA9-7A9B-11A5-6D16D51074E3}"/>
              </a:ext>
            </a:extLst>
          </p:cNvPr>
          <p:cNvSpPr>
            <a:spLocks noGrp="1"/>
          </p:cNvSpPr>
          <p:nvPr>
            <p:ph type="title"/>
          </p:nvPr>
        </p:nvSpPr>
        <p:spPr/>
        <p:txBody>
          <a:bodyPr/>
          <a:lstStyle/>
          <a:p>
            <a:r>
              <a:rPr lang="en-US" dirty="0"/>
              <a:t>State of BCHA</a:t>
            </a:r>
          </a:p>
        </p:txBody>
      </p:sp>
    </p:spTree>
    <p:extLst>
      <p:ext uri="{BB962C8B-B14F-4D97-AF65-F5344CB8AC3E}">
        <p14:creationId xmlns:p14="http://schemas.microsoft.com/office/powerpoint/2010/main" val="77804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1767-36BD-07A8-0AA0-3B6F30758869}"/>
              </a:ext>
            </a:extLst>
          </p:cNvPr>
          <p:cNvSpPr>
            <a:spLocks noGrp="1"/>
          </p:cNvSpPr>
          <p:nvPr>
            <p:ph type="title"/>
          </p:nvPr>
        </p:nvSpPr>
        <p:spPr/>
        <p:txBody>
          <a:bodyPr/>
          <a:lstStyle/>
          <a:p>
            <a:r>
              <a:rPr lang="en-US" dirty="0"/>
              <a:t>LOGO</a:t>
            </a:r>
          </a:p>
        </p:txBody>
      </p:sp>
    </p:spTree>
    <p:extLst>
      <p:ext uri="{BB962C8B-B14F-4D97-AF65-F5344CB8AC3E}">
        <p14:creationId xmlns:p14="http://schemas.microsoft.com/office/powerpoint/2010/main" val="71765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9DBB-CDD1-BCAD-003E-86280908A7E9}"/>
              </a:ext>
            </a:extLst>
          </p:cNvPr>
          <p:cNvSpPr>
            <a:spLocks noGrp="1"/>
          </p:cNvSpPr>
          <p:nvPr>
            <p:ph type="title"/>
          </p:nvPr>
        </p:nvSpPr>
        <p:spPr/>
        <p:txBody>
          <a:bodyPr/>
          <a:lstStyle/>
          <a:p>
            <a:r>
              <a:rPr lang="en-US" dirty="0"/>
              <a:t>Committee Reports</a:t>
            </a:r>
          </a:p>
        </p:txBody>
      </p:sp>
    </p:spTree>
    <p:extLst>
      <p:ext uri="{BB962C8B-B14F-4D97-AF65-F5344CB8AC3E}">
        <p14:creationId xmlns:p14="http://schemas.microsoft.com/office/powerpoint/2010/main" val="356055054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is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TotalTime>
  <Words>3787</Words>
  <Application>Microsoft Office PowerPoint</Application>
  <PresentationFormat>On-screen Show (16:9)</PresentationFormat>
  <Paragraphs>296</Paragraphs>
  <Slides>55</Slides>
  <Notes>5</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55</vt:i4>
      </vt:variant>
    </vt:vector>
  </HeadingPairs>
  <TitlesOfParts>
    <vt:vector size="70" baseType="lpstr">
      <vt:lpstr>MS Gothic</vt:lpstr>
      <vt:lpstr>Arial</vt:lpstr>
      <vt:lpstr>Arial Nova Light</vt:lpstr>
      <vt:lpstr>Calibri</vt:lpstr>
      <vt:lpstr>Century Gothic</vt:lpstr>
      <vt:lpstr>Elephant</vt:lpstr>
      <vt:lpstr>Georgia</vt:lpstr>
      <vt:lpstr>Google Sans</vt:lpstr>
      <vt:lpstr>Helvetica</vt:lpstr>
      <vt:lpstr>Montserrat</vt:lpstr>
      <vt:lpstr>Times New Roman</vt:lpstr>
      <vt:lpstr>Wingdings 3</vt:lpstr>
      <vt:lpstr>Simple Light</vt:lpstr>
      <vt:lpstr>Wisp</vt:lpstr>
      <vt:lpstr>ModOverlayVTI</vt:lpstr>
      <vt:lpstr>WELCOM</vt:lpstr>
      <vt:lpstr>Flag</vt:lpstr>
      <vt:lpstr>LOGO</vt:lpstr>
      <vt:lpstr>Mission Statement</vt:lpstr>
      <vt:lpstr>LOGO</vt:lpstr>
      <vt:lpstr>Departed Members Slide</vt:lpstr>
      <vt:lpstr>State of BCHA</vt:lpstr>
      <vt:lpstr>LOGO</vt:lpstr>
      <vt:lpstr>Committee Reports</vt:lpstr>
      <vt:lpstr>2024 BCHA Education Committee NBM Report</vt:lpstr>
      <vt:lpstr>Created Education Committee Portion of  BCHA Strategic Plan </vt:lpstr>
      <vt:lpstr>Reviewed and updated Officer Training Modules</vt:lpstr>
      <vt:lpstr>Other Activity</vt:lpstr>
      <vt:lpstr>2024 Budget Request</vt:lpstr>
      <vt:lpstr>Future Activity Planned</vt:lpstr>
      <vt:lpstr>2024 National Marketing and Media Report  </vt:lpstr>
      <vt:lpstr>History</vt:lpstr>
      <vt:lpstr>Marketing and Media Committee</vt:lpstr>
      <vt:lpstr>2024</vt:lpstr>
      <vt:lpstr>2024 Poll Results</vt:lpstr>
      <vt:lpstr>2024 Accomplishments</vt:lpstr>
      <vt:lpstr>GrowthZone – A Potential Solution to Everthing</vt:lpstr>
      <vt:lpstr>Partnership Committee</vt:lpstr>
      <vt:lpstr>PowerPoint Presentation</vt:lpstr>
      <vt:lpstr>Organization / Association Partners</vt:lpstr>
      <vt:lpstr>American Horse Council (AHC)</vt:lpstr>
      <vt:lpstr>Partnership for the National Trail System (PNTS)</vt:lpstr>
      <vt:lpstr>National Wilderness Stewardship Alliance (NWSA)</vt:lpstr>
      <vt:lpstr>Leave No Trace Center for Outdoors Ethics (LNT)</vt:lpstr>
      <vt:lpstr>American Trails                  Trails Move People Coalition</vt:lpstr>
      <vt:lpstr>Coalition for Recreational Trails (CRT)</vt:lpstr>
      <vt:lpstr>American Hiking Society (AHS)</vt:lpstr>
      <vt:lpstr>International Mountain Bicycling Association (IMBA)</vt:lpstr>
      <vt:lpstr>American Endurance Ride Conference (AERC)</vt:lpstr>
      <vt:lpstr>Equestrian Land Conservation Resource (ELCR)</vt:lpstr>
      <vt:lpstr>Land and Water Conservation Fund (LWCF) Coalition</vt:lpstr>
      <vt:lpstr>The Wilderness Society (TWS)</vt:lpstr>
      <vt:lpstr>Corporate / Business Partners</vt:lpstr>
      <vt:lpstr>.</vt:lpstr>
      <vt:lpstr>Federal Agencies</vt:lpstr>
      <vt:lpstr>National Parks Service (NPS)*</vt:lpstr>
      <vt:lpstr>U.S. Forest Service (USFS)*</vt:lpstr>
      <vt:lpstr>U.S. Army Corps of Engineers (COE)*</vt:lpstr>
      <vt:lpstr>Bureau of Land Management (BLM)</vt:lpstr>
      <vt:lpstr>PowerPoint Presentation</vt:lpstr>
      <vt:lpstr>2024-2025 Goals</vt:lpstr>
      <vt:lpstr> Budget Proposal</vt:lpstr>
      <vt:lpstr>Treasurer Report</vt:lpstr>
      <vt:lpstr>Logo</vt:lpstr>
      <vt:lpstr>Proposed Budget Slide</vt:lpstr>
      <vt:lpstr>Dues Increase Ratification</vt:lpstr>
      <vt:lpstr>Wyoming COLA Resolution</vt:lpstr>
      <vt:lpstr>Governance Policy Review</vt:lpstr>
      <vt:lpstr>New Business</vt:lpstr>
      <vt:lpstr>Adjourn and evening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BCHA Education Committee NBM Report</dc:title>
  <cp:lastModifiedBy>Michelle Wade</cp:lastModifiedBy>
  <cp:revision>2</cp:revision>
  <dcterms:modified xsi:type="dcterms:W3CDTF">2024-03-18T01:02:03Z</dcterms:modified>
</cp:coreProperties>
</file>