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sldx" ContentType="application/vnd.openxmlformats-officedocument.presentationml.slide"/>
  <Default Extension="vml" ContentType="application/vnd.openxmlformats-officedocument.vmlDrawin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9" r:id="rId4"/>
    <p:sldId id="279" r:id="rId5"/>
    <p:sldId id="280" r:id="rId6"/>
    <p:sldId id="281" r:id="rId7"/>
    <p:sldId id="282" r:id="rId8"/>
    <p:sldId id="260" r:id="rId9"/>
    <p:sldId id="261" r:id="rId10"/>
    <p:sldId id="262" r:id="rId11"/>
    <p:sldId id="285" r:id="rId12"/>
    <p:sldId id="263" r:id="rId13"/>
    <p:sldId id="264" r:id="rId14"/>
    <p:sldId id="284" r:id="rId15"/>
    <p:sldId id="265" r:id="rId16"/>
    <p:sldId id="266" r:id="rId17"/>
    <p:sldId id="267" r:id="rId18"/>
    <p:sldId id="268" r:id="rId19"/>
    <p:sldId id="269" r:id="rId20"/>
    <p:sldId id="275" r:id="rId21"/>
    <p:sldId id="270" r:id="rId22"/>
    <p:sldId id="271" r:id="rId23"/>
    <p:sldId id="272" r:id="rId24"/>
    <p:sldId id="273" r:id="rId25"/>
    <p:sldId id="274" r:id="rId26"/>
    <p:sldId id="276" r:id="rId27"/>
    <p:sldId id="277" r:id="rId28"/>
    <p:sldId id="278"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1" autoAdjust="0"/>
    <p:restoredTop sz="94660"/>
  </p:normalViewPr>
  <p:slideViewPr>
    <p:cSldViewPr snapToGrid="0" snapToObjects="1">
      <p:cViewPr varScale="1">
        <p:scale>
          <a:sx n="125" d="100"/>
          <a:sy n="125" d="100"/>
        </p:scale>
        <p:origin x="-180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B2D55-3461-644B-A5B6-140BDF378CEC}"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AA111D1-E524-0A42-A976-8FF0C5A477D7}">
      <dgm:prSet phldrT="[Text]"/>
      <dgm:spPr>
        <a:solidFill>
          <a:schemeClr val="accent5">
            <a:lumMod val="50000"/>
            <a:lumOff val="50000"/>
          </a:schemeClr>
        </a:solidFill>
      </dgm:spPr>
      <dgm:t>
        <a:bodyPr/>
        <a:lstStyle/>
        <a:p>
          <a:r>
            <a:rPr lang="en-US" dirty="0" smtClean="0"/>
            <a:t>Partners in Public Lands Stewardship</a:t>
          </a:r>
          <a:endParaRPr lang="en-US" dirty="0"/>
        </a:p>
      </dgm:t>
    </dgm:pt>
    <dgm:pt modelId="{1859561A-EA94-2844-8F44-B14B72830032}" type="parTrans" cxnId="{74A4B5A5-9007-8D44-A330-DB267CD589C9}">
      <dgm:prSet/>
      <dgm:spPr/>
      <dgm:t>
        <a:bodyPr/>
        <a:lstStyle/>
        <a:p>
          <a:endParaRPr lang="en-US"/>
        </a:p>
      </dgm:t>
    </dgm:pt>
    <dgm:pt modelId="{207689EA-11FB-B345-AF3B-1605BA59FA32}" type="sibTrans" cxnId="{74A4B5A5-9007-8D44-A330-DB267CD589C9}">
      <dgm:prSet/>
      <dgm:spPr/>
      <dgm:t>
        <a:bodyPr/>
        <a:lstStyle/>
        <a:p>
          <a:endParaRPr lang="en-US"/>
        </a:p>
      </dgm:t>
    </dgm:pt>
    <dgm:pt modelId="{EB98BB08-89DE-AD4E-BEA5-7D59ECC589FC}">
      <dgm:prSet phldrT="[Text]"/>
      <dgm:spPr>
        <a:solidFill>
          <a:schemeClr val="accent6">
            <a:lumMod val="75000"/>
          </a:schemeClr>
        </a:solidFill>
      </dgm:spPr>
      <dgm:t>
        <a:bodyPr/>
        <a:lstStyle/>
        <a:p>
          <a:r>
            <a:rPr lang="en-US" dirty="0" smtClean="0"/>
            <a:t>“…</a:t>
          </a:r>
          <a:r>
            <a:rPr lang="en-US" i="1" dirty="0" smtClean="0"/>
            <a:t>WTA’s trail work relies heavily on our Back Country Horsemen</a:t>
          </a:r>
          <a:r>
            <a:rPr lang="en-US" dirty="0" smtClean="0"/>
            <a:t>…”</a:t>
          </a:r>
        </a:p>
        <a:p>
          <a:r>
            <a:rPr lang="en-US" dirty="0" smtClean="0"/>
            <a:t>Karen </a:t>
          </a:r>
          <a:r>
            <a:rPr lang="en-US" dirty="0" err="1" smtClean="0"/>
            <a:t>Daubert</a:t>
          </a:r>
          <a:r>
            <a:rPr lang="en-US" dirty="0" smtClean="0"/>
            <a:t>, WTA</a:t>
          </a:r>
          <a:endParaRPr lang="en-US" dirty="0"/>
        </a:p>
      </dgm:t>
    </dgm:pt>
    <dgm:pt modelId="{286CC6AF-4273-DD41-8EBB-00EDEC67341C}" type="parTrans" cxnId="{BA005441-87BC-1643-8EF7-1673A9F160A0}">
      <dgm:prSet/>
      <dgm:spPr/>
      <dgm:t>
        <a:bodyPr/>
        <a:lstStyle/>
        <a:p>
          <a:endParaRPr lang="en-US"/>
        </a:p>
      </dgm:t>
    </dgm:pt>
    <dgm:pt modelId="{4F548406-DE0E-9D40-864A-48AC5C8531CF}" type="sibTrans" cxnId="{BA005441-87BC-1643-8EF7-1673A9F160A0}">
      <dgm:prSet/>
      <dgm:spPr/>
      <dgm:t>
        <a:bodyPr/>
        <a:lstStyle/>
        <a:p>
          <a:endParaRPr lang="en-US"/>
        </a:p>
      </dgm:t>
    </dgm:pt>
    <dgm:pt modelId="{F5DDABC6-7C37-734F-8BEF-3FE8FA2EB80D}">
      <dgm:prSet phldrT="[Text]"/>
      <dgm:spPr>
        <a:solidFill>
          <a:schemeClr val="accent3">
            <a:lumMod val="75000"/>
          </a:schemeClr>
        </a:solidFill>
      </dgm:spPr>
      <dgm:t>
        <a:bodyPr/>
        <a:lstStyle/>
        <a:p>
          <a:r>
            <a:rPr lang="en-US" dirty="0" smtClean="0"/>
            <a:t>“</a:t>
          </a:r>
          <a:r>
            <a:rPr lang="en-US" i="1" dirty="0" smtClean="0"/>
            <a:t>The backbone of the USFS trails program is the Back Country Horsemen and the CCC</a:t>
          </a:r>
          <a:r>
            <a:rPr lang="en-US" dirty="0" smtClean="0"/>
            <a:t>.”</a:t>
          </a:r>
          <a:br>
            <a:rPr lang="en-US" dirty="0" smtClean="0"/>
          </a:br>
          <a:r>
            <a:rPr lang="en-US" dirty="0" smtClean="0"/>
            <a:t>Jon </a:t>
          </a:r>
          <a:r>
            <a:rPr lang="en-US" dirty="0" err="1" smtClean="0"/>
            <a:t>Sanstrom</a:t>
          </a:r>
          <a:r>
            <a:rPr lang="en-US" dirty="0" smtClean="0"/>
            <a:t>, Trails Manager, USFS</a:t>
          </a:r>
          <a:endParaRPr lang="en-US" dirty="0"/>
        </a:p>
      </dgm:t>
    </dgm:pt>
    <dgm:pt modelId="{21FA0418-D88F-F448-A52D-40E8B7CBDC73}" type="parTrans" cxnId="{8A7FE1AA-4B65-0F49-9253-31322CC05E57}">
      <dgm:prSet/>
      <dgm:spPr/>
      <dgm:t>
        <a:bodyPr/>
        <a:lstStyle/>
        <a:p>
          <a:endParaRPr lang="en-US"/>
        </a:p>
      </dgm:t>
    </dgm:pt>
    <dgm:pt modelId="{B6E63230-8337-C845-A669-262E6E26EC9D}" type="sibTrans" cxnId="{8A7FE1AA-4B65-0F49-9253-31322CC05E57}">
      <dgm:prSet/>
      <dgm:spPr/>
      <dgm:t>
        <a:bodyPr/>
        <a:lstStyle/>
        <a:p>
          <a:endParaRPr lang="en-US"/>
        </a:p>
      </dgm:t>
    </dgm:pt>
    <dgm:pt modelId="{3EBA35D5-398D-FD4E-890E-FB83D2E18C52}">
      <dgm:prSet phldrT="[Text]"/>
      <dgm:spPr>
        <a:solidFill>
          <a:schemeClr val="accent4">
            <a:lumMod val="75000"/>
          </a:schemeClr>
        </a:solidFill>
      </dgm:spPr>
      <dgm:t>
        <a:bodyPr/>
        <a:lstStyle/>
        <a:p>
          <a:r>
            <a:rPr lang="en-US" dirty="0" smtClean="0"/>
            <a:t>“</a:t>
          </a:r>
          <a:r>
            <a:rPr lang="en-US" i="1" dirty="0" smtClean="0"/>
            <a:t>The enthusiasm and passion brought to the trail by partners is essential</a:t>
          </a:r>
          <a:r>
            <a:rPr lang="en-US" dirty="0" smtClean="0"/>
            <a:t>.”</a:t>
          </a:r>
          <a:br>
            <a:rPr lang="en-US" dirty="0" smtClean="0"/>
          </a:br>
          <a:r>
            <a:rPr lang="en-US" dirty="0" smtClean="0"/>
            <a:t>Liz Bergeron, PCTA</a:t>
          </a:r>
          <a:endParaRPr lang="en-US" dirty="0"/>
        </a:p>
      </dgm:t>
    </dgm:pt>
    <dgm:pt modelId="{9F2EF86C-90AF-3A4A-8BBA-2F92C3425883}" type="parTrans" cxnId="{9B18B6E8-9E09-3C4D-B267-22CBA959230B}">
      <dgm:prSet/>
      <dgm:spPr/>
      <dgm:t>
        <a:bodyPr/>
        <a:lstStyle/>
        <a:p>
          <a:endParaRPr lang="en-US"/>
        </a:p>
      </dgm:t>
    </dgm:pt>
    <dgm:pt modelId="{F3E2FA7B-0DE4-C640-AFFC-AB750E5888E2}" type="sibTrans" cxnId="{9B18B6E8-9E09-3C4D-B267-22CBA959230B}">
      <dgm:prSet/>
      <dgm:spPr/>
      <dgm:t>
        <a:bodyPr/>
        <a:lstStyle/>
        <a:p>
          <a:endParaRPr lang="en-US"/>
        </a:p>
      </dgm:t>
    </dgm:pt>
    <dgm:pt modelId="{D2D7C9E8-99DF-B349-964A-51FEEFAA15C3}">
      <dgm:prSet phldrT="[Text]"/>
      <dgm:spPr>
        <a:solidFill>
          <a:schemeClr val="tx2">
            <a:lumMod val="90000"/>
            <a:lumOff val="10000"/>
          </a:schemeClr>
        </a:solidFill>
      </dgm:spPr>
      <dgm:t>
        <a:bodyPr/>
        <a:lstStyle/>
        <a:p>
          <a:r>
            <a:rPr lang="en-US" dirty="0" smtClean="0"/>
            <a:t>“</a:t>
          </a:r>
          <a:r>
            <a:rPr lang="en-US" i="1" dirty="0" smtClean="0"/>
            <a:t>We knew the concept of working together was going to resonate with Congress</a:t>
          </a:r>
          <a:r>
            <a:rPr lang="en-US" dirty="0" smtClean="0"/>
            <a:t>…”</a:t>
          </a:r>
        </a:p>
        <a:p>
          <a:r>
            <a:rPr lang="en-US" dirty="0" err="1" smtClean="0"/>
            <a:t>Lenise</a:t>
          </a:r>
          <a:r>
            <a:rPr lang="en-US" dirty="0" smtClean="0"/>
            <a:t> </a:t>
          </a:r>
          <a:r>
            <a:rPr lang="en-US" smtClean="0"/>
            <a:t>Lago, </a:t>
          </a:r>
          <a:r>
            <a:rPr lang="en-US" dirty="0" smtClean="0"/>
            <a:t>Assistant Budget Director, USFS, Washington, DC</a:t>
          </a:r>
          <a:endParaRPr lang="en-US" dirty="0"/>
        </a:p>
      </dgm:t>
    </dgm:pt>
    <dgm:pt modelId="{1B407BE0-6C21-564E-A8D9-DEC805DD52DA}" type="parTrans" cxnId="{0F35FA6B-6A81-EB4F-8D96-734C9081C591}">
      <dgm:prSet/>
      <dgm:spPr/>
      <dgm:t>
        <a:bodyPr/>
        <a:lstStyle/>
        <a:p>
          <a:endParaRPr lang="en-US"/>
        </a:p>
      </dgm:t>
    </dgm:pt>
    <dgm:pt modelId="{181D8CEC-6A11-8F4A-BE8A-39A803D7654F}" type="sibTrans" cxnId="{0F35FA6B-6A81-EB4F-8D96-734C9081C591}">
      <dgm:prSet/>
      <dgm:spPr/>
      <dgm:t>
        <a:bodyPr/>
        <a:lstStyle/>
        <a:p>
          <a:endParaRPr lang="en-US"/>
        </a:p>
      </dgm:t>
    </dgm:pt>
    <dgm:pt modelId="{4FA2A2EA-A70B-9446-9F60-275BA89F5CAC}" type="pres">
      <dgm:prSet presAssocID="{A09B2D55-3461-644B-A5B6-140BDF378CEC}" presName="cycle" presStyleCnt="0">
        <dgm:presLayoutVars>
          <dgm:chMax val="1"/>
          <dgm:dir/>
          <dgm:animLvl val="ctr"/>
          <dgm:resizeHandles val="exact"/>
        </dgm:presLayoutVars>
      </dgm:prSet>
      <dgm:spPr/>
      <dgm:t>
        <a:bodyPr/>
        <a:lstStyle/>
        <a:p>
          <a:endParaRPr lang="en-US"/>
        </a:p>
      </dgm:t>
    </dgm:pt>
    <dgm:pt modelId="{F3DE3907-66E1-8B44-940C-42607CAD1422}" type="pres">
      <dgm:prSet presAssocID="{CAA111D1-E524-0A42-A976-8FF0C5A477D7}" presName="centerShape" presStyleLbl="node0" presStyleIdx="0" presStyleCnt="1"/>
      <dgm:spPr/>
      <dgm:t>
        <a:bodyPr/>
        <a:lstStyle/>
        <a:p>
          <a:endParaRPr lang="en-US"/>
        </a:p>
      </dgm:t>
    </dgm:pt>
    <dgm:pt modelId="{C6CFAB16-8301-EA42-82FB-324D24DFEABD}" type="pres">
      <dgm:prSet presAssocID="{286CC6AF-4273-DD41-8EBB-00EDEC67341C}" presName="parTrans" presStyleLbl="bgSibTrans2D1" presStyleIdx="0" presStyleCnt="4"/>
      <dgm:spPr/>
      <dgm:t>
        <a:bodyPr/>
        <a:lstStyle/>
        <a:p>
          <a:endParaRPr lang="en-US"/>
        </a:p>
      </dgm:t>
    </dgm:pt>
    <dgm:pt modelId="{178B3EFD-B62E-B442-BB12-CA5778D011B4}" type="pres">
      <dgm:prSet presAssocID="{EB98BB08-89DE-AD4E-BEA5-7D59ECC589FC}" presName="node" presStyleLbl="node1" presStyleIdx="0" presStyleCnt="4">
        <dgm:presLayoutVars>
          <dgm:bulletEnabled val="1"/>
        </dgm:presLayoutVars>
      </dgm:prSet>
      <dgm:spPr/>
      <dgm:t>
        <a:bodyPr/>
        <a:lstStyle/>
        <a:p>
          <a:endParaRPr lang="en-US"/>
        </a:p>
      </dgm:t>
    </dgm:pt>
    <dgm:pt modelId="{CDECFFF0-657E-4847-BD72-BEA244311790}" type="pres">
      <dgm:prSet presAssocID="{21FA0418-D88F-F448-A52D-40E8B7CBDC73}" presName="parTrans" presStyleLbl="bgSibTrans2D1" presStyleIdx="1" presStyleCnt="4"/>
      <dgm:spPr/>
      <dgm:t>
        <a:bodyPr/>
        <a:lstStyle/>
        <a:p>
          <a:endParaRPr lang="en-US"/>
        </a:p>
      </dgm:t>
    </dgm:pt>
    <dgm:pt modelId="{62E112DE-F7FA-5D4C-8124-1802A1EA7146}" type="pres">
      <dgm:prSet presAssocID="{F5DDABC6-7C37-734F-8BEF-3FE8FA2EB80D}" presName="node" presStyleLbl="node1" presStyleIdx="1" presStyleCnt="4">
        <dgm:presLayoutVars>
          <dgm:bulletEnabled val="1"/>
        </dgm:presLayoutVars>
      </dgm:prSet>
      <dgm:spPr/>
      <dgm:t>
        <a:bodyPr/>
        <a:lstStyle/>
        <a:p>
          <a:endParaRPr lang="en-US"/>
        </a:p>
      </dgm:t>
    </dgm:pt>
    <dgm:pt modelId="{E428FD7F-1E71-2145-969B-56C8A1B8CD71}" type="pres">
      <dgm:prSet presAssocID="{1B407BE0-6C21-564E-A8D9-DEC805DD52DA}" presName="parTrans" presStyleLbl="bgSibTrans2D1" presStyleIdx="2" presStyleCnt="4"/>
      <dgm:spPr/>
      <dgm:t>
        <a:bodyPr/>
        <a:lstStyle/>
        <a:p>
          <a:endParaRPr lang="en-US"/>
        </a:p>
      </dgm:t>
    </dgm:pt>
    <dgm:pt modelId="{17A3EAFB-EBE6-3944-9888-86FC34AA62D8}" type="pres">
      <dgm:prSet presAssocID="{D2D7C9E8-99DF-B349-964A-51FEEFAA15C3}" presName="node" presStyleLbl="node1" presStyleIdx="2" presStyleCnt="4">
        <dgm:presLayoutVars>
          <dgm:bulletEnabled val="1"/>
        </dgm:presLayoutVars>
      </dgm:prSet>
      <dgm:spPr/>
      <dgm:t>
        <a:bodyPr/>
        <a:lstStyle/>
        <a:p>
          <a:endParaRPr lang="en-US"/>
        </a:p>
      </dgm:t>
    </dgm:pt>
    <dgm:pt modelId="{222CD29C-1343-3245-A6F4-68B0452650CF}" type="pres">
      <dgm:prSet presAssocID="{9F2EF86C-90AF-3A4A-8BBA-2F92C3425883}" presName="parTrans" presStyleLbl="bgSibTrans2D1" presStyleIdx="3" presStyleCnt="4"/>
      <dgm:spPr/>
      <dgm:t>
        <a:bodyPr/>
        <a:lstStyle/>
        <a:p>
          <a:endParaRPr lang="en-US"/>
        </a:p>
      </dgm:t>
    </dgm:pt>
    <dgm:pt modelId="{245D8586-D3EF-AE47-B567-841359168DD6}" type="pres">
      <dgm:prSet presAssocID="{3EBA35D5-398D-FD4E-890E-FB83D2E18C52}" presName="node" presStyleLbl="node1" presStyleIdx="3" presStyleCnt="4">
        <dgm:presLayoutVars>
          <dgm:bulletEnabled val="1"/>
        </dgm:presLayoutVars>
      </dgm:prSet>
      <dgm:spPr/>
      <dgm:t>
        <a:bodyPr/>
        <a:lstStyle/>
        <a:p>
          <a:endParaRPr lang="en-US"/>
        </a:p>
      </dgm:t>
    </dgm:pt>
  </dgm:ptLst>
  <dgm:cxnLst>
    <dgm:cxn modelId="{BA005441-87BC-1643-8EF7-1673A9F160A0}" srcId="{CAA111D1-E524-0A42-A976-8FF0C5A477D7}" destId="{EB98BB08-89DE-AD4E-BEA5-7D59ECC589FC}" srcOrd="0" destOrd="0" parTransId="{286CC6AF-4273-DD41-8EBB-00EDEC67341C}" sibTransId="{4F548406-DE0E-9D40-864A-48AC5C8531CF}"/>
    <dgm:cxn modelId="{0F35FA6B-6A81-EB4F-8D96-734C9081C591}" srcId="{CAA111D1-E524-0A42-A976-8FF0C5A477D7}" destId="{D2D7C9E8-99DF-B349-964A-51FEEFAA15C3}" srcOrd="2" destOrd="0" parTransId="{1B407BE0-6C21-564E-A8D9-DEC805DD52DA}" sibTransId="{181D8CEC-6A11-8F4A-BE8A-39A803D7654F}"/>
    <dgm:cxn modelId="{B8763853-BAF6-3F48-93FB-271365F58C67}" type="presOf" srcId="{EB98BB08-89DE-AD4E-BEA5-7D59ECC589FC}" destId="{178B3EFD-B62E-B442-BB12-CA5778D011B4}" srcOrd="0" destOrd="0" presId="urn:microsoft.com/office/officeart/2005/8/layout/radial4"/>
    <dgm:cxn modelId="{74A4B5A5-9007-8D44-A330-DB267CD589C9}" srcId="{A09B2D55-3461-644B-A5B6-140BDF378CEC}" destId="{CAA111D1-E524-0A42-A976-8FF0C5A477D7}" srcOrd="0" destOrd="0" parTransId="{1859561A-EA94-2844-8F44-B14B72830032}" sibTransId="{207689EA-11FB-B345-AF3B-1605BA59FA32}"/>
    <dgm:cxn modelId="{0CBC9CB5-5C8A-334F-A3C3-7A03A9954DCD}" type="presOf" srcId="{CAA111D1-E524-0A42-A976-8FF0C5A477D7}" destId="{F3DE3907-66E1-8B44-940C-42607CAD1422}" srcOrd="0" destOrd="0" presId="urn:microsoft.com/office/officeart/2005/8/layout/radial4"/>
    <dgm:cxn modelId="{68CCB62E-C0EE-A049-A1FC-F84539B9BE10}" type="presOf" srcId="{1B407BE0-6C21-564E-A8D9-DEC805DD52DA}" destId="{E428FD7F-1E71-2145-969B-56C8A1B8CD71}" srcOrd="0" destOrd="0" presId="urn:microsoft.com/office/officeart/2005/8/layout/radial4"/>
    <dgm:cxn modelId="{9B18B6E8-9E09-3C4D-B267-22CBA959230B}" srcId="{CAA111D1-E524-0A42-A976-8FF0C5A477D7}" destId="{3EBA35D5-398D-FD4E-890E-FB83D2E18C52}" srcOrd="3" destOrd="0" parTransId="{9F2EF86C-90AF-3A4A-8BBA-2F92C3425883}" sibTransId="{F3E2FA7B-0DE4-C640-AFFC-AB750E5888E2}"/>
    <dgm:cxn modelId="{8B81CE23-A585-8841-A3BB-19C795F6072D}" type="presOf" srcId="{21FA0418-D88F-F448-A52D-40E8B7CBDC73}" destId="{CDECFFF0-657E-4847-BD72-BEA244311790}" srcOrd="0" destOrd="0" presId="urn:microsoft.com/office/officeart/2005/8/layout/radial4"/>
    <dgm:cxn modelId="{F611AD47-E8A6-2C4B-A080-44B9B6F6F7DF}" type="presOf" srcId="{D2D7C9E8-99DF-B349-964A-51FEEFAA15C3}" destId="{17A3EAFB-EBE6-3944-9888-86FC34AA62D8}" srcOrd="0" destOrd="0" presId="urn:microsoft.com/office/officeart/2005/8/layout/radial4"/>
    <dgm:cxn modelId="{B67D7332-E9C4-8F4A-8BBA-13A40B754873}" type="presOf" srcId="{9F2EF86C-90AF-3A4A-8BBA-2F92C3425883}" destId="{222CD29C-1343-3245-A6F4-68B0452650CF}" srcOrd="0" destOrd="0" presId="urn:microsoft.com/office/officeart/2005/8/layout/radial4"/>
    <dgm:cxn modelId="{8A7FE1AA-4B65-0F49-9253-31322CC05E57}" srcId="{CAA111D1-E524-0A42-A976-8FF0C5A477D7}" destId="{F5DDABC6-7C37-734F-8BEF-3FE8FA2EB80D}" srcOrd="1" destOrd="0" parTransId="{21FA0418-D88F-F448-A52D-40E8B7CBDC73}" sibTransId="{B6E63230-8337-C845-A669-262E6E26EC9D}"/>
    <dgm:cxn modelId="{46C38E62-21EF-6C4A-B95C-CAE5BD6AEE55}" type="presOf" srcId="{3EBA35D5-398D-FD4E-890E-FB83D2E18C52}" destId="{245D8586-D3EF-AE47-B567-841359168DD6}" srcOrd="0" destOrd="0" presId="urn:microsoft.com/office/officeart/2005/8/layout/radial4"/>
    <dgm:cxn modelId="{CBB2333B-5FEC-1E4B-9F5B-740509D5DF41}" type="presOf" srcId="{286CC6AF-4273-DD41-8EBB-00EDEC67341C}" destId="{C6CFAB16-8301-EA42-82FB-324D24DFEABD}" srcOrd="0" destOrd="0" presId="urn:microsoft.com/office/officeart/2005/8/layout/radial4"/>
    <dgm:cxn modelId="{5D794964-0E13-8B4D-947C-E20962E879BB}" type="presOf" srcId="{A09B2D55-3461-644B-A5B6-140BDF378CEC}" destId="{4FA2A2EA-A70B-9446-9F60-275BA89F5CAC}" srcOrd="0" destOrd="0" presId="urn:microsoft.com/office/officeart/2005/8/layout/radial4"/>
    <dgm:cxn modelId="{B5114408-8C77-6744-AFC2-A7BB97C75C0B}" type="presOf" srcId="{F5DDABC6-7C37-734F-8BEF-3FE8FA2EB80D}" destId="{62E112DE-F7FA-5D4C-8124-1802A1EA7146}" srcOrd="0" destOrd="0" presId="urn:microsoft.com/office/officeart/2005/8/layout/radial4"/>
    <dgm:cxn modelId="{A4F17C0D-9476-D246-81A6-919104AAF771}" type="presParOf" srcId="{4FA2A2EA-A70B-9446-9F60-275BA89F5CAC}" destId="{F3DE3907-66E1-8B44-940C-42607CAD1422}" srcOrd="0" destOrd="0" presId="urn:microsoft.com/office/officeart/2005/8/layout/radial4"/>
    <dgm:cxn modelId="{1E6579C3-FB87-4340-B162-3423FFA45C60}" type="presParOf" srcId="{4FA2A2EA-A70B-9446-9F60-275BA89F5CAC}" destId="{C6CFAB16-8301-EA42-82FB-324D24DFEABD}" srcOrd="1" destOrd="0" presId="urn:microsoft.com/office/officeart/2005/8/layout/radial4"/>
    <dgm:cxn modelId="{A4E5B2A2-8A15-774F-BC14-3E464C8B1852}" type="presParOf" srcId="{4FA2A2EA-A70B-9446-9F60-275BA89F5CAC}" destId="{178B3EFD-B62E-B442-BB12-CA5778D011B4}" srcOrd="2" destOrd="0" presId="urn:microsoft.com/office/officeart/2005/8/layout/radial4"/>
    <dgm:cxn modelId="{D63E0B2D-7183-334A-89EA-2C34CFABE12D}" type="presParOf" srcId="{4FA2A2EA-A70B-9446-9F60-275BA89F5CAC}" destId="{CDECFFF0-657E-4847-BD72-BEA244311790}" srcOrd="3" destOrd="0" presId="urn:microsoft.com/office/officeart/2005/8/layout/radial4"/>
    <dgm:cxn modelId="{7245C028-178B-7846-91AF-9DC09BCF03EC}" type="presParOf" srcId="{4FA2A2EA-A70B-9446-9F60-275BA89F5CAC}" destId="{62E112DE-F7FA-5D4C-8124-1802A1EA7146}" srcOrd="4" destOrd="0" presId="urn:microsoft.com/office/officeart/2005/8/layout/radial4"/>
    <dgm:cxn modelId="{0622942F-AD37-F541-A874-57315BCC53CA}" type="presParOf" srcId="{4FA2A2EA-A70B-9446-9F60-275BA89F5CAC}" destId="{E428FD7F-1E71-2145-969B-56C8A1B8CD71}" srcOrd="5" destOrd="0" presId="urn:microsoft.com/office/officeart/2005/8/layout/radial4"/>
    <dgm:cxn modelId="{5AAD2F2E-B975-604F-A6E9-70043CA6E3C2}" type="presParOf" srcId="{4FA2A2EA-A70B-9446-9F60-275BA89F5CAC}" destId="{17A3EAFB-EBE6-3944-9888-86FC34AA62D8}" srcOrd="6" destOrd="0" presId="urn:microsoft.com/office/officeart/2005/8/layout/radial4"/>
    <dgm:cxn modelId="{2D9FC14F-0162-F94A-86BF-AB7F7DB99468}" type="presParOf" srcId="{4FA2A2EA-A70B-9446-9F60-275BA89F5CAC}" destId="{222CD29C-1343-3245-A6F4-68B0452650CF}" srcOrd="7" destOrd="0" presId="urn:microsoft.com/office/officeart/2005/8/layout/radial4"/>
    <dgm:cxn modelId="{2ABF007A-5736-6D4C-BBD6-3F19434B5371}" type="presParOf" srcId="{4FA2A2EA-A70B-9446-9F60-275BA89F5CAC}" destId="{245D8586-D3EF-AE47-B567-841359168DD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E3907-66E1-8B44-940C-42607CAD1422}">
      <dsp:nvSpPr>
        <dsp:cNvPr id="0" name=""/>
        <dsp:cNvSpPr/>
      </dsp:nvSpPr>
      <dsp:spPr>
        <a:xfrm>
          <a:off x="3073336" y="3064904"/>
          <a:ext cx="2273427" cy="2273427"/>
        </a:xfrm>
        <a:prstGeom prst="ellipse">
          <a:avLst/>
        </a:prstGeom>
        <a:solidFill>
          <a:schemeClr val="accent5">
            <a:lumMod val="50000"/>
            <a:lumOff val="5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Partners in Public Lands Stewardship</a:t>
          </a:r>
          <a:endParaRPr lang="en-US" sz="2200" kern="1200" dirty="0"/>
        </a:p>
      </dsp:txBody>
      <dsp:txXfrm>
        <a:off x="3406272" y="3397840"/>
        <a:ext cx="1607555" cy="1607555"/>
      </dsp:txXfrm>
    </dsp:sp>
    <dsp:sp modelId="{C6CFAB16-8301-EA42-82FB-324D24DFEABD}">
      <dsp:nvSpPr>
        <dsp:cNvPr id="0" name=""/>
        <dsp:cNvSpPr/>
      </dsp:nvSpPr>
      <dsp:spPr>
        <a:xfrm rot="11700000">
          <a:off x="1047443" y="3296415"/>
          <a:ext cx="1986782" cy="647926"/>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78B3EFD-B62E-B442-BB12-CA5778D011B4}">
      <dsp:nvSpPr>
        <dsp:cNvPr id="0" name=""/>
        <dsp:cNvSpPr/>
      </dsp:nvSpPr>
      <dsp:spPr>
        <a:xfrm>
          <a:off x="1414" y="2499367"/>
          <a:ext cx="2159755" cy="1727804"/>
        </a:xfrm>
        <a:prstGeom prst="roundRect">
          <a:avLst>
            <a:gd name="adj" fmla="val 10000"/>
          </a:avLst>
        </a:prstGeom>
        <a:solidFill>
          <a:schemeClr val="accent6">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t>
          </a:r>
          <a:r>
            <a:rPr lang="en-US" sz="1500" i="1" kern="1200" dirty="0" smtClean="0"/>
            <a:t>WTA’s trail work relies heavily on our Back Country Horsemen</a:t>
          </a:r>
          <a:r>
            <a:rPr lang="en-US" sz="1500" kern="1200" dirty="0" smtClean="0"/>
            <a:t>…”</a:t>
          </a:r>
        </a:p>
        <a:p>
          <a:pPr lvl="0" algn="ctr" defTabSz="666750">
            <a:lnSpc>
              <a:spcPct val="90000"/>
            </a:lnSpc>
            <a:spcBef>
              <a:spcPct val="0"/>
            </a:spcBef>
            <a:spcAft>
              <a:spcPct val="35000"/>
            </a:spcAft>
          </a:pPr>
          <a:r>
            <a:rPr lang="en-US" sz="1500" kern="1200" dirty="0" smtClean="0"/>
            <a:t>Karen </a:t>
          </a:r>
          <a:r>
            <a:rPr lang="en-US" sz="1500" kern="1200" dirty="0" err="1" smtClean="0"/>
            <a:t>Daubert</a:t>
          </a:r>
          <a:r>
            <a:rPr lang="en-US" sz="1500" kern="1200" dirty="0" smtClean="0"/>
            <a:t>, WTA</a:t>
          </a:r>
          <a:endParaRPr lang="en-US" sz="1500" kern="1200" dirty="0"/>
        </a:p>
      </dsp:txBody>
      <dsp:txXfrm>
        <a:off x="52020" y="2549973"/>
        <a:ext cx="2058543" cy="1626592"/>
      </dsp:txXfrm>
    </dsp:sp>
    <dsp:sp modelId="{CDECFFF0-657E-4847-BD72-BEA244311790}">
      <dsp:nvSpPr>
        <dsp:cNvPr id="0" name=""/>
        <dsp:cNvSpPr/>
      </dsp:nvSpPr>
      <dsp:spPr>
        <a:xfrm rot="14700000">
          <a:off x="2267569" y="1842325"/>
          <a:ext cx="1986782" cy="647926"/>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2E112DE-F7FA-5D4C-8124-1802A1EA7146}">
      <dsp:nvSpPr>
        <dsp:cNvPr id="0" name=""/>
        <dsp:cNvSpPr/>
      </dsp:nvSpPr>
      <dsp:spPr>
        <a:xfrm>
          <a:off x="1761257" y="402068"/>
          <a:ext cx="2159755" cy="1727804"/>
        </a:xfrm>
        <a:prstGeom prst="roundRect">
          <a:avLst>
            <a:gd name="adj" fmla="val 10000"/>
          </a:avLst>
        </a:prstGeom>
        <a:solidFill>
          <a:schemeClr val="accent3">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t>
          </a:r>
          <a:r>
            <a:rPr lang="en-US" sz="1500" i="1" kern="1200" dirty="0" smtClean="0"/>
            <a:t>The backbone of the USFS trails program is the Back Country Horsemen and the CCC</a:t>
          </a:r>
          <a:r>
            <a:rPr lang="en-US" sz="1500" kern="1200" dirty="0" smtClean="0"/>
            <a:t>.”</a:t>
          </a:r>
          <a:br>
            <a:rPr lang="en-US" sz="1500" kern="1200" dirty="0" smtClean="0"/>
          </a:br>
          <a:r>
            <a:rPr lang="en-US" sz="1500" kern="1200" dirty="0" smtClean="0"/>
            <a:t>Jon </a:t>
          </a:r>
          <a:r>
            <a:rPr lang="en-US" sz="1500" kern="1200" dirty="0" err="1" smtClean="0"/>
            <a:t>Sanstrom</a:t>
          </a:r>
          <a:r>
            <a:rPr lang="en-US" sz="1500" kern="1200" dirty="0" smtClean="0"/>
            <a:t>, Trails Manager, USFS</a:t>
          </a:r>
          <a:endParaRPr lang="en-US" sz="1500" kern="1200" dirty="0"/>
        </a:p>
      </dsp:txBody>
      <dsp:txXfrm>
        <a:off x="1811863" y="452674"/>
        <a:ext cx="2058543" cy="1626592"/>
      </dsp:txXfrm>
    </dsp:sp>
    <dsp:sp modelId="{E428FD7F-1E71-2145-969B-56C8A1B8CD71}">
      <dsp:nvSpPr>
        <dsp:cNvPr id="0" name=""/>
        <dsp:cNvSpPr/>
      </dsp:nvSpPr>
      <dsp:spPr>
        <a:xfrm rot="17700000">
          <a:off x="4165748" y="1842325"/>
          <a:ext cx="1986782" cy="647926"/>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7A3EAFB-EBE6-3944-9888-86FC34AA62D8}">
      <dsp:nvSpPr>
        <dsp:cNvPr id="0" name=""/>
        <dsp:cNvSpPr/>
      </dsp:nvSpPr>
      <dsp:spPr>
        <a:xfrm>
          <a:off x="4499087" y="402068"/>
          <a:ext cx="2159755" cy="1727804"/>
        </a:xfrm>
        <a:prstGeom prst="roundRect">
          <a:avLst>
            <a:gd name="adj" fmla="val 10000"/>
          </a:avLst>
        </a:prstGeom>
        <a:solidFill>
          <a:schemeClr val="tx2">
            <a:lumMod val="90000"/>
            <a:lumOff val="1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t>
          </a:r>
          <a:r>
            <a:rPr lang="en-US" sz="1500" i="1" kern="1200" dirty="0" smtClean="0"/>
            <a:t>We knew the concept of working together was going to resonate with Congress</a:t>
          </a:r>
          <a:r>
            <a:rPr lang="en-US" sz="1500" kern="1200" dirty="0" smtClean="0"/>
            <a:t>…”</a:t>
          </a:r>
        </a:p>
        <a:p>
          <a:pPr lvl="0" algn="ctr" defTabSz="666750">
            <a:lnSpc>
              <a:spcPct val="90000"/>
            </a:lnSpc>
            <a:spcBef>
              <a:spcPct val="0"/>
            </a:spcBef>
            <a:spcAft>
              <a:spcPct val="35000"/>
            </a:spcAft>
          </a:pPr>
          <a:r>
            <a:rPr lang="en-US" sz="1500" kern="1200" dirty="0" err="1" smtClean="0"/>
            <a:t>Lenise</a:t>
          </a:r>
          <a:r>
            <a:rPr lang="en-US" sz="1500" kern="1200" dirty="0" smtClean="0"/>
            <a:t> </a:t>
          </a:r>
          <a:r>
            <a:rPr lang="en-US" sz="1500" kern="1200" smtClean="0"/>
            <a:t>Lago, </a:t>
          </a:r>
          <a:r>
            <a:rPr lang="en-US" sz="1500" kern="1200" dirty="0" smtClean="0"/>
            <a:t>Assistant Budget Director, USFS, Washington, DC</a:t>
          </a:r>
          <a:endParaRPr lang="en-US" sz="1500" kern="1200" dirty="0"/>
        </a:p>
      </dsp:txBody>
      <dsp:txXfrm>
        <a:off x="4549693" y="452674"/>
        <a:ext cx="2058543" cy="1626592"/>
      </dsp:txXfrm>
    </dsp:sp>
    <dsp:sp modelId="{222CD29C-1343-3245-A6F4-68B0452650CF}">
      <dsp:nvSpPr>
        <dsp:cNvPr id="0" name=""/>
        <dsp:cNvSpPr/>
      </dsp:nvSpPr>
      <dsp:spPr>
        <a:xfrm rot="20700000">
          <a:off x="5385874" y="3296415"/>
          <a:ext cx="1986782" cy="647926"/>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45D8586-D3EF-AE47-B567-841359168DD6}">
      <dsp:nvSpPr>
        <dsp:cNvPr id="0" name=""/>
        <dsp:cNvSpPr/>
      </dsp:nvSpPr>
      <dsp:spPr>
        <a:xfrm>
          <a:off x="6258930" y="2499367"/>
          <a:ext cx="2159755" cy="1727804"/>
        </a:xfrm>
        <a:prstGeom prst="roundRect">
          <a:avLst>
            <a:gd name="adj" fmla="val 10000"/>
          </a:avLst>
        </a:prstGeom>
        <a:solidFill>
          <a:schemeClr val="accent4">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t>
          </a:r>
          <a:r>
            <a:rPr lang="en-US" sz="1500" i="1" kern="1200" dirty="0" smtClean="0"/>
            <a:t>The enthusiasm and passion brought to the trail by partners is essential</a:t>
          </a:r>
          <a:r>
            <a:rPr lang="en-US" sz="1500" kern="1200" dirty="0" smtClean="0"/>
            <a:t>.”</a:t>
          </a:r>
          <a:br>
            <a:rPr lang="en-US" sz="1500" kern="1200" dirty="0" smtClean="0"/>
          </a:br>
          <a:r>
            <a:rPr lang="en-US" sz="1500" kern="1200" dirty="0" smtClean="0"/>
            <a:t>Liz Bergeron, PCTA</a:t>
          </a:r>
          <a:endParaRPr lang="en-US" sz="1500" kern="1200" dirty="0"/>
        </a:p>
      </dsp:txBody>
      <dsp:txXfrm>
        <a:off x="6309536" y="2549973"/>
        <a:ext cx="2058543" cy="162659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May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May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May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May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May 20, 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May 20,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May 20, 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May 20, 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May 20, 14</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May 20,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May 20, 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May 20, 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PowerPoint_Slide22.sldx"/><Relationship Id="rId4"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Plan 2014-2018</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090" y="3490617"/>
            <a:ext cx="6924368" cy="336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036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p:cNvSpPr>
          <p:nvPr/>
        </p:nvSpPr>
        <p:spPr>
          <a:xfrm>
            <a:off x="901700" y="1082993"/>
            <a:ext cx="7315200" cy="4870419"/>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600"/>
              </a:spcAft>
            </a:pPr>
            <a:r>
              <a:rPr lang="en-US" sz="1100" b="1" i="1" dirty="0">
                <a:effectLst/>
                <a:latin typeface="メイリオ"/>
                <a:ea typeface="Cambria"/>
                <a:cs typeface="メイリオ"/>
              </a:rPr>
              <a:t>Keeping America's trails open for over 40 years for </a:t>
            </a:r>
            <a:r>
              <a:rPr lang="en-US" sz="1100" b="1" i="1" u="sng" dirty="0">
                <a:effectLst/>
                <a:latin typeface="メイリオ"/>
                <a:ea typeface="Cambria"/>
                <a:cs typeface="メイリオ"/>
              </a:rPr>
              <a:t>all</a:t>
            </a:r>
            <a:r>
              <a:rPr lang="en-US" sz="1100" b="1" i="1" dirty="0">
                <a:effectLst/>
                <a:latin typeface="メイリオ"/>
                <a:ea typeface="Cambria"/>
                <a:cs typeface="メイリオ"/>
              </a:rPr>
              <a:t> users</a:t>
            </a:r>
            <a:endParaRPr lang="en-US" sz="1200" dirty="0">
              <a:effectLst/>
              <a:latin typeface="Cambria"/>
              <a:ea typeface="Cambria"/>
              <a:cs typeface="Times New Roman"/>
            </a:endParaRPr>
          </a:p>
          <a:p>
            <a:pPr marL="0" marR="0">
              <a:lnSpc>
                <a:spcPct val="150000"/>
              </a:lnSpc>
              <a:spcBef>
                <a:spcPts val="0"/>
              </a:spcBef>
              <a:spcAft>
                <a:spcPts val="0"/>
              </a:spcAft>
            </a:pPr>
            <a:endParaRPr lang="en-US" sz="1200" i="1" dirty="0" smtClean="0">
              <a:effectLst/>
              <a:latin typeface="Candara"/>
              <a:ea typeface="メイリオ"/>
              <a:cs typeface="メイリオ"/>
            </a:endParaRPr>
          </a:p>
          <a:p>
            <a:pPr marL="0" marR="0">
              <a:lnSpc>
                <a:spcPct val="150000"/>
              </a:lnSpc>
              <a:spcBef>
                <a:spcPts val="0"/>
              </a:spcBef>
              <a:spcAft>
                <a:spcPts val="0"/>
              </a:spcAft>
            </a:pPr>
            <a:endParaRPr lang="en-US" sz="1200" i="1" dirty="0">
              <a:latin typeface="Candara"/>
              <a:ea typeface="メイリオ"/>
              <a:cs typeface="メイリオ"/>
            </a:endParaRPr>
          </a:p>
          <a:p>
            <a:pPr marL="0" marR="0">
              <a:lnSpc>
                <a:spcPct val="150000"/>
              </a:lnSpc>
              <a:spcBef>
                <a:spcPts val="0"/>
              </a:spcBef>
              <a:spcAft>
                <a:spcPts val="0"/>
              </a:spcAft>
            </a:pPr>
            <a:endParaRPr lang="en-US" sz="1200" i="1" dirty="0" smtClean="0">
              <a:effectLst/>
              <a:latin typeface="Candara"/>
              <a:ea typeface="メイリオ"/>
              <a:cs typeface="メイリオ"/>
            </a:endParaRPr>
          </a:p>
          <a:p>
            <a:pPr marL="0" marR="0">
              <a:lnSpc>
                <a:spcPct val="150000"/>
              </a:lnSpc>
              <a:spcBef>
                <a:spcPts val="0"/>
              </a:spcBef>
              <a:spcAft>
                <a:spcPts val="0"/>
              </a:spcAft>
            </a:pPr>
            <a:endParaRPr lang="en-US" sz="1200" i="1" dirty="0" smtClean="0">
              <a:latin typeface="Candara"/>
              <a:ea typeface="メイリオ"/>
              <a:cs typeface="メイリオ"/>
            </a:endParaRPr>
          </a:p>
          <a:p>
            <a:pPr marL="0" marR="0">
              <a:lnSpc>
                <a:spcPct val="150000"/>
              </a:lnSpc>
              <a:spcBef>
                <a:spcPts val="0"/>
              </a:spcBef>
              <a:spcAft>
                <a:spcPts val="0"/>
              </a:spcAft>
            </a:pPr>
            <a:endParaRPr lang="en-US" sz="1200" i="1" dirty="0">
              <a:latin typeface="Candara"/>
              <a:ea typeface="メイリオ"/>
              <a:cs typeface="メイリオ"/>
            </a:endParaRPr>
          </a:p>
          <a:p>
            <a:pPr marL="0" marR="0">
              <a:lnSpc>
                <a:spcPct val="150000"/>
              </a:lnSpc>
              <a:spcBef>
                <a:spcPts val="0"/>
              </a:spcBef>
              <a:spcAft>
                <a:spcPts val="0"/>
              </a:spcAft>
            </a:pPr>
            <a:r>
              <a:rPr lang="en-US" sz="1400" i="1" dirty="0" smtClean="0">
                <a:effectLst/>
                <a:latin typeface="Candara"/>
                <a:ea typeface="メイリオ"/>
                <a:cs typeface="メイリオ"/>
              </a:rPr>
              <a:t>BCHA </a:t>
            </a:r>
            <a:r>
              <a:rPr lang="en-US" sz="1400" i="1" dirty="0">
                <a:effectLst/>
                <a:latin typeface="Candara"/>
                <a:ea typeface="メイリオ"/>
                <a:cs typeface="メイリオ"/>
              </a:rPr>
              <a:t>volunteers have the ability to take large amounts of supplies, camps, equipment and people deep into a Wilderness area where there are restrictions on the use of mechanized equipment.  Hiking </a:t>
            </a:r>
            <a:r>
              <a:rPr lang="en-US" sz="1400" i="1" dirty="0" smtClean="0">
                <a:effectLst/>
                <a:latin typeface="Candara"/>
                <a:ea typeface="メイリオ"/>
                <a:cs typeface="メイリオ"/>
              </a:rPr>
              <a:t>organizations –  such as the </a:t>
            </a:r>
            <a:r>
              <a:rPr lang="en-US" sz="1400" i="1" dirty="0" smtClean="0">
                <a:latin typeface="Candara"/>
                <a:ea typeface="メイリオ"/>
                <a:cs typeface="メイリオ"/>
              </a:rPr>
              <a:t>Pacific Crest Trail, the Washington Trails, and the Partnership for the National Trails System – </a:t>
            </a:r>
            <a:r>
              <a:rPr lang="en-US" sz="1400" i="1" dirty="0" smtClean="0">
                <a:effectLst/>
                <a:latin typeface="Candara"/>
                <a:ea typeface="メイリオ"/>
                <a:cs typeface="メイリオ"/>
              </a:rPr>
              <a:t>have </a:t>
            </a:r>
            <a:r>
              <a:rPr lang="en-US" sz="1400" i="1" dirty="0">
                <a:effectLst/>
                <a:latin typeface="Candara"/>
                <a:ea typeface="メイリオ"/>
                <a:cs typeface="メイリオ"/>
              </a:rPr>
              <a:t>found that they can't get much trail work done over three miles into anywhere (front country or back country).  It’s too time consuming for hikers to go much further in and still get a day's work done.  BCHA organizations are valuable partners.  We haul their camp and gear into place.  They hike in and work for a week or two. We go back in and pack the stuff out. Most of our riders also carry handsaws or axes on any ride.  So if we come to a tree that we can handle we cut it out on the spot. With pack and saddle stock, BCHA is uniquely equipped to keep trails open for all users.  If a trail is open to stock, it is open to everyone.</a:t>
            </a:r>
            <a:endParaRPr lang="en-US" sz="1400" dirty="0">
              <a:effectLst/>
              <a:latin typeface="Cambria"/>
              <a:ea typeface="Cambria"/>
              <a:cs typeface="Times New Roman"/>
            </a:endParaRPr>
          </a:p>
        </p:txBody>
      </p:sp>
      <p:pic>
        <p:nvPicPr>
          <p:cNvPr id="4" name="Picture 3" descr="Macintosh HD:private:var:folders:kl:2zf8h2l969x2ht1wkpm7b9dw0000gn:T:TemporaryItems:header.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1700" y="1358900"/>
            <a:ext cx="7315200" cy="1435100"/>
          </a:xfrm>
          <a:prstGeom prst="rect">
            <a:avLst/>
          </a:prstGeom>
          <a:noFill/>
          <a:ln>
            <a:noFill/>
          </a:ln>
        </p:spPr>
      </p:pic>
      <p:sp>
        <p:nvSpPr>
          <p:cNvPr id="5" name="Rectangle 4"/>
          <p:cNvSpPr/>
          <p:nvPr/>
        </p:nvSpPr>
        <p:spPr>
          <a:xfrm>
            <a:off x="3222256" y="6144340"/>
            <a:ext cx="4829544" cy="369332"/>
          </a:xfrm>
          <a:prstGeom prst="rect">
            <a:avLst/>
          </a:prstGeom>
        </p:spPr>
        <p:txBody>
          <a:bodyPr wrap="square">
            <a:spAutoFit/>
          </a:bodyPr>
          <a:lstStyle/>
          <a:p>
            <a:r>
              <a:rPr lang="en-US" b="1" dirty="0"/>
              <a:t>What Does it Take to Get the Job Done?</a:t>
            </a:r>
          </a:p>
        </p:txBody>
      </p:sp>
    </p:spTree>
    <p:extLst>
      <p:ext uri="{BB962C8B-B14F-4D97-AF65-F5344CB8AC3E}">
        <p14:creationId xmlns:p14="http://schemas.microsoft.com/office/powerpoint/2010/main" val="2681372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45159321"/>
              </p:ext>
            </p:extLst>
          </p:nvPr>
        </p:nvGraphicFramePr>
        <p:xfrm>
          <a:off x="304800" y="673100"/>
          <a:ext cx="8420100" cy="574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62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474427197"/>
              </p:ext>
            </p:extLst>
          </p:nvPr>
        </p:nvGraphicFramePr>
        <p:xfrm>
          <a:off x="294075" y="533400"/>
          <a:ext cx="8381152" cy="4229100"/>
        </p:xfrm>
        <a:graphic>
          <a:graphicData uri="http://schemas.openxmlformats.org/presentationml/2006/ole">
            <mc:AlternateContent xmlns:mc="http://schemas.openxmlformats.org/markup-compatibility/2006">
              <mc:Choice xmlns:v="urn:schemas-microsoft-com:vml" Requires="v">
                <p:oleObj spid="_x0000_s1090" name="Worksheet" r:id="rId3" imgW="8280400" imgH="4178300" progId="Excel.Sheet.12">
                  <p:embed/>
                </p:oleObj>
              </mc:Choice>
              <mc:Fallback>
                <p:oleObj name="Worksheet" r:id="rId3" imgW="8280400" imgH="4178300"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75" y="533400"/>
                        <a:ext cx="8381152" cy="4229100"/>
                      </a:xfrm>
                      <a:prstGeom prst="rect">
                        <a:avLst/>
                      </a:prstGeom>
                      <a:noFill/>
                    </p:spPr>
                  </p:pic>
                </p:oleObj>
              </mc:Fallback>
            </mc:AlternateContent>
          </a:graphicData>
        </a:graphic>
      </p:graphicFrame>
      <p:sp>
        <p:nvSpPr>
          <p:cNvPr id="5" name="Rectangle 4"/>
          <p:cNvSpPr/>
          <p:nvPr/>
        </p:nvSpPr>
        <p:spPr>
          <a:xfrm>
            <a:off x="294075" y="5238404"/>
            <a:ext cx="8381151" cy="1384995"/>
          </a:xfrm>
          <a:prstGeom prst="rect">
            <a:avLst/>
          </a:prstGeom>
        </p:spPr>
        <p:txBody>
          <a:bodyPr wrap="square">
            <a:spAutoFit/>
          </a:bodyPr>
          <a:lstStyle/>
          <a:p>
            <a:pPr>
              <a:spcAft>
                <a:spcPts val="600"/>
              </a:spcAft>
            </a:pPr>
            <a:r>
              <a:rPr lang="en-US" sz="1400" dirty="0">
                <a:latin typeface="Candara"/>
                <a:ea typeface="Cambria"/>
                <a:cs typeface="Times New Roman"/>
              </a:rPr>
              <a:t>Across the United States, hundreds of dedicated and committed volunteers provide millions of volunteer hours, equipment, pack and saddle stock, and transportation. In 2012 alone, the value of the work was $12.5 million and we cleared over 17,000 miles of trails. Since we began tracking the hours and the value in 1995, BCHA has contributed over $86 million to America’s trails.  </a:t>
            </a:r>
            <a:r>
              <a:rPr lang="en-US" sz="1400" b="1" i="1" dirty="0">
                <a:latin typeface="Candara"/>
                <a:ea typeface="Cambria"/>
                <a:cs typeface="Times New Roman"/>
              </a:rPr>
              <a:t>Our dollar value numbers are consistently underreported, understated, and growing</a:t>
            </a:r>
            <a:r>
              <a:rPr lang="en-US" sz="1400" dirty="0">
                <a:latin typeface="Candara"/>
                <a:ea typeface="Cambria"/>
                <a:cs typeface="Times New Roman"/>
              </a:rPr>
              <a:t>. </a:t>
            </a:r>
            <a:r>
              <a:rPr lang="en-US" sz="1400" dirty="0" smtClean="0">
                <a:latin typeface="Candara"/>
                <a:ea typeface="Cambria"/>
                <a:cs typeface="Times New Roman"/>
              </a:rPr>
              <a:t>The work is endless and we continue to increase our commitments.</a:t>
            </a:r>
            <a:endParaRPr lang="en-US" sz="1400" dirty="0">
              <a:effectLst/>
              <a:latin typeface="Cambria"/>
              <a:ea typeface="Cambria"/>
              <a:cs typeface="Times New Roman"/>
            </a:endParaRPr>
          </a:p>
        </p:txBody>
      </p:sp>
    </p:spTree>
    <p:extLst>
      <p:ext uri="{BB962C8B-B14F-4D97-AF65-F5344CB8AC3E}">
        <p14:creationId xmlns:p14="http://schemas.microsoft.com/office/powerpoint/2010/main" val="5733286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969"/>
            <a:ext cx="8229600" cy="990600"/>
          </a:xfrm>
        </p:spPr>
        <p:txBody>
          <a:bodyPr/>
          <a:lstStyle/>
          <a:p>
            <a:r>
              <a:rPr lang="en-US" dirty="0" smtClean="0"/>
              <a:t>The work is never finished</a:t>
            </a:r>
            <a:endParaRPr lang="en-US" dirty="0"/>
          </a:p>
        </p:txBody>
      </p:sp>
      <p:pic>
        <p:nvPicPr>
          <p:cNvPr id="3" name="Picture 2"/>
          <p:cNvPicPr/>
          <p:nvPr/>
        </p:nvPicPr>
        <p:blipFill>
          <a:blip r:embed="rId2" cstate="print"/>
          <a:srcRect/>
          <a:stretch>
            <a:fillRect/>
          </a:stretch>
        </p:blipFill>
        <p:spPr bwMode="auto">
          <a:xfrm>
            <a:off x="457200" y="1149669"/>
            <a:ext cx="7645400" cy="4743768"/>
          </a:xfrm>
          <a:prstGeom prst="rect">
            <a:avLst/>
          </a:prstGeom>
          <a:noFill/>
          <a:ln w="9525">
            <a:noFill/>
            <a:miter lim="800000"/>
            <a:headEnd/>
            <a:tailEnd/>
          </a:ln>
        </p:spPr>
      </p:pic>
      <p:sp>
        <p:nvSpPr>
          <p:cNvPr id="4" name="TextBox 3"/>
          <p:cNvSpPr txBox="1"/>
          <p:nvPr/>
        </p:nvSpPr>
        <p:spPr>
          <a:xfrm>
            <a:off x="3098800" y="4927373"/>
            <a:ext cx="5943600" cy="1477328"/>
          </a:xfrm>
          <a:prstGeom prst="rect">
            <a:avLst/>
          </a:prstGeom>
          <a:noFill/>
        </p:spPr>
        <p:txBody>
          <a:bodyPr wrap="square" rtlCol="0">
            <a:spAutoFit/>
          </a:bodyPr>
          <a:lstStyle/>
          <a:p>
            <a:r>
              <a:rPr lang="en-US" dirty="0" smtClean="0"/>
              <a:t>Appropriated trail dollars are level and declining with inflation, but deferred annual maintenance is growing. A </a:t>
            </a:r>
            <a:r>
              <a:rPr lang="en-US" dirty="0"/>
              <a:t>huge gap exists between what is maintained and what is needed – BCHA filled a $12.5m gap in 2012.</a:t>
            </a:r>
            <a:endParaRPr lang="en-US" b="1" dirty="0"/>
          </a:p>
          <a:p>
            <a:r>
              <a:rPr lang="en-US" dirty="0" smtClean="0"/>
              <a:t>More is needed…</a:t>
            </a:r>
            <a:endParaRPr lang="en-US" dirty="0"/>
          </a:p>
        </p:txBody>
      </p:sp>
    </p:spTree>
    <p:extLst>
      <p:ext uri="{BB962C8B-B14F-4D97-AF65-F5344CB8AC3E}">
        <p14:creationId xmlns:p14="http://schemas.microsoft.com/office/powerpoint/2010/main" val="21307019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extLst>
              <p:ext uri="{D42A27DB-BD31-4B8C-83A1-F6EECF244321}">
                <p14:modId xmlns:p14="http://schemas.microsoft.com/office/powerpoint/2010/main" val="466446204"/>
              </p:ext>
            </p:extLst>
          </p:nvPr>
        </p:nvGraphicFramePr>
        <p:xfrm>
          <a:off x="1143000" y="1333695"/>
          <a:ext cx="6934200" cy="5209540"/>
        </p:xfrm>
        <a:graphic>
          <a:graphicData uri="http://schemas.openxmlformats.org/presentationml/2006/ole">
            <mc:AlternateContent xmlns:mc="http://schemas.openxmlformats.org/markup-compatibility/2006">
              <mc:Choice xmlns:v="urn:schemas-microsoft-com:vml" Requires="v">
                <p:oleObj spid="_x0000_s2088" name="Slide" r:id="rId3" imgW="4570388" imgH="3427437" progId="PowerPoint.Template.12">
                  <p:embed/>
                </p:oleObj>
              </mc:Choice>
              <mc:Fallback>
                <p:oleObj name="Slide" r:id="rId3" imgW="4570388" imgH="3427437" progId="PowerPoint.Templat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33695"/>
                        <a:ext cx="6934200" cy="5209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txBox="1">
            <a:spLocks/>
          </p:cNvSpPr>
          <p:nvPr/>
        </p:nvSpPr>
        <p:spPr>
          <a:xfrm>
            <a:off x="457200" y="274638"/>
            <a:ext cx="8229600" cy="11430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mtClean="0">
                <a:latin typeface="Georgia" pitchFamily="18" charset="0"/>
              </a:rPr>
              <a:t>Lots of Land… 500 million acres</a:t>
            </a:r>
            <a:endParaRPr lang="en-US" dirty="0">
              <a:latin typeface="Georgia" pitchFamily="18" charset="0"/>
            </a:endParaRPr>
          </a:p>
        </p:txBody>
      </p:sp>
    </p:spTree>
    <p:extLst>
      <p:ext uri="{BB962C8B-B14F-4D97-AF65-F5344CB8AC3E}">
        <p14:creationId xmlns:p14="http://schemas.microsoft.com/office/powerpoint/2010/main" val="266927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Our Plan for America’s Trails</a:t>
            </a:r>
            <a:br>
              <a:rPr lang="en-US" dirty="0" smtClean="0"/>
            </a:br>
            <a:endParaRPr lang="en-US" dirty="0"/>
          </a:p>
        </p:txBody>
      </p:sp>
      <p:sp>
        <p:nvSpPr>
          <p:cNvPr id="3" name="Subtitle 2"/>
          <p:cNvSpPr>
            <a:spLocks noGrp="1"/>
          </p:cNvSpPr>
          <p:nvPr>
            <p:ph type="subTitle" idx="1"/>
          </p:nvPr>
        </p:nvSpPr>
        <p:spPr/>
        <p:txBody>
          <a:bodyPr/>
          <a:lstStyle/>
          <a:p>
            <a:r>
              <a:rPr lang="en-US" dirty="0"/>
              <a:t>Strategic Operating Plan for 2014-</a:t>
            </a:r>
            <a:r>
              <a:rPr lang="en-US" dirty="0" smtClean="0"/>
              <a:t>2018</a:t>
            </a:r>
            <a:endParaRPr lang="en-US" dirty="0"/>
          </a:p>
          <a:p>
            <a:endParaRPr lang="en-US" dirty="0"/>
          </a:p>
        </p:txBody>
      </p:sp>
    </p:spTree>
    <p:extLst>
      <p:ext uri="{BB962C8B-B14F-4D97-AF65-F5344CB8AC3E}">
        <p14:creationId xmlns:p14="http://schemas.microsoft.com/office/powerpoint/2010/main" val="4228419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5468035"/>
            <a:ext cx="4572000" cy="1200329"/>
          </a:xfrm>
          <a:prstGeom prst="rect">
            <a:avLst/>
          </a:prstGeom>
        </p:spPr>
        <p:txBody>
          <a:bodyPr>
            <a:spAutoFit/>
          </a:bodyPr>
          <a:lstStyle/>
          <a:p>
            <a:r>
              <a:rPr lang="en-US" b="1" dirty="0"/>
              <a:t>Tomorrow’s leaders have access to back country and W</a:t>
            </a:r>
            <a:r>
              <a:rPr lang="en-US" b="1" dirty="0" smtClean="0"/>
              <a:t>ilderness – BCHA work parties travel many miles to clear and open trails.</a:t>
            </a:r>
            <a:endParaRPr lang="en-US" b="1" dirty="0"/>
          </a:p>
        </p:txBody>
      </p:sp>
    </p:spTree>
    <p:extLst>
      <p:ext uri="{BB962C8B-B14F-4D97-AF65-F5344CB8AC3E}">
        <p14:creationId xmlns:p14="http://schemas.microsoft.com/office/powerpoint/2010/main" val="22362368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700" y="751344"/>
            <a:ext cx="8089900" cy="4739760"/>
          </a:xfrm>
          <a:prstGeom prst="rect">
            <a:avLst/>
          </a:prstGeom>
        </p:spPr>
        <p:txBody>
          <a:bodyPr wrap="square">
            <a:spAutoFit/>
          </a:bodyPr>
          <a:lstStyle/>
          <a:p>
            <a:r>
              <a:rPr lang="en-US" b="1" dirty="0">
                <a:solidFill>
                  <a:schemeClr val="accent2"/>
                </a:solidFill>
              </a:rPr>
              <a:t>Tomorrow’s leaders have access to </a:t>
            </a:r>
            <a:endParaRPr lang="en-US" b="1" dirty="0" smtClean="0">
              <a:solidFill>
                <a:schemeClr val="accent2"/>
              </a:solidFill>
            </a:endParaRPr>
          </a:p>
          <a:p>
            <a:r>
              <a:rPr lang="en-US" b="1" dirty="0" smtClean="0">
                <a:solidFill>
                  <a:schemeClr val="accent2"/>
                </a:solidFill>
              </a:rPr>
              <a:t>back </a:t>
            </a:r>
            <a:r>
              <a:rPr lang="en-US" b="1" dirty="0">
                <a:solidFill>
                  <a:schemeClr val="accent2"/>
                </a:solidFill>
              </a:rPr>
              <a:t>country and </a:t>
            </a:r>
            <a:r>
              <a:rPr lang="en-US" b="1" dirty="0" smtClean="0">
                <a:solidFill>
                  <a:schemeClr val="accent2"/>
                </a:solidFill>
              </a:rPr>
              <a:t>Wilderness</a:t>
            </a:r>
            <a:endParaRPr lang="en-US" b="1" dirty="0">
              <a:solidFill>
                <a:schemeClr val="accent2"/>
              </a:solidFill>
            </a:endParaRPr>
          </a:p>
          <a:p>
            <a:r>
              <a:rPr lang="en-US" dirty="0"/>
              <a:t> </a:t>
            </a:r>
          </a:p>
          <a:p>
            <a:r>
              <a:rPr lang="en-US" b="1" dirty="0"/>
              <a:t>Goal: </a:t>
            </a:r>
            <a:r>
              <a:rPr lang="en-US" dirty="0"/>
              <a:t>	</a:t>
            </a:r>
            <a:endParaRPr lang="en-US" dirty="0" smtClean="0"/>
          </a:p>
          <a:p>
            <a:r>
              <a:rPr lang="en-US" dirty="0"/>
              <a:t>		 </a:t>
            </a:r>
          </a:p>
          <a:p>
            <a:pPr lvl="0"/>
            <a:r>
              <a:rPr lang="en-US" sz="1600" dirty="0"/>
              <a:t>As individuals and groups, American youth will have access to back country and </a:t>
            </a:r>
            <a:r>
              <a:rPr lang="en-US" sz="1600" dirty="0" smtClean="0"/>
              <a:t>Wilderness </a:t>
            </a:r>
            <a:r>
              <a:rPr lang="en-US" sz="1600" dirty="0"/>
              <a:t>experiences to enjoy and learn the value of public land </a:t>
            </a:r>
            <a:r>
              <a:rPr lang="en-US" sz="1600" dirty="0" smtClean="0"/>
              <a:t>stewardship</a:t>
            </a:r>
            <a:r>
              <a:rPr lang="en-US" sz="1600" dirty="0"/>
              <a:t>.</a:t>
            </a:r>
            <a:endParaRPr lang="en-US" sz="1600" dirty="0" smtClean="0"/>
          </a:p>
          <a:p>
            <a:pPr lvl="0"/>
            <a:endParaRPr lang="en-US" dirty="0"/>
          </a:p>
          <a:p>
            <a:r>
              <a:rPr lang="en-US" b="1" dirty="0"/>
              <a:t>Objective</a:t>
            </a:r>
            <a:r>
              <a:rPr lang="en-US" b="1" dirty="0" smtClean="0"/>
              <a:t>:</a:t>
            </a:r>
          </a:p>
          <a:p>
            <a:endParaRPr lang="en-US" dirty="0"/>
          </a:p>
          <a:p>
            <a:pPr lvl="0"/>
            <a:r>
              <a:rPr lang="en-US" sz="1600" dirty="0"/>
              <a:t>Leveraging partnerships with federal agencies and youth groups, BCHA will provide youth with education and opportunities to understand the importance of maintaining and preserving enjoyment of the back country and </a:t>
            </a:r>
            <a:r>
              <a:rPr lang="en-US" sz="1600" dirty="0" smtClean="0"/>
              <a:t>Wilderness.</a:t>
            </a:r>
          </a:p>
          <a:p>
            <a:pPr lvl="0"/>
            <a:r>
              <a:rPr lang="en-US" dirty="0" smtClean="0"/>
              <a:t> </a:t>
            </a:r>
            <a:endParaRPr lang="en-US" dirty="0"/>
          </a:p>
          <a:p>
            <a:r>
              <a:rPr lang="en-US" b="1" dirty="0"/>
              <a:t>Success Measure</a:t>
            </a:r>
            <a:r>
              <a:rPr lang="en-US" b="1" dirty="0" smtClean="0"/>
              <a:t>:</a:t>
            </a:r>
          </a:p>
          <a:p>
            <a:endParaRPr lang="en-US" dirty="0"/>
          </a:p>
          <a:p>
            <a:pPr lvl="0"/>
            <a:r>
              <a:rPr lang="en-US" sz="1600" dirty="0" smtClean="0"/>
              <a:t>20 youth </a:t>
            </a:r>
            <a:r>
              <a:rPr lang="en-US" sz="1600" dirty="0"/>
              <a:t>projects reaching 200 urban youth in </a:t>
            </a:r>
            <a:r>
              <a:rPr lang="en-US" sz="1600" dirty="0" smtClean="0"/>
              <a:t>all regions </a:t>
            </a:r>
            <a:r>
              <a:rPr lang="en-US" sz="1600" dirty="0"/>
              <a:t>of the U.S. </a:t>
            </a:r>
            <a:r>
              <a:rPr lang="en-US" sz="1600" dirty="0" smtClean="0"/>
              <a:t>annually</a:t>
            </a:r>
            <a:endParaRPr lang="en-US" sz="1600" dirty="0"/>
          </a:p>
        </p:txBody>
      </p:sp>
      <p:sp>
        <p:nvSpPr>
          <p:cNvPr id="2" name="TextBox 1"/>
          <p:cNvSpPr txBox="1"/>
          <p:nvPr/>
        </p:nvSpPr>
        <p:spPr>
          <a:xfrm>
            <a:off x="2590800" y="5491104"/>
            <a:ext cx="6019800" cy="1077218"/>
          </a:xfrm>
          <a:prstGeom prst="rect">
            <a:avLst/>
          </a:prstGeom>
          <a:noFill/>
        </p:spPr>
        <p:txBody>
          <a:bodyPr wrap="square" rtlCol="0">
            <a:spAutoFit/>
          </a:bodyPr>
          <a:lstStyle/>
          <a:p>
            <a:r>
              <a:rPr lang="en-US" sz="1600" i="1" dirty="0" smtClean="0">
                <a:solidFill>
                  <a:schemeClr val="accent2">
                    <a:lumMod val="75000"/>
                  </a:schemeClr>
                </a:solidFill>
              </a:rPr>
              <a:t>“Using youth to get the job done gives youth opportunities to learn about themselves and the resources.”</a:t>
            </a:r>
          </a:p>
          <a:p>
            <a:r>
              <a:rPr lang="en-US" dirty="0"/>
              <a:t>	</a:t>
            </a:r>
            <a:r>
              <a:rPr lang="en-US" dirty="0" smtClean="0"/>
              <a:t> </a:t>
            </a:r>
            <a:r>
              <a:rPr lang="en-US" sz="1400" dirty="0" smtClean="0">
                <a:solidFill>
                  <a:srgbClr val="4A659A"/>
                </a:solidFill>
              </a:rPr>
              <a:t>– Jodi </a:t>
            </a:r>
            <a:r>
              <a:rPr lang="en-US" sz="1400" dirty="0" err="1" smtClean="0">
                <a:solidFill>
                  <a:srgbClr val="4A659A"/>
                </a:solidFill>
              </a:rPr>
              <a:t>Sartori</a:t>
            </a:r>
            <a:r>
              <a:rPr lang="en-US" sz="1400" dirty="0" smtClean="0">
                <a:solidFill>
                  <a:srgbClr val="4A659A"/>
                </a:solidFill>
              </a:rPr>
              <a:t>, Recreation Budget Coordinator, Washington 	    Office, USDA Forest Service</a:t>
            </a:r>
            <a:endParaRPr lang="en-US" sz="1400" dirty="0">
              <a:solidFill>
                <a:srgbClr val="4A659A"/>
              </a:solidFill>
            </a:endParaRPr>
          </a:p>
        </p:txBody>
      </p:sp>
    </p:spTree>
    <p:extLst>
      <p:ext uri="{BB962C8B-B14F-4D97-AF65-F5344CB8AC3E}">
        <p14:creationId xmlns:p14="http://schemas.microsoft.com/office/powerpoint/2010/main" val="35429133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700" y="751344"/>
            <a:ext cx="8089900" cy="5632312"/>
          </a:xfrm>
          <a:prstGeom prst="rect">
            <a:avLst/>
          </a:prstGeom>
        </p:spPr>
        <p:txBody>
          <a:bodyPr wrap="square">
            <a:spAutoFit/>
          </a:bodyPr>
          <a:lstStyle/>
          <a:p>
            <a:endParaRPr lang="en-US" b="1" dirty="0" smtClean="0"/>
          </a:p>
          <a:p>
            <a:endParaRPr lang="en-US" b="1" dirty="0"/>
          </a:p>
          <a:p>
            <a:r>
              <a:rPr lang="en-US" b="1" dirty="0" smtClean="0"/>
              <a:t>Strategies</a:t>
            </a:r>
            <a:r>
              <a:rPr lang="en-US" b="1" dirty="0"/>
              <a:t>:	</a:t>
            </a:r>
            <a:endParaRPr lang="en-US" b="1" dirty="0" smtClean="0"/>
          </a:p>
          <a:p>
            <a:r>
              <a:rPr lang="en-US" b="1" dirty="0"/>
              <a:t>	</a:t>
            </a:r>
            <a:endParaRPr lang="en-US" dirty="0"/>
          </a:p>
          <a:p>
            <a:pPr marL="285750" lvl="0" indent="-285750">
              <a:buFont typeface="Arial"/>
              <a:buChar char="•"/>
            </a:pPr>
            <a:r>
              <a:rPr lang="en-US" dirty="0"/>
              <a:t>Coordination with conservation </a:t>
            </a:r>
            <a:r>
              <a:rPr lang="en-US" dirty="0" smtClean="0"/>
              <a:t>corps and youth groups, United States Forest Service, National Park Service, Bureau of Land Management </a:t>
            </a:r>
            <a:r>
              <a:rPr lang="en-US" dirty="0"/>
              <a:t>to leverage opportunities to provide outdoor and </a:t>
            </a:r>
            <a:r>
              <a:rPr lang="en-US" dirty="0" smtClean="0"/>
              <a:t>Wilderness </a:t>
            </a:r>
            <a:r>
              <a:rPr lang="en-US" dirty="0"/>
              <a:t>experiences</a:t>
            </a:r>
          </a:p>
          <a:p>
            <a:pPr marL="285750" lvl="0" indent="-285750">
              <a:buFont typeface="Arial"/>
              <a:buChar char="•"/>
            </a:pPr>
            <a:r>
              <a:rPr lang="en-US" dirty="0"/>
              <a:t>Work with other youth groups, </a:t>
            </a:r>
            <a:r>
              <a:rPr lang="en-US" dirty="0" smtClean="0"/>
              <a:t>including but not limited to, Boy Scouts of America, Girl Scouts of America, Future Farmers of America, 4-H, Northwest Youth Corps, Student Conservation Education Association</a:t>
            </a:r>
            <a:endParaRPr lang="en-US" dirty="0"/>
          </a:p>
          <a:p>
            <a:pPr marL="285750" lvl="0" indent="-285750">
              <a:buFont typeface="Arial"/>
              <a:buChar char="•"/>
            </a:pPr>
            <a:r>
              <a:rPr lang="en-US" dirty="0"/>
              <a:t>Host campouts, work parties, trail rides, and school events for the youth of America</a:t>
            </a:r>
          </a:p>
          <a:p>
            <a:pPr marL="285750" lvl="0" indent="-285750">
              <a:buFont typeface="Arial"/>
              <a:buChar char="•"/>
            </a:pPr>
            <a:r>
              <a:rPr lang="en-US" dirty="0"/>
              <a:t>Educate young people and their parents about gentle use of the </a:t>
            </a:r>
            <a:r>
              <a:rPr lang="en-US" dirty="0" smtClean="0"/>
              <a:t>land and protection of the Wilderness</a:t>
            </a:r>
            <a:endParaRPr lang="en-US" dirty="0"/>
          </a:p>
          <a:p>
            <a:pPr marL="285750" lvl="0" indent="-285750">
              <a:buFont typeface="Arial"/>
              <a:buChar char="•"/>
            </a:pPr>
            <a:r>
              <a:rPr lang="en-US" dirty="0"/>
              <a:t>Teach clinics on how to pack and ride safely</a:t>
            </a:r>
          </a:p>
          <a:p>
            <a:pPr lvl="0"/>
            <a:endParaRPr lang="en-US" dirty="0"/>
          </a:p>
          <a:p>
            <a:r>
              <a:rPr lang="en-US" b="1" dirty="0"/>
              <a:t>Fiscal impact:  </a:t>
            </a:r>
            <a:endParaRPr lang="en-US" b="1" dirty="0" smtClean="0"/>
          </a:p>
          <a:p>
            <a:endParaRPr lang="en-US" dirty="0"/>
          </a:p>
          <a:p>
            <a:pPr lvl="0"/>
            <a:r>
              <a:rPr lang="en-US" dirty="0"/>
              <a:t>BCHA, its youth partners, and other volunteers leverage trail dollars many times over in delivering substantial projects to clear and maintain trails. </a:t>
            </a:r>
          </a:p>
        </p:txBody>
      </p:sp>
      <p:sp>
        <p:nvSpPr>
          <p:cNvPr id="3" name="Rectangle 2"/>
          <p:cNvSpPr/>
          <p:nvPr/>
        </p:nvSpPr>
        <p:spPr>
          <a:xfrm>
            <a:off x="609600" y="654735"/>
            <a:ext cx="4572000" cy="646331"/>
          </a:xfrm>
          <a:prstGeom prst="rect">
            <a:avLst/>
          </a:prstGeom>
        </p:spPr>
        <p:txBody>
          <a:bodyPr>
            <a:spAutoFit/>
          </a:bodyPr>
          <a:lstStyle/>
          <a:p>
            <a:r>
              <a:rPr lang="en-US" b="1" dirty="0">
                <a:solidFill>
                  <a:schemeClr val="accent2"/>
                </a:solidFill>
              </a:rPr>
              <a:t>Tomorrow’s leaders have access to back country and W</a:t>
            </a:r>
            <a:r>
              <a:rPr lang="en-US" b="1" dirty="0" smtClean="0">
                <a:solidFill>
                  <a:schemeClr val="accent2"/>
                </a:solidFill>
              </a:rPr>
              <a:t>ilderness</a:t>
            </a:r>
            <a:endParaRPr lang="en-US" b="1" dirty="0">
              <a:solidFill>
                <a:schemeClr val="accent2"/>
              </a:solidFill>
            </a:endParaRPr>
          </a:p>
        </p:txBody>
      </p:sp>
    </p:spTree>
    <p:extLst>
      <p:ext uri="{BB962C8B-B14F-4D97-AF65-F5344CB8AC3E}">
        <p14:creationId xmlns:p14="http://schemas.microsoft.com/office/powerpoint/2010/main" val="27655010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759200" y="5645835"/>
            <a:ext cx="5219700" cy="1200329"/>
          </a:xfrm>
          <a:prstGeom prst="rect">
            <a:avLst/>
          </a:prstGeom>
        </p:spPr>
        <p:txBody>
          <a:bodyPr wrap="square">
            <a:spAutoFit/>
          </a:bodyPr>
          <a:lstStyle/>
          <a:p>
            <a:r>
              <a:rPr lang="en-US" b="1" dirty="0"/>
              <a:t>BCHA provides people and horsepower to keep </a:t>
            </a:r>
            <a:r>
              <a:rPr lang="en-US" b="1" dirty="0" smtClean="0"/>
              <a:t>trails accessible…including clean up of local, urban park trails. Each mule can carry 150# of junk and garbage.</a:t>
            </a:r>
            <a:endParaRPr lang="en-US" b="1" dirty="0"/>
          </a:p>
        </p:txBody>
      </p:sp>
    </p:spTree>
    <p:extLst>
      <p:ext uri="{BB962C8B-B14F-4D97-AF65-F5344CB8AC3E}">
        <p14:creationId xmlns:p14="http://schemas.microsoft.com/office/powerpoint/2010/main" val="730154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1300" y="564445"/>
            <a:ext cx="8648700" cy="6063199"/>
          </a:xfrm>
          <a:prstGeom prst="rect">
            <a:avLst/>
          </a:prstGeom>
        </p:spPr>
        <p:txBody>
          <a:bodyPr wrap="square">
            <a:spAutoFit/>
          </a:bodyPr>
          <a:lstStyle/>
          <a:p>
            <a:r>
              <a:rPr lang="en-US" b="1" dirty="0">
                <a:solidFill>
                  <a:schemeClr val="bg1"/>
                </a:solidFill>
              </a:rPr>
              <a:t>Who Are We?</a:t>
            </a:r>
          </a:p>
          <a:p>
            <a:endParaRPr lang="en-US" dirty="0" smtClean="0">
              <a:solidFill>
                <a:schemeClr val="bg1"/>
              </a:solidFill>
            </a:endParaRPr>
          </a:p>
          <a:p>
            <a:endParaRPr lang="en-US" sz="1600" dirty="0" smtClean="0">
              <a:solidFill>
                <a:schemeClr val="bg1"/>
              </a:solidFill>
            </a:endParaRPr>
          </a:p>
          <a:p>
            <a:endParaRPr lang="en-US" sz="1600" dirty="0">
              <a:solidFill>
                <a:schemeClr val="bg1"/>
              </a:solidFill>
            </a:endParaRPr>
          </a:p>
          <a:p>
            <a:r>
              <a:rPr lang="en-US" sz="1600" dirty="0" smtClean="0">
                <a:solidFill>
                  <a:schemeClr val="bg1"/>
                </a:solidFill>
              </a:rPr>
              <a:t>Our </a:t>
            </a:r>
            <a:r>
              <a:rPr lang="en-US" sz="1600" dirty="0">
                <a:solidFill>
                  <a:schemeClr val="bg1"/>
                </a:solidFill>
              </a:rPr>
              <a:t>service starts with our members—people who work tirelessly with their state and local chapters to solve some of our toughest challenges in keeping trails open for recreational use.</a:t>
            </a:r>
          </a:p>
          <a:p>
            <a:pPr lvl="0"/>
            <a:r>
              <a:rPr lang="en-US" sz="1600" dirty="0">
                <a:solidFill>
                  <a:schemeClr val="bg1"/>
                </a:solidFill>
              </a:rPr>
              <a:t>We act responsibly: We respect the land and other trail users. Our passion for </a:t>
            </a:r>
            <a:r>
              <a:rPr lang="en-US" sz="1600" dirty="0" smtClean="0">
                <a:solidFill>
                  <a:schemeClr val="bg1"/>
                </a:solidFill>
              </a:rPr>
              <a:t>pack and saddle stock and and </a:t>
            </a:r>
            <a:r>
              <a:rPr lang="en-US" sz="1600" dirty="0">
                <a:solidFill>
                  <a:schemeClr val="bg1"/>
                </a:solidFill>
              </a:rPr>
              <a:t>our perseverance support volunteer efforts to preserve and maintain trails for all types of users</a:t>
            </a:r>
            <a:r>
              <a:rPr lang="en-US" sz="1600" dirty="0" smtClean="0">
                <a:solidFill>
                  <a:schemeClr val="bg1"/>
                </a:solidFill>
              </a:rPr>
              <a:t>.</a:t>
            </a:r>
          </a:p>
          <a:p>
            <a:pPr lvl="0"/>
            <a:endParaRPr lang="en-US" sz="1600" dirty="0">
              <a:solidFill>
                <a:schemeClr val="bg1"/>
              </a:solidFill>
            </a:endParaRPr>
          </a:p>
          <a:p>
            <a:pPr lvl="0"/>
            <a:endParaRPr lang="en-US" sz="1600" dirty="0" smtClean="0">
              <a:solidFill>
                <a:schemeClr val="bg1"/>
              </a:solidFill>
            </a:endParaRPr>
          </a:p>
          <a:p>
            <a:pPr lvl="0"/>
            <a:endParaRPr lang="en-US" sz="1600" dirty="0">
              <a:solidFill>
                <a:schemeClr val="bg1"/>
              </a:solidFill>
            </a:endParaRPr>
          </a:p>
          <a:p>
            <a:pPr lvl="0"/>
            <a:endParaRPr lang="en-US" sz="1600" dirty="0" smtClean="0">
              <a:solidFill>
                <a:schemeClr val="bg1"/>
              </a:solidFill>
            </a:endParaRPr>
          </a:p>
          <a:p>
            <a:pPr lvl="0"/>
            <a:endParaRPr lang="en-US" sz="1600" dirty="0">
              <a:solidFill>
                <a:schemeClr val="bg1"/>
              </a:solidFill>
            </a:endParaRPr>
          </a:p>
          <a:p>
            <a:pPr lvl="0"/>
            <a:endParaRPr lang="en-US" sz="1600" dirty="0" smtClean="0">
              <a:solidFill>
                <a:schemeClr val="bg1"/>
              </a:solidFill>
            </a:endParaRPr>
          </a:p>
          <a:p>
            <a:pPr lvl="0"/>
            <a:endParaRPr lang="en-US" sz="1600" dirty="0">
              <a:solidFill>
                <a:schemeClr val="bg1"/>
              </a:solidFill>
            </a:endParaRPr>
          </a:p>
          <a:p>
            <a:pPr lvl="0"/>
            <a:endParaRPr lang="en-US" sz="1600" dirty="0" smtClean="0">
              <a:solidFill>
                <a:schemeClr val="bg1"/>
              </a:solidFill>
            </a:endParaRPr>
          </a:p>
          <a:p>
            <a:pPr lvl="0"/>
            <a:endParaRPr lang="en-US" sz="1600" dirty="0">
              <a:solidFill>
                <a:schemeClr val="bg1"/>
              </a:solidFill>
            </a:endParaRPr>
          </a:p>
          <a:p>
            <a:pPr lvl="0"/>
            <a:r>
              <a:rPr lang="en-US" sz="1600" dirty="0" smtClean="0">
                <a:solidFill>
                  <a:schemeClr val="bg1"/>
                </a:solidFill>
              </a:rPr>
              <a:t>We </a:t>
            </a:r>
            <a:r>
              <a:rPr lang="en-US" sz="1600" dirty="0">
                <a:solidFill>
                  <a:schemeClr val="bg1"/>
                </a:solidFill>
              </a:rPr>
              <a:t>make a difference: We make an investment in horse and mule power to ensure you, your children, and many generations to come can enjoy the wonder, beauty, and joy of unspoiled landscapes and viewscapes</a:t>
            </a:r>
            <a:r>
              <a:rPr lang="en-US" sz="1600" dirty="0" smtClean="0">
                <a:solidFill>
                  <a:schemeClr val="bg1"/>
                </a:solidFill>
              </a:rPr>
              <a:t>.</a:t>
            </a:r>
          </a:p>
          <a:p>
            <a:pPr lvl="0"/>
            <a:endParaRPr lang="en-US" sz="1600" dirty="0">
              <a:solidFill>
                <a:schemeClr val="bg1"/>
              </a:solidFill>
            </a:endParaRPr>
          </a:p>
          <a:p>
            <a:pPr lvl="0"/>
            <a:r>
              <a:rPr lang="en-US" sz="1600" dirty="0" smtClean="0">
                <a:solidFill>
                  <a:schemeClr val="bg1"/>
                </a:solidFill>
              </a:rPr>
              <a:t>As in this photo, our BCHA members </a:t>
            </a:r>
            <a:r>
              <a:rPr lang="en-US" sz="1600" dirty="0">
                <a:solidFill>
                  <a:schemeClr val="bg1"/>
                </a:solidFill>
              </a:rPr>
              <a:t>can be found in your community and side-by-side with everyone </a:t>
            </a:r>
            <a:r>
              <a:rPr lang="en-US" sz="1600" dirty="0" smtClean="0">
                <a:solidFill>
                  <a:schemeClr val="bg1"/>
                </a:solidFill>
              </a:rPr>
              <a:t>(such as USFS &amp; CCC) who </a:t>
            </a:r>
            <a:r>
              <a:rPr lang="en-US" sz="1600" dirty="0">
                <a:solidFill>
                  <a:schemeClr val="bg1"/>
                </a:solidFill>
              </a:rPr>
              <a:t>is committed to accessible trails for recreation</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19832954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06900" y="5798235"/>
            <a:ext cx="4572000" cy="646331"/>
          </a:xfrm>
          <a:prstGeom prst="rect">
            <a:avLst/>
          </a:prstGeom>
          <a:solidFill>
            <a:schemeClr val="bg1"/>
          </a:solidFill>
        </p:spPr>
        <p:txBody>
          <a:bodyPr>
            <a:spAutoFit/>
          </a:bodyPr>
          <a:lstStyle/>
          <a:p>
            <a:r>
              <a:rPr lang="en-US" b="1" dirty="0"/>
              <a:t>BCHA provides people and horsepower to keep </a:t>
            </a:r>
            <a:r>
              <a:rPr lang="en-US" b="1" dirty="0" smtClean="0"/>
              <a:t>trails accessible…for everyone</a:t>
            </a:r>
            <a:endParaRPr lang="en-US" b="1" dirty="0"/>
          </a:p>
        </p:txBody>
      </p:sp>
    </p:spTree>
    <p:extLst>
      <p:ext uri="{BB962C8B-B14F-4D97-AF65-F5344CB8AC3E}">
        <p14:creationId xmlns:p14="http://schemas.microsoft.com/office/powerpoint/2010/main" val="11608459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2900" y="447535"/>
            <a:ext cx="8445500" cy="5478424"/>
          </a:xfrm>
          <a:prstGeom prst="rect">
            <a:avLst/>
          </a:prstGeom>
        </p:spPr>
        <p:txBody>
          <a:bodyPr wrap="square">
            <a:spAutoFit/>
          </a:bodyPr>
          <a:lstStyle/>
          <a:p>
            <a:r>
              <a:rPr lang="en-US" b="1" dirty="0" smtClean="0">
                <a:solidFill>
                  <a:schemeClr val="accent2"/>
                </a:solidFill>
              </a:rPr>
              <a:t>BCHA provides people plus pack and saddle stock</a:t>
            </a:r>
          </a:p>
          <a:p>
            <a:r>
              <a:rPr lang="en-US" b="1" dirty="0" smtClean="0">
                <a:solidFill>
                  <a:schemeClr val="accent2"/>
                </a:solidFill>
              </a:rPr>
              <a:t>to keep trails accessible</a:t>
            </a:r>
            <a:endParaRPr lang="en-US" b="1" dirty="0">
              <a:solidFill>
                <a:schemeClr val="accent2"/>
              </a:solidFill>
            </a:endParaRPr>
          </a:p>
          <a:p>
            <a:r>
              <a:rPr lang="en-US" dirty="0"/>
              <a:t> </a:t>
            </a:r>
          </a:p>
          <a:p>
            <a:r>
              <a:rPr lang="en-US" b="1" dirty="0"/>
              <a:t>Goal: </a:t>
            </a:r>
            <a:r>
              <a:rPr lang="en-US" dirty="0"/>
              <a:t>	</a:t>
            </a:r>
            <a:endParaRPr lang="en-US" dirty="0" smtClean="0"/>
          </a:p>
          <a:p>
            <a:r>
              <a:rPr lang="en-US" dirty="0"/>
              <a:t>		 </a:t>
            </a:r>
          </a:p>
          <a:p>
            <a:r>
              <a:rPr lang="en-US" dirty="0"/>
              <a:t>Americans, visitors, and recreating public will be able to access America’s local, state, and national trails.</a:t>
            </a:r>
          </a:p>
          <a:p>
            <a:pPr lvl="0"/>
            <a:endParaRPr lang="en-US" dirty="0"/>
          </a:p>
          <a:p>
            <a:r>
              <a:rPr lang="en-US" b="1" dirty="0" smtClean="0"/>
              <a:t>Objectives:</a:t>
            </a:r>
          </a:p>
          <a:p>
            <a:endParaRPr lang="en-US" dirty="0"/>
          </a:p>
          <a:p>
            <a:pPr marL="285750" lvl="0" indent="-285750">
              <a:buFont typeface="Arial"/>
              <a:buChar char="•"/>
            </a:pPr>
            <a:r>
              <a:rPr lang="en-US" sz="1600" dirty="0"/>
              <a:t>Leveraging partnerships with other trail use organizations, the recreating public will have widespread participation in fair and safe trail use for all ages, abilities, and skill </a:t>
            </a:r>
            <a:r>
              <a:rPr lang="en-US" sz="1600" dirty="0" smtClean="0"/>
              <a:t>levels</a:t>
            </a:r>
          </a:p>
          <a:p>
            <a:pPr marL="285750" lvl="0" indent="-285750">
              <a:buFont typeface="Arial"/>
              <a:buChar char="•"/>
            </a:pPr>
            <a:r>
              <a:rPr lang="en-US" sz="1600" dirty="0" smtClean="0"/>
              <a:t>Work with land managers and congressional delegations in Washington, D.C. to increase awareness of trails issues and ongoing needs to keep trails open</a:t>
            </a:r>
          </a:p>
          <a:p>
            <a:pPr marL="285750" indent="-285750">
              <a:buFont typeface="Arial"/>
              <a:buChar char="•"/>
            </a:pPr>
            <a:r>
              <a:rPr lang="en-US" sz="1600" dirty="0"/>
              <a:t>Americans who own horses for recreational use will have the benefit of trail </a:t>
            </a:r>
            <a:r>
              <a:rPr lang="en-US" sz="1600" dirty="0" smtClean="0"/>
              <a:t>use</a:t>
            </a:r>
            <a:endParaRPr lang="en-US" sz="1600" dirty="0"/>
          </a:p>
          <a:p>
            <a:pPr lvl="0"/>
            <a:r>
              <a:rPr lang="en-US" dirty="0" smtClean="0"/>
              <a:t> </a:t>
            </a:r>
            <a:endParaRPr lang="en-US" dirty="0"/>
          </a:p>
          <a:p>
            <a:r>
              <a:rPr lang="en-US" b="1" dirty="0"/>
              <a:t>Success </a:t>
            </a:r>
            <a:r>
              <a:rPr lang="en-US" b="1" dirty="0" smtClean="0"/>
              <a:t>Measures:</a:t>
            </a:r>
          </a:p>
          <a:p>
            <a:endParaRPr lang="en-US" dirty="0"/>
          </a:p>
          <a:p>
            <a:pPr marL="285750" lvl="0" indent="-285750">
              <a:buFont typeface="Arial"/>
              <a:buChar char="•"/>
            </a:pPr>
            <a:r>
              <a:rPr lang="en-US" sz="1600" dirty="0"/>
              <a:t>15,000 miles of trails cleared, maintained, or repaired annually </a:t>
            </a:r>
          </a:p>
          <a:p>
            <a:pPr marL="285750" lvl="0" indent="-285750">
              <a:buFont typeface="Arial"/>
              <a:buChar char="•"/>
            </a:pPr>
            <a:r>
              <a:rPr lang="en-US" sz="1600" dirty="0"/>
              <a:t>300,000 volunteer hours </a:t>
            </a:r>
            <a:r>
              <a:rPr lang="en-US" sz="1600" dirty="0" smtClean="0"/>
              <a:t>annually</a:t>
            </a:r>
            <a:endParaRPr lang="en-US" sz="1600" dirty="0"/>
          </a:p>
        </p:txBody>
      </p:sp>
    </p:spTree>
    <p:extLst>
      <p:ext uri="{BB962C8B-B14F-4D97-AF65-F5344CB8AC3E}">
        <p14:creationId xmlns:p14="http://schemas.microsoft.com/office/powerpoint/2010/main" val="39329469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484644"/>
            <a:ext cx="8585200" cy="6555642"/>
          </a:xfrm>
          <a:prstGeom prst="rect">
            <a:avLst/>
          </a:prstGeom>
        </p:spPr>
        <p:txBody>
          <a:bodyPr wrap="square">
            <a:spAutoFit/>
          </a:bodyPr>
          <a:lstStyle/>
          <a:p>
            <a:endParaRPr lang="en-US" b="1" dirty="0" smtClean="0"/>
          </a:p>
          <a:p>
            <a:endParaRPr lang="en-US" b="1" dirty="0" smtClean="0"/>
          </a:p>
          <a:p>
            <a:endParaRPr lang="en-US" b="1" dirty="0"/>
          </a:p>
          <a:p>
            <a:endParaRPr lang="en-US" b="1" dirty="0" smtClean="0"/>
          </a:p>
          <a:p>
            <a:r>
              <a:rPr lang="en-US" b="1" dirty="0" smtClean="0"/>
              <a:t>Strategies</a:t>
            </a:r>
            <a:r>
              <a:rPr lang="en-US" b="1" dirty="0"/>
              <a:t>:	</a:t>
            </a:r>
            <a:endParaRPr lang="en-US" b="1" dirty="0" smtClean="0"/>
          </a:p>
          <a:p>
            <a:r>
              <a:rPr lang="en-US" b="1" dirty="0"/>
              <a:t>	</a:t>
            </a:r>
            <a:endParaRPr lang="en-US" dirty="0"/>
          </a:p>
          <a:p>
            <a:pPr marL="285750" lvl="0" indent="-285750">
              <a:buFont typeface="Arial"/>
              <a:buChar char="•"/>
            </a:pPr>
            <a:r>
              <a:rPr lang="en-US" sz="1600" dirty="0" smtClean="0"/>
              <a:t>Memoranda of Understanding with agencies </a:t>
            </a:r>
            <a:endParaRPr lang="en-US" sz="1600" dirty="0"/>
          </a:p>
          <a:p>
            <a:pPr marL="285750" lvl="0" indent="-285750">
              <a:buFont typeface="Arial"/>
              <a:buChar char="•"/>
            </a:pPr>
            <a:r>
              <a:rPr lang="en-US" sz="1600" dirty="0"/>
              <a:t>Coordination with states/units/</a:t>
            </a:r>
            <a:r>
              <a:rPr lang="en-US" sz="1600" dirty="0" smtClean="0"/>
              <a:t>chapters</a:t>
            </a:r>
          </a:p>
          <a:p>
            <a:pPr marL="285750" indent="-285750">
              <a:buFont typeface="Arial"/>
              <a:buChar char="•"/>
            </a:pPr>
            <a:r>
              <a:rPr lang="en-US" sz="1600" dirty="0"/>
              <a:t>Working with partners, such as the American Horse Council, The Wilderness Society and American Hiking Society, recreational horse and mule owners have a favorable trail use </a:t>
            </a:r>
            <a:r>
              <a:rPr lang="en-US" sz="1600" dirty="0" smtClean="0"/>
              <a:t>environment</a:t>
            </a:r>
            <a:endParaRPr lang="en-US" sz="1600" dirty="0"/>
          </a:p>
          <a:p>
            <a:pPr marL="285750" lvl="0" indent="-285750">
              <a:buFont typeface="Arial"/>
              <a:buChar char="•"/>
            </a:pPr>
            <a:r>
              <a:rPr lang="en-US" sz="1600" dirty="0"/>
              <a:t>Face-to-face meetings with the USFS, NPS, BLM, </a:t>
            </a:r>
            <a:r>
              <a:rPr lang="en-US" sz="1600" dirty="0" smtClean="0"/>
              <a:t>US Fish &amp; Wildlife, and </a:t>
            </a:r>
            <a:r>
              <a:rPr lang="en-US" sz="1600" dirty="0"/>
              <a:t>legislative staff in Washington D.C. to ensure preservation of trails for stock use</a:t>
            </a:r>
          </a:p>
          <a:p>
            <a:pPr marL="285750" lvl="0" indent="-285750">
              <a:buFont typeface="Arial"/>
              <a:buChar char="•"/>
            </a:pPr>
            <a:r>
              <a:rPr lang="en-US" sz="1600" dirty="0"/>
              <a:t>Face-to-face meetings with NGO trail partners such as American Horse Council, American Hiking Society, Rocky Mountain Elk Foundation, and The Wilderness Society to ensure recreational trail users know about our work to preserve and maintain trails, including the importance of our volunteer work on behalf of all trial </a:t>
            </a:r>
            <a:r>
              <a:rPr lang="en-US" sz="1600" dirty="0" smtClean="0"/>
              <a:t>users</a:t>
            </a:r>
            <a:endParaRPr lang="en-US" dirty="0" smtClean="0"/>
          </a:p>
          <a:p>
            <a:pPr lvl="0"/>
            <a:endParaRPr lang="en-US" dirty="0"/>
          </a:p>
          <a:p>
            <a:r>
              <a:rPr lang="en-US" b="1" dirty="0"/>
              <a:t>Fiscal impact:  </a:t>
            </a:r>
            <a:endParaRPr lang="en-US" b="1" dirty="0" smtClean="0"/>
          </a:p>
          <a:p>
            <a:endParaRPr lang="en-US" dirty="0"/>
          </a:p>
          <a:p>
            <a:pPr lvl="0"/>
            <a:r>
              <a:rPr lang="en-US" sz="1600" dirty="0"/>
              <a:t>Costs are substantial to </a:t>
            </a:r>
            <a:r>
              <a:rPr lang="en-US" sz="1600" dirty="0" smtClean="0"/>
              <a:t>work, maintain, clear, log trails, in addition to delivering </a:t>
            </a:r>
            <a:r>
              <a:rPr lang="en-US" sz="1600" dirty="0"/>
              <a:t>trail crews, camp supplies, food, tools, and materials to a work site. BCHA members have a significant capital investment in stock and equipment that we provide to help leverage limited trail maintenance dollars.</a:t>
            </a:r>
          </a:p>
        </p:txBody>
      </p:sp>
      <p:sp>
        <p:nvSpPr>
          <p:cNvPr id="3" name="Rectangle 2"/>
          <p:cNvSpPr/>
          <p:nvPr/>
        </p:nvSpPr>
        <p:spPr>
          <a:xfrm>
            <a:off x="609600" y="654735"/>
            <a:ext cx="5867400" cy="646331"/>
          </a:xfrm>
          <a:prstGeom prst="rect">
            <a:avLst/>
          </a:prstGeom>
        </p:spPr>
        <p:txBody>
          <a:bodyPr wrap="square">
            <a:spAutoFit/>
          </a:bodyPr>
          <a:lstStyle/>
          <a:p>
            <a:r>
              <a:rPr lang="en-US" b="1" dirty="0">
                <a:solidFill>
                  <a:srgbClr val="748CBC"/>
                </a:solidFill>
              </a:rPr>
              <a:t>BCHA provides people </a:t>
            </a:r>
            <a:r>
              <a:rPr lang="en-US" b="1" dirty="0" smtClean="0">
                <a:solidFill>
                  <a:srgbClr val="748CBC"/>
                </a:solidFill>
              </a:rPr>
              <a:t>plus pack and saddle stock to </a:t>
            </a:r>
            <a:r>
              <a:rPr lang="en-US" b="1" dirty="0">
                <a:solidFill>
                  <a:srgbClr val="748CBC"/>
                </a:solidFill>
              </a:rPr>
              <a:t>keep trails accessible </a:t>
            </a:r>
          </a:p>
        </p:txBody>
      </p:sp>
    </p:spTree>
    <p:extLst>
      <p:ext uri="{BB962C8B-B14F-4D97-AF65-F5344CB8AC3E}">
        <p14:creationId xmlns:p14="http://schemas.microsoft.com/office/powerpoint/2010/main" val="25261693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0"/>
          <p:cNvGrpSpPr>
            <a:grpSpLocks/>
          </p:cNvGrpSpPr>
          <p:nvPr/>
        </p:nvGrpSpPr>
        <p:grpSpPr bwMode="auto">
          <a:xfrm>
            <a:off x="1657108" y="2106278"/>
            <a:ext cx="6517233" cy="3809061"/>
            <a:chOff x="62" y="532"/>
            <a:chExt cx="5253" cy="3319"/>
          </a:xfrm>
        </p:grpSpPr>
        <p:sp>
          <p:nvSpPr>
            <p:cNvPr id="3" name="Freeform 611"/>
            <p:cNvSpPr>
              <a:spLocks/>
            </p:cNvSpPr>
            <p:nvPr/>
          </p:nvSpPr>
          <p:spPr bwMode="auto">
            <a:xfrm>
              <a:off x="4753" y="2423"/>
              <a:ext cx="34" cy="34"/>
            </a:xfrm>
            <a:custGeom>
              <a:avLst/>
              <a:gdLst>
                <a:gd name="T0" fmla="*/ 0 w 34"/>
                <a:gd name="T1" fmla="*/ 30 h 34"/>
                <a:gd name="T2" fmla="*/ 4 w 34"/>
                <a:gd name="T3" fmla="*/ 34 h 34"/>
                <a:gd name="T4" fmla="*/ 34 w 34"/>
                <a:gd name="T5" fmla="*/ 4 h 34"/>
                <a:gd name="T6" fmla="*/ 30 w 34"/>
                <a:gd name="T7" fmla="*/ 0 h 34"/>
                <a:gd name="T8" fmla="*/ 0 w 34"/>
                <a:gd name="T9" fmla="*/ 30 h 34"/>
                <a:gd name="T10" fmla="*/ 0 60000 65536"/>
                <a:gd name="T11" fmla="*/ 0 60000 65536"/>
                <a:gd name="T12" fmla="*/ 0 60000 65536"/>
                <a:gd name="T13" fmla="*/ 0 60000 65536"/>
                <a:gd name="T14" fmla="*/ 0 60000 65536"/>
                <a:gd name="T15" fmla="*/ 0 w 34"/>
                <a:gd name="T16" fmla="*/ 0 h 34"/>
                <a:gd name="T17" fmla="*/ 34 w 34"/>
                <a:gd name="T18" fmla="*/ 34 h 34"/>
              </a:gdLst>
              <a:ahLst/>
              <a:cxnLst>
                <a:cxn ang="T10">
                  <a:pos x="T0" y="T1"/>
                </a:cxn>
                <a:cxn ang="T11">
                  <a:pos x="T2" y="T3"/>
                </a:cxn>
                <a:cxn ang="T12">
                  <a:pos x="T4" y="T5"/>
                </a:cxn>
                <a:cxn ang="T13">
                  <a:pos x="T6" y="T7"/>
                </a:cxn>
                <a:cxn ang="T14">
                  <a:pos x="T8" y="T9"/>
                </a:cxn>
              </a:cxnLst>
              <a:rect l="T15" t="T16" r="T17" b="T18"/>
              <a:pathLst>
                <a:path w="34" h="34">
                  <a:moveTo>
                    <a:pt x="0" y="30"/>
                  </a:moveTo>
                  <a:lnTo>
                    <a:pt x="4" y="34"/>
                  </a:lnTo>
                  <a:lnTo>
                    <a:pt x="34" y="4"/>
                  </a:lnTo>
                  <a:lnTo>
                    <a:pt x="30" y="0"/>
                  </a:lnTo>
                  <a:lnTo>
                    <a:pt x="0" y="30"/>
                  </a:lnTo>
                  <a:close/>
                </a:path>
              </a:pathLst>
            </a:custGeom>
            <a:solidFill>
              <a:schemeClr val="bg1"/>
            </a:solidFill>
            <a:ln w="3175">
              <a:solidFill>
                <a:srgbClr val="404040"/>
              </a:solidFill>
              <a:prstDash val="solid"/>
              <a:round/>
              <a:headEnd/>
              <a:tailEnd/>
            </a:ln>
          </p:spPr>
          <p:txBody>
            <a:bodyPr/>
            <a:lstStyle/>
            <a:p>
              <a:endParaRPr lang="en-US" dirty="0"/>
            </a:p>
          </p:txBody>
        </p:sp>
        <p:sp>
          <p:nvSpPr>
            <p:cNvPr id="4" name="Freeform 612"/>
            <p:cNvSpPr>
              <a:spLocks/>
            </p:cNvSpPr>
            <p:nvPr/>
          </p:nvSpPr>
          <p:spPr bwMode="auto">
            <a:xfrm>
              <a:off x="4773" y="2309"/>
              <a:ext cx="38" cy="108"/>
            </a:xfrm>
            <a:custGeom>
              <a:avLst/>
              <a:gdLst>
                <a:gd name="T0" fmla="*/ 18 w 38"/>
                <a:gd name="T1" fmla="*/ 108 h 108"/>
                <a:gd name="T2" fmla="*/ 22 w 38"/>
                <a:gd name="T3" fmla="*/ 108 h 108"/>
                <a:gd name="T4" fmla="*/ 38 w 38"/>
                <a:gd name="T5" fmla="*/ 100 h 108"/>
                <a:gd name="T6" fmla="*/ 36 w 38"/>
                <a:gd name="T7" fmla="*/ 50 h 108"/>
                <a:gd name="T8" fmla="*/ 2 w 38"/>
                <a:gd name="T9" fmla="*/ 0 h 108"/>
                <a:gd name="T10" fmla="*/ 0 w 38"/>
                <a:gd name="T11" fmla="*/ 4 h 108"/>
                <a:gd name="T12" fmla="*/ 32 w 38"/>
                <a:gd name="T13" fmla="*/ 50 h 108"/>
                <a:gd name="T14" fmla="*/ 34 w 38"/>
                <a:gd name="T15" fmla="*/ 94 h 108"/>
                <a:gd name="T16" fmla="*/ 18 w 38"/>
                <a:gd name="T17" fmla="*/ 10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08"/>
                <a:gd name="T29" fmla="*/ 38 w 38"/>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08">
                  <a:moveTo>
                    <a:pt x="18" y="108"/>
                  </a:moveTo>
                  <a:lnTo>
                    <a:pt x="22" y="108"/>
                  </a:lnTo>
                  <a:lnTo>
                    <a:pt x="38" y="100"/>
                  </a:lnTo>
                  <a:lnTo>
                    <a:pt x="36" y="50"/>
                  </a:lnTo>
                  <a:lnTo>
                    <a:pt x="2" y="0"/>
                  </a:lnTo>
                  <a:lnTo>
                    <a:pt x="0" y="4"/>
                  </a:lnTo>
                  <a:lnTo>
                    <a:pt x="32" y="50"/>
                  </a:lnTo>
                  <a:lnTo>
                    <a:pt x="34" y="94"/>
                  </a:lnTo>
                  <a:lnTo>
                    <a:pt x="18" y="108"/>
                  </a:lnTo>
                  <a:close/>
                </a:path>
              </a:pathLst>
            </a:custGeom>
            <a:solidFill>
              <a:schemeClr val="bg1"/>
            </a:solidFill>
            <a:ln w="3175">
              <a:solidFill>
                <a:srgbClr val="404040"/>
              </a:solidFill>
              <a:prstDash val="solid"/>
              <a:round/>
              <a:headEnd/>
              <a:tailEnd/>
            </a:ln>
          </p:spPr>
          <p:txBody>
            <a:bodyPr/>
            <a:lstStyle/>
            <a:p>
              <a:endParaRPr lang="en-US" dirty="0"/>
            </a:p>
          </p:txBody>
        </p:sp>
        <p:sp>
          <p:nvSpPr>
            <p:cNvPr id="5" name="Freeform 613"/>
            <p:cNvSpPr>
              <a:spLocks/>
            </p:cNvSpPr>
            <p:nvPr/>
          </p:nvSpPr>
          <p:spPr bwMode="auto">
            <a:xfrm>
              <a:off x="5083" y="1524"/>
              <a:ext cx="36" cy="26"/>
            </a:xfrm>
            <a:custGeom>
              <a:avLst/>
              <a:gdLst>
                <a:gd name="T0" fmla="*/ 0 w 36"/>
                <a:gd name="T1" fmla="*/ 20 h 26"/>
                <a:gd name="T2" fmla="*/ 10 w 36"/>
                <a:gd name="T3" fmla="*/ 26 h 26"/>
                <a:gd name="T4" fmla="*/ 16 w 36"/>
                <a:gd name="T5" fmla="*/ 18 h 26"/>
                <a:gd name="T6" fmla="*/ 32 w 36"/>
                <a:gd name="T7" fmla="*/ 12 h 26"/>
                <a:gd name="T8" fmla="*/ 36 w 36"/>
                <a:gd name="T9" fmla="*/ 16 h 26"/>
                <a:gd name="T10" fmla="*/ 34 w 36"/>
                <a:gd name="T11" fmla="*/ 2 h 26"/>
                <a:gd name="T12" fmla="*/ 28 w 36"/>
                <a:gd name="T13" fmla="*/ 4 h 26"/>
                <a:gd name="T14" fmla="*/ 20 w 36"/>
                <a:gd name="T15" fmla="*/ 0 h 26"/>
                <a:gd name="T16" fmla="*/ 10 w 36"/>
                <a:gd name="T17" fmla="*/ 4 h 26"/>
                <a:gd name="T18" fmla="*/ 8 w 36"/>
                <a:gd name="T19" fmla="*/ 16 h 26"/>
                <a:gd name="T20" fmla="*/ 0 w 36"/>
                <a:gd name="T21" fmla="*/ 2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26"/>
                <a:gd name="T35" fmla="*/ 36 w 36"/>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26">
                  <a:moveTo>
                    <a:pt x="0" y="20"/>
                  </a:moveTo>
                  <a:lnTo>
                    <a:pt x="10" y="26"/>
                  </a:lnTo>
                  <a:lnTo>
                    <a:pt x="16" y="18"/>
                  </a:lnTo>
                  <a:lnTo>
                    <a:pt x="32" y="12"/>
                  </a:lnTo>
                  <a:lnTo>
                    <a:pt x="36" y="16"/>
                  </a:lnTo>
                  <a:lnTo>
                    <a:pt x="34" y="2"/>
                  </a:lnTo>
                  <a:lnTo>
                    <a:pt x="28" y="4"/>
                  </a:lnTo>
                  <a:lnTo>
                    <a:pt x="20" y="0"/>
                  </a:lnTo>
                  <a:lnTo>
                    <a:pt x="10" y="4"/>
                  </a:lnTo>
                  <a:lnTo>
                    <a:pt x="8" y="16"/>
                  </a:lnTo>
                  <a:lnTo>
                    <a:pt x="0" y="20"/>
                  </a:lnTo>
                  <a:close/>
                </a:path>
              </a:pathLst>
            </a:custGeom>
            <a:solidFill>
              <a:schemeClr val="bg1"/>
            </a:solidFill>
            <a:ln w="3175">
              <a:solidFill>
                <a:srgbClr val="404040"/>
              </a:solidFill>
              <a:prstDash val="solid"/>
              <a:round/>
              <a:headEnd/>
              <a:tailEnd/>
            </a:ln>
          </p:spPr>
          <p:txBody>
            <a:bodyPr/>
            <a:lstStyle/>
            <a:p>
              <a:endParaRPr lang="en-US" dirty="0"/>
            </a:p>
          </p:txBody>
        </p:sp>
        <p:sp>
          <p:nvSpPr>
            <p:cNvPr id="6" name="Freeform 614"/>
            <p:cNvSpPr>
              <a:spLocks/>
            </p:cNvSpPr>
            <p:nvPr/>
          </p:nvSpPr>
          <p:spPr bwMode="auto">
            <a:xfrm>
              <a:off x="5139" y="1520"/>
              <a:ext cx="26" cy="22"/>
            </a:xfrm>
            <a:custGeom>
              <a:avLst/>
              <a:gdLst>
                <a:gd name="T0" fmla="*/ 0 w 26"/>
                <a:gd name="T1" fmla="*/ 18 h 22"/>
                <a:gd name="T2" fmla="*/ 14 w 26"/>
                <a:gd name="T3" fmla="*/ 22 h 22"/>
                <a:gd name="T4" fmla="*/ 24 w 26"/>
                <a:gd name="T5" fmla="*/ 20 h 22"/>
                <a:gd name="T6" fmla="*/ 26 w 26"/>
                <a:gd name="T7" fmla="*/ 10 h 22"/>
                <a:gd name="T8" fmla="*/ 16 w 26"/>
                <a:gd name="T9" fmla="*/ 0 h 22"/>
                <a:gd name="T10" fmla="*/ 18 w 26"/>
                <a:gd name="T11" fmla="*/ 8 h 22"/>
                <a:gd name="T12" fmla="*/ 16 w 26"/>
                <a:gd name="T13" fmla="*/ 14 h 22"/>
                <a:gd name="T14" fmla="*/ 2 w 26"/>
                <a:gd name="T15" fmla="*/ 14 h 22"/>
                <a:gd name="T16" fmla="*/ 0 w 26"/>
                <a:gd name="T17" fmla="*/ 1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2"/>
                <a:gd name="T29" fmla="*/ 26 w 26"/>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2">
                  <a:moveTo>
                    <a:pt x="0" y="18"/>
                  </a:moveTo>
                  <a:lnTo>
                    <a:pt x="14" y="22"/>
                  </a:lnTo>
                  <a:lnTo>
                    <a:pt x="24" y="20"/>
                  </a:lnTo>
                  <a:lnTo>
                    <a:pt x="26" y="10"/>
                  </a:lnTo>
                  <a:lnTo>
                    <a:pt x="16" y="0"/>
                  </a:lnTo>
                  <a:lnTo>
                    <a:pt x="18" y="8"/>
                  </a:lnTo>
                  <a:lnTo>
                    <a:pt x="16" y="14"/>
                  </a:lnTo>
                  <a:lnTo>
                    <a:pt x="2" y="14"/>
                  </a:lnTo>
                  <a:lnTo>
                    <a:pt x="0" y="18"/>
                  </a:lnTo>
                  <a:close/>
                </a:path>
              </a:pathLst>
            </a:custGeom>
            <a:solidFill>
              <a:schemeClr val="bg1"/>
            </a:solidFill>
            <a:ln w="3175">
              <a:solidFill>
                <a:srgbClr val="404040"/>
              </a:solidFill>
              <a:prstDash val="solid"/>
              <a:round/>
              <a:headEnd/>
              <a:tailEnd/>
            </a:ln>
          </p:spPr>
          <p:txBody>
            <a:bodyPr/>
            <a:lstStyle/>
            <a:p>
              <a:endParaRPr lang="en-US" dirty="0"/>
            </a:p>
          </p:txBody>
        </p:sp>
        <p:sp>
          <p:nvSpPr>
            <p:cNvPr id="7" name="Freeform 615"/>
            <p:cNvSpPr>
              <a:spLocks/>
            </p:cNvSpPr>
            <p:nvPr/>
          </p:nvSpPr>
          <p:spPr bwMode="auto">
            <a:xfrm>
              <a:off x="4819" y="1356"/>
              <a:ext cx="344" cy="172"/>
            </a:xfrm>
            <a:custGeom>
              <a:avLst/>
              <a:gdLst>
                <a:gd name="T0" fmla="*/ 2 w 344"/>
                <a:gd name="T1" fmla="*/ 164 h 172"/>
                <a:gd name="T2" fmla="*/ 0 w 344"/>
                <a:gd name="T3" fmla="*/ 164 h 172"/>
                <a:gd name="T4" fmla="*/ 2 w 344"/>
                <a:gd name="T5" fmla="*/ 72 h 172"/>
                <a:gd name="T6" fmla="*/ 180 w 344"/>
                <a:gd name="T7" fmla="*/ 30 h 172"/>
                <a:gd name="T8" fmla="*/ 208 w 344"/>
                <a:gd name="T9" fmla="*/ 2 h 172"/>
                <a:gd name="T10" fmla="*/ 218 w 344"/>
                <a:gd name="T11" fmla="*/ 0 h 172"/>
                <a:gd name="T12" fmla="*/ 244 w 344"/>
                <a:gd name="T13" fmla="*/ 30 h 172"/>
                <a:gd name="T14" fmla="*/ 238 w 344"/>
                <a:gd name="T15" fmla="*/ 36 h 172"/>
                <a:gd name="T16" fmla="*/ 234 w 344"/>
                <a:gd name="T17" fmla="*/ 52 h 172"/>
                <a:gd name="T18" fmla="*/ 230 w 344"/>
                <a:gd name="T19" fmla="*/ 56 h 172"/>
                <a:gd name="T20" fmla="*/ 228 w 344"/>
                <a:gd name="T21" fmla="*/ 64 h 172"/>
                <a:gd name="T22" fmla="*/ 228 w 344"/>
                <a:gd name="T23" fmla="*/ 72 h 172"/>
                <a:gd name="T24" fmla="*/ 232 w 344"/>
                <a:gd name="T25" fmla="*/ 76 h 172"/>
                <a:gd name="T26" fmla="*/ 248 w 344"/>
                <a:gd name="T27" fmla="*/ 78 h 172"/>
                <a:gd name="T28" fmla="*/ 258 w 344"/>
                <a:gd name="T29" fmla="*/ 84 h 172"/>
                <a:gd name="T30" fmla="*/ 264 w 344"/>
                <a:gd name="T31" fmla="*/ 102 h 172"/>
                <a:gd name="T32" fmla="*/ 274 w 344"/>
                <a:gd name="T33" fmla="*/ 106 h 172"/>
                <a:gd name="T34" fmla="*/ 286 w 344"/>
                <a:gd name="T35" fmla="*/ 124 h 172"/>
                <a:gd name="T36" fmla="*/ 322 w 344"/>
                <a:gd name="T37" fmla="*/ 128 h 172"/>
                <a:gd name="T38" fmla="*/ 332 w 344"/>
                <a:gd name="T39" fmla="*/ 120 h 172"/>
                <a:gd name="T40" fmla="*/ 334 w 344"/>
                <a:gd name="T41" fmla="*/ 114 h 172"/>
                <a:gd name="T42" fmla="*/ 328 w 344"/>
                <a:gd name="T43" fmla="*/ 94 h 172"/>
                <a:gd name="T44" fmla="*/ 332 w 344"/>
                <a:gd name="T45" fmla="*/ 92 h 172"/>
                <a:gd name="T46" fmla="*/ 336 w 344"/>
                <a:gd name="T47" fmla="*/ 94 h 172"/>
                <a:gd name="T48" fmla="*/ 344 w 344"/>
                <a:gd name="T49" fmla="*/ 118 h 172"/>
                <a:gd name="T50" fmla="*/ 342 w 344"/>
                <a:gd name="T51" fmla="*/ 122 h 172"/>
                <a:gd name="T52" fmla="*/ 326 w 344"/>
                <a:gd name="T53" fmla="*/ 140 h 172"/>
                <a:gd name="T54" fmla="*/ 316 w 344"/>
                <a:gd name="T55" fmla="*/ 140 h 172"/>
                <a:gd name="T56" fmla="*/ 298 w 344"/>
                <a:gd name="T57" fmla="*/ 154 h 172"/>
                <a:gd name="T58" fmla="*/ 288 w 344"/>
                <a:gd name="T59" fmla="*/ 154 h 172"/>
                <a:gd name="T60" fmla="*/ 282 w 344"/>
                <a:gd name="T61" fmla="*/ 144 h 172"/>
                <a:gd name="T62" fmla="*/ 276 w 344"/>
                <a:gd name="T63" fmla="*/ 144 h 172"/>
                <a:gd name="T64" fmla="*/ 256 w 344"/>
                <a:gd name="T65" fmla="*/ 164 h 172"/>
                <a:gd name="T66" fmla="*/ 244 w 344"/>
                <a:gd name="T67" fmla="*/ 170 h 172"/>
                <a:gd name="T68" fmla="*/ 238 w 344"/>
                <a:gd name="T69" fmla="*/ 172 h 172"/>
                <a:gd name="T70" fmla="*/ 230 w 344"/>
                <a:gd name="T71" fmla="*/ 156 h 172"/>
                <a:gd name="T72" fmla="*/ 204 w 344"/>
                <a:gd name="T73" fmla="*/ 146 h 172"/>
                <a:gd name="T74" fmla="*/ 202 w 344"/>
                <a:gd name="T75" fmla="*/ 134 h 172"/>
                <a:gd name="T76" fmla="*/ 198 w 344"/>
                <a:gd name="T77" fmla="*/ 134 h 172"/>
                <a:gd name="T78" fmla="*/ 194 w 344"/>
                <a:gd name="T79" fmla="*/ 118 h 172"/>
                <a:gd name="T80" fmla="*/ 70 w 344"/>
                <a:gd name="T81" fmla="*/ 148 h 172"/>
                <a:gd name="T82" fmla="*/ 68 w 344"/>
                <a:gd name="T83" fmla="*/ 154 h 172"/>
                <a:gd name="T84" fmla="*/ 64 w 344"/>
                <a:gd name="T85" fmla="*/ 150 h 172"/>
                <a:gd name="T86" fmla="*/ 2 w 344"/>
                <a:gd name="T87" fmla="*/ 164 h 1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172"/>
                <a:gd name="T134" fmla="*/ 344 w 344"/>
                <a:gd name="T135" fmla="*/ 172 h 1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172">
                  <a:moveTo>
                    <a:pt x="2" y="164"/>
                  </a:moveTo>
                  <a:lnTo>
                    <a:pt x="0" y="164"/>
                  </a:lnTo>
                  <a:lnTo>
                    <a:pt x="2" y="72"/>
                  </a:lnTo>
                  <a:lnTo>
                    <a:pt x="180" y="30"/>
                  </a:lnTo>
                  <a:lnTo>
                    <a:pt x="208" y="2"/>
                  </a:lnTo>
                  <a:lnTo>
                    <a:pt x="218" y="0"/>
                  </a:lnTo>
                  <a:lnTo>
                    <a:pt x="244" y="30"/>
                  </a:lnTo>
                  <a:lnTo>
                    <a:pt x="238" y="36"/>
                  </a:lnTo>
                  <a:lnTo>
                    <a:pt x="234" y="52"/>
                  </a:lnTo>
                  <a:lnTo>
                    <a:pt x="230" y="56"/>
                  </a:lnTo>
                  <a:lnTo>
                    <a:pt x="228" y="64"/>
                  </a:lnTo>
                  <a:lnTo>
                    <a:pt x="228" y="72"/>
                  </a:lnTo>
                  <a:lnTo>
                    <a:pt x="232" y="76"/>
                  </a:lnTo>
                  <a:lnTo>
                    <a:pt x="248" y="78"/>
                  </a:lnTo>
                  <a:lnTo>
                    <a:pt x="258" y="84"/>
                  </a:lnTo>
                  <a:lnTo>
                    <a:pt x="264" y="102"/>
                  </a:lnTo>
                  <a:lnTo>
                    <a:pt x="274" y="106"/>
                  </a:lnTo>
                  <a:lnTo>
                    <a:pt x="286" y="124"/>
                  </a:lnTo>
                  <a:lnTo>
                    <a:pt x="322" y="128"/>
                  </a:lnTo>
                  <a:lnTo>
                    <a:pt x="332" y="120"/>
                  </a:lnTo>
                  <a:lnTo>
                    <a:pt x="334" y="114"/>
                  </a:lnTo>
                  <a:lnTo>
                    <a:pt x="328" y="94"/>
                  </a:lnTo>
                  <a:lnTo>
                    <a:pt x="332" y="92"/>
                  </a:lnTo>
                  <a:lnTo>
                    <a:pt x="336" y="94"/>
                  </a:lnTo>
                  <a:lnTo>
                    <a:pt x="344" y="118"/>
                  </a:lnTo>
                  <a:lnTo>
                    <a:pt x="342" y="122"/>
                  </a:lnTo>
                  <a:lnTo>
                    <a:pt x="326" y="140"/>
                  </a:lnTo>
                  <a:lnTo>
                    <a:pt x="316" y="140"/>
                  </a:lnTo>
                  <a:lnTo>
                    <a:pt x="298" y="154"/>
                  </a:lnTo>
                  <a:lnTo>
                    <a:pt x="288" y="154"/>
                  </a:lnTo>
                  <a:lnTo>
                    <a:pt x="282" y="144"/>
                  </a:lnTo>
                  <a:lnTo>
                    <a:pt x="276" y="144"/>
                  </a:lnTo>
                  <a:lnTo>
                    <a:pt x="256" y="164"/>
                  </a:lnTo>
                  <a:lnTo>
                    <a:pt x="244" y="170"/>
                  </a:lnTo>
                  <a:lnTo>
                    <a:pt x="238" y="172"/>
                  </a:lnTo>
                  <a:lnTo>
                    <a:pt x="230" y="156"/>
                  </a:lnTo>
                  <a:lnTo>
                    <a:pt x="204" y="146"/>
                  </a:lnTo>
                  <a:lnTo>
                    <a:pt x="202" y="134"/>
                  </a:lnTo>
                  <a:lnTo>
                    <a:pt x="198" y="134"/>
                  </a:lnTo>
                  <a:lnTo>
                    <a:pt x="194" y="118"/>
                  </a:lnTo>
                  <a:lnTo>
                    <a:pt x="70" y="148"/>
                  </a:lnTo>
                  <a:lnTo>
                    <a:pt x="68" y="154"/>
                  </a:lnTo>
                  <a:lnTo>
                    <a:pt x="64" y="150"/>
                  </a:lnTo>
                  <a:lnTo>
                    <a:pt x="2" y="164"/>
                  </a:lnTo>
                  <a:close/>
                </a:path>
              </a:pathLst>
            </a:custGeom>
            <a:solidFill>
              <a:schemeClr val="bg1"/>
            </a:solidFill>
            <a:ln w="3175">
              <a:solidFill>
                <a:srgbClr val="404040"/>
              </a:solidFill>
              <a:prstDash val="solid"/>
              <a:round/>
              <a:headEnd/>
              <a:tailEnd/>
            </a:ln>
          </p:spPr>
          <p:txBody>
            <a:bodyPr/>
            <a:lstStyle/>
            <a:p>
              <a:endParaRPr lang="en-US" dirty="0"/>
            </a:p>
          </p:txBody>
        </p:sp>
        <p:sp>
          <p:nvSpPr>
            <p:cNvPr id="8" name="Freeform 616"/>
            <p:cNvSpPr>
              <a:spLocks/>
            </p:cNvSpPr>
            <p:nvPr/>
          </p:nvSpPr>
          <p:spPr bwMode="auto">
            <a:xfrm>
              <a:off x="3383" y="2062"/>
              <a:ext cx="734" cy="373"/>
            </a:xfrm>
            <a:custGeom>
              <a:avLst/>
              <a:gdLst>
                <a:gd name="T0" fmla="*/ 578 w 734"/>
                <a:gd name="T1" fmla="*/ 299 h 373"/>
                <a:gd name="T2" fmla="*/ 638 w 734"/>
                <a:gd name="T3" fmla="*/ 269 h 373"/>
                <a:gd name="T4" fmla="*/ 656 w 734"/>
                <a:gd name="T5" fmla="*/ 249 h 373"/>
                <a:gd name="T6" fmla="*/ 668 w 734"/>
                <a:gd name="T7" fmla="*/ 229 h 373"/>
                <a:gd name="T8" fmla="*/ 734 w 734"/>
                <a:gd name="T9" fmla="*/ 169 h 373"/>
                <a:gd name="T10" fmla="*/ 712 w 734"/>
                <a:gd name="T11" fmla="*/ 159 h 373"/>
                <a:gd name="T12" fmla="*/ 696 w 734"/>
                <a:gd name="T13" fmla="*/ 143 h 373"/>
                <a:gd name="T14" fmla="*/ 678 w 734"/>
                <a:gd name="T15" fmla="*/ 120 h 373"/>
                <a:gd name="T16" fmla="*/ 664 w 734"/>
                <a:gd name="T17" fmla="*/ 88 h 373"/>
                <a:gd name="T18" fmla="*/ 660 w 734"/>
                <a:gd name="T19" fmla="*/ 68 h 373"/>
                <a:gd name="T20" fmla="*/ 632 w 734"/>
                <a:gd name="T21" fmla="*/ 50 h 373"/>
                <a:gd name="T22" fmla="*/ 612 w 734"/>
                <a:gd name="T23" fmla="*/ 34 h 373"/>
                <a:gd name="T24" fmla="*/ 586 w 734"/>
                <a:gd name="T25" fmla="*/ 54 h 373"/>
                <a:gd name="T26" fmla="*/ 554 w 734"/>
                <a:gd name="T27" fmla="*/ 46 h 373"/>
                <a:gd name="T28" fmla="*/ 542 w 734"/>
                <a:gd name="T29" fmla="*/ 52 h 373"/>
                <a:gd name="T30" fmla="*/ 494 w 734"/>
                <a:gd name="T31" fmla="*/ 36 h 373"/>
                <a:gd name="T32" fmla="*/ 468 w 734"/>
                <a:gd name="T33" fmla="*/ 2 h 373"/>
                <a:gd name="T34" fmla="*/ 440 w 734"/>
                <a:gd name="T35" fmla="*/ 0 h 373"/>
                <a:gd name="T36" fmla="*/ 432 w 734"/>
                <a:gd name="T37" fmla="*/ 22 h 373"/>
                <a:gd name="T38" fmla="*/ 438 w 734"/>
                <a:gd name="T39" fmla="*/ 34 h 373"/>
                <a:gd name="T40" fmla="*/ 420 w 734"/>
                <a:gd name="T41" fmla="*/ 48 h 373"/>
                <a:gd name="T42" fmla="*/ 392 w 734"/>
                <a:gd name="T43" fmla="*/ 56 h 373"/>
                <a:gd name="T44" fmla="*/ 380 w 734"/>
                <a:gd name="T45" fmla="*/ 84 h 373"/>
                <a:gd name="T46" fmla="*/ 358 w 734"/>
                <a:gd name="T47" fmla="*/ 116 h 373"/>
                <a:gd name="T48" fmla="*/ 338 w 734"/>
                <a:gd name="T49" fmla="*/ 133 h 373"/>
                <a:gd name="T50" fmla="*/ 326 w 734"/>
                <a:gd name="T51" fmla="*/ 161 h 373"/>
                <a:gd name="T52" fmla="*/ 300 w 734"/>
                <a:gd name="T53" fmla="*/ 141 h 373"/>
                <a:gd name="T54" fmla="*/ 296 w 734"/>
                <a:gd name="T55" fmla="*/ 143 h 373"/>
                <a:gd name="T56" fmla="*/ 286 w 734"/>
                <a:gd name="T57" fmla="*/ 151 h 373"/>
                <a:gd name="T58" fmla="*/ 280 w 734"/>
                <a:gd name="T59" fmla="*/ 169 h 373"/>
                <a:gd name="T60" fmla="*/ 268 w 734"/>
                <a:gd name="T61" fmla="*/ 181 h 373"/>
                <a:gd name="T62" fmla="*/ 256 w 734"/>
                <a:gd name="T63" fmla="*/ 175 h 373"/>
                <a:gd name="T64" fmla="*/ 230 w 734"/>
                <a:gd name="T65" fmla="*/ 177 h 373"/>
                <a:gd name="T66" fmla="*/ 192 w 734"/>
                <a:gd name="T67" fmla="*/ 177 h 373"/>
                <a:gd name="T68" fmla="*/ 172 w 734"/>
                <a:gd name="T69" fmla="*/ 173 h 373"/>
                <a:gd name="T70" fmla="*/ 168 w 734"/>
                <a:gd name="T71" fmla="*/ 193 h 373"/>
                <a:gd name="T72" fmla="*/ 152 w 734"/>
                <a:gd name="T73" fmla="*/ 187 h 373"/>
                <a:gd name="T74" fmla="*/ 140 w 734"/>
                <a:gd name="T75" fmla="*/ 185 h 373"/>
                <a:gd name="T76" fmla="*/ 138 w 734"/>
                <a:gd name="T77" fmla="*/ 201 h 373"/>
                <a:gd name="T78" fmla="*/ 120 w 734"/>
                <a:gd name="T79" fmla="*/ 217 h 373"/>
                <a:gd name="T80" fmla="*/ 90 w 734"/>
                <a:gd name="T81" fmla="*/ 253 h 373"/>
                <a:gd name="T82" fmla="*/ 98 w 734"/>
                <a:gd name="T83" fmla="*/ 285 h 373"/>
                <a:gd name="T84" fmla="*/ 40 w 734"/>
                <a:gd name="T85" fmla="*/ 279 h 373"/>
                <a:gd name="T86" fmla="*/ 30 w 734"/>
                <a:gd name="T87" fmla="*/ 313 h 373"/>
                <a:gd name="T88" fmla="*/ 20 w 734"/>
                <a:gd name="T89" fmla="*/ 363 h 373"/>
                <a:gd name="T90" fmla="*/ 0 w 734"/>
                <a:gd name="T91" fmla="*/ 373 h 373"/>
                <a:gd name="T92" fmla="*/ 136 w 734"/>
                <a:gd name="T93" fmla="*/ 341 h 373"/>
                <a:gd name="T94" fmla="*/ 160 w 734"/>
                <a:gd name="T95" fmla="*/ 345 h 373"/>
                <a:gd name="T96" fmla="*/ 292 w 734"/>
                <a:gd name="T97" fmla="*/ 329 h 3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4"/>
                <a:gd name="T148" fmla="*/ 0 h 373"/>
                <a:gd name="T149" fmla="*/ 734 w 734"/>
                <a:gd name="T150" fmla="*/ 373 h 3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4" h="373">
                  <a:moveTo>
                    <a:pt x="432" y="315"/>
                  </a:moveTo>
                  <a:lnTo>
                    <a:pt x="578" y="299"/>
                  </a:lnTo>
                  <a:lnTo>
                    <a:pt x="632" y="283"/>
                  </a:lnTo>
                  <a:lnTo>
                    <a:pt x="638" y="269"/>
                  </a:lnTo>
                  <a:lnTo>
                    <a:pt x="656" y="261"/>
                  </a:lnTo>
                  <a:lnTo>
                    <a:pt x="656" y="249"/>
                  </a:lnTo>
                  <a:lnTo>
                    <a:pt x="670" y="241"/>
                  </a:lnTo>
                  <a:lnTo>
                    <a:pt x="668" y="229"/>
                  </a:lnTo>
                  <a:lnTo>
                    <a:pt x="734" y="169"/>
                  </a:lnTo>
                  <a:lnTo>
                    <a:pt x="718" y="167"/>
                  </a:lnTo>
                  <a:lnTo>
                    <a:pt x="712" y="159"/>
                  </a:lnTo>
                  <a:lnTo>
                    <a:pt x="700" y="155"/>
                  </a:lnTo>
                  <a:lnTo>
                    <a:pt x="696" y="143"/>
                  </a:lnTo>
                  <a:lnTo>
                    <a:pt x="678" y="126"/>
                  </a:lnTo>
                  <a:lnTo>
                    <a:pt x="678" y="120"/>
                  </a:lnTo>
                  <a:lnTo>
                    <a:pt x="658" y="100"/>
                  </a:lnTo>
                  <a:lnTo>
                    <a:pt x="664" y="88"/>
                  </a:lnTo>
                  <a:lnTo>
                    <a:pt x="660" y="68"/>
                  </a:lnTo>
                  <a:lnTo>
                    <a:pt x="646" y="52"/>
                  </a:lnTo>
                  <a:lnTo>
                    <a:pt x="632" y="50"/>
                  </a:lnTo>
                  <a:lnTo>
                    <a:pt x="624" y="30"/>
                  </a:lnTo>
                  <a:lnTo>
                    <a:pt x="612" y="34"/>
                  </a:lnTo>
                  <a:lnTo>
                    <a:pt x="602" y="48"/>
                  </a:lnTo>
                  <a:lnTo>
                    <a:pt x="586" y="54"/>
                  </a:lnTo>
                  <a:lnTo>
                    <a:pt x="564" y="42"/>
                  </a:lnTo>
                  <a:lnTo>
                    <a:pt x="554" y="46"/>
                  </a:lnTo>
                  <a:lnTo>
                    <a:pt x="552" y="52"/>
                  </a:lnTo>
                  <a:lnTo>
                    <a:pt x="542" y="52"/>
                  </a:lnTo>
                  <a:lnTo>
                    <a:pt x="528" y="38"/>
                  </a:lnTo>
                  <a:lnTo>
                    <a:pt x="494" y="36"/>
                  </a:lnTo>
                  <a:lnTo>
                    <a:pt x="482" y="12"/>
                  </a:lnTo>
                  <a:lnTo>
                    <a:pt x="468" y="2"/>
                  </a:lnTo>
                  <a:lnTo>
                    <a:pt x="452" y="8"/>
                  </a:lnTo>
                  <a:lnTo>
                    <a:pt x="440" y="0"/>
                  </a:lnTo>
                  <a:lnTo>
                    <a:pt x="426" y="12"/>
                  </a:lnTo>
                  <a:lnTo>
                    <a:pt x="432" y="22"/>
                  </a:lnTo>
                  <a:lnTo>
                    <a:pt x="428" y="32"/>
                  </a:lnTo>
                  <a:lnTo>
                    <a:pt x="438" y="34"/>
                  </a:lnTo>
                  <a:lnTo>
                    <a:pt x="436" y="46"/>
                  </a:lnTo>
                  <a:lnTo>
                    <a:pt x="420" y="48"/>
                  </a:lnTo>
                  <a:lnTo>
                    <a:pt x="402" y="62"/>
                  </a:lnTo>
                  <a:lnTo>
                    <a:pt x="392" y="56"/>
                  </a:lnTo>
                  <a:lnTo>
                    <a:pt x="376" y="60"/>
                  </a:lnTo>
                  <a:lnTo>
                    <a:pt x="380" y="84"/>
                  </a:lnTo>
                  <a:lnTo>
                    <a:pt x="362" y="96"/>
                  </a:lnTo>
                  <a:lnTo>
                    <a:pt x="358" y="116"/>
                  </a:lnTo>
                  <a:lnTo>
                    <a:pt x="342" y="120"/>
                  </a:lnTo>
                  <a:lnTo>
                    <a:pt x="338" y="133"/>
                  </a:lnTo>
                  <a:lnTo>
                    <a:pt x="336" y="151"/>
                  </a:lnTo>
                  <a:lnTo>
                    <a:pt x="326" y="161"/>
                  </a:lnTo>
                  <a:lnTo>
                    <a:pt x="302" y="151"/>
                  </a:lnTo>
                  <a:lnTo>
                    <a:pt x="300" y="141"/>
                  </a:lnTo>
                  <a:lnTo>
                    <a:pt x="290" y="135"/>
                  </a:lnTo>
                  <a:lnTo>
                    <a:pt x="296" y="143"/>
                  </a:lnTo>
                  <a:lnTo>
                    <a:pt x="282" y="145"/>
                  </a:lnTo>
                  <a:lnTo>
                    <a:pt x="286" y="151"/>
                  </a:lnTo>
                  <a:lnTo>
                    <a:pt x="278" y="157"/>
                  </a:lnTo>
                  <a:lnTo>
                    <a:pt x="280" y="169"/>
                  </a:lnTo>
                  <a:lnTo>
                    <a:pt x="272" y="173"/>
                  </a:lnTo>
                  <a:lnTo>
                    <a:pt x="268" y="181"/>
                  </a:lnTo>
                  <a:lnTo>
                    <a:pt x="266" y="175"/>
                  </a:lnTo>
                  <a:lnTo>
                    <a:pt x="256" y="175"/>
                  </a:lnTo>
                  <a:lnTo>
                    <a:pt x="248" y="165"/>
                  </a:lnTo>
                  <a:lnTo>
                    <a:pt x="230" y="177"/>
                  </a:lnTo>
                  <a:lnTo>
                    <a:pt x="222" y="193"/>
                  </a:lnTo>
                  <a:lnTo>
                    <a:pt x="192" y="177"/>
                  </a:lnTo>
                  <a:lnTo>
                    <a:pt x="176" y="181"/>
                  </a:lnTo>
                  <a:lnTo>
                    <a:pt x="172" y="173"/>
                  </a:lnTo>
                  <a:lnTo>
                    <a:pt x="174" y="189"/>
                  </a:lnTo>
                  <a:lnTo>
                    <a:pt x="168" y="193"/>
                  </a:lnTo>
                  <a:lnTo>
                    <a:pt x="164" y="183"/>
                  </a:lnTo>
                  <a:lnTo>
                    <a:pt x="152" y="187"/>
                  </a:lnTo>
                  <a:lnTo>
                    <a:pt x="144" y="181"/>
                  </a:lnTo>
                  <a:lnTo>
                    <a:pt x="140" y="185"/>
                  </a:lnTo>
                  <a:lnTo>
                    <a:pt x="144" y="195"/>
                  </a:lnTo>
                  <a:lnTo>
                    <a:pt x="138" y="201"/>
                  </a:lnTo>
                  <a:lnTo>
                    <a:pt x="130" y="197"/>
                  </a:lnTo>
                  <a:lnTo>
                    <a:pt x="120" y="217"/>
                  </a:lnTo>
                  <a:lnTo>
                    <a:pt x="128" y="239"/>
                  </a:lnTo>
                  <a:lnTo>
                    <a:pt x="90" y="253"/>
                  </a:lnTo>
                  <a:lnTo>
                    <a:pt x="88" y="267"/>
                  </a:lnTo>
                  <a:lnTo>
                    <a:pt x="98" y="285"/>
                  </a:lnTo>
                  <a:lnTo>
                    <a:pt x="88" y="295"/>
                  </a:lnTo>
                  <a:lnTo>
                    <a:pt x="40" y="279"/>
                  </a:lnTo>
                  <a:lnTo>
                    <a:pt x="24" y="299"/>
                  </a:lnTo>
                  <a:lnTo>
                    <a:pt x="30" y="313"/>
                  </a:lnTo>
                  <a:lnTo>
                    <a:pt x="30" y="337"/>
                  </a:lnTo>
                  <a:lnTo>
                    <a:pt x="20" y="363"/>
                  </a:lnTo>
                  <a:lnTo>
                    <a:pt x="6" y="357"/>
                  </a:lnTo>
                  <a:lnTo>
                    <a:pt x="0" y="373"/>
                  </a:lnTo>
                  <a:lnTo>
                    <a:pt x="142" y="365"/>
                  </a:lnTo>
                  <a:lnTo>
                    <a:pt x="136" y="341"/>
                  </a:lnTo>
                  <a:lnTo>
                    <a:pt x="158" y="341"/>
                  </a:lnTo>
                  <a:lnTo>
                    <a:pt x="160" y="345"/>
                  </a:lnTo>
                  <a:lnTo>
                    <a:pt x="288" y="335"/>
                  </a:lnTo>
                  <a:lnTo>
                    <a:pt x="292" y="329"/>
                  </a:lnTo>
                  <a:lnTo>
                    <a:pt x="432" y="315"/>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9" name="Freeform 617"/>
            <p:cNvSpPr>
              <a:spLocks/>
            </p:cNvSpPr>
            <p:nvPr/>
          </p:nvSpPr>
          <p:spPr bwMode="auto">
            <a:xfrm>
              <a:off x="3921" y="2235"/>
              <a:ext cx="866" cy="404"/>
            </a:xfrm>
            <a:custGeom>
              <a:avLst/>
              <a:gdLst>
                <a:gd name="T0" fmla="*/ 242 w 866"/>
                <a:gd name="T1" fmla="*/ 100 h 404"/>
                <a:gd name="T2" fmla="*/ 242 w 866"/>
                <a:gd name="T3" fmla="*/ 124 h 404"/>
                <a:gd name="T4" fmla="*/ 244 w 866"/>
                <a:gd name="T5" fmla="*/ 142 h 404"/>
                <a:gd name="T6" fmla="*/ 224 w 866"/>
                <a:gd name="T7" fmla="*/ 150 h 404"/>
                <a:gd name="T8" fmla="*/ 196 w 866"/>
                <a:gd name="T9" fmla="*/ 172 h 404"/>
                <a:gd name="T10" fmla="*/ 164 w 866"/>
                <a:gd name="T11" fmla="*/ 202 h 404"/>
                <a:gd name="T12" fmla="*/ 142 w 866"/>
                <a:gd name="T13" fmla="*/ 200 h 404"/>
                <a:gd name="T14" fmla="*/ 130 w 866"/>
                <a:gd name="T15" fmla="*/ 208 h 404"/>
                <a:gd name="T16" fmla="*/ 124 w 866"/>
                <a:gd name="T17" fmla="*/ 230 h 404"/>
                <a:gd name="T18" fmla="*/ 76 w 866"/>
                <a:gd name="T19" fmla="*/ 264 h 404"/>
                <a:gd name="T20" fmla="*/ 38 w 866"/>
                <a:gd name="T21" fmla="*/ 276 h 404"/>
                <a:gd name="T22" fmla="*/ 20 w 866"/>
                <a:gd name="T23" fmla="*/ 310 h 404"/>
                <a:gd name="T24" fmla="*/ 0 w 866"/>
                <a:gd name="T25" fmla="*/ 316 h 404"/>
                <a:gd name="T26" fmla="*/ 124 w 866"/>
                <a:gd name="T27" fmla="*/ 328 h 404"/>
                <a:gd name="T28" fmla="*/ 160 w 866"/>
                <a:gd name="T29" fmla="*/ 318 h 404"/>
                <a:gd name="T30" fmla="*/ 190 w 866"/>
                <a:gd name="T31" fmla="*/ 300 h 404"/>
                <a:gd name="T32" fmla="*/ 332 w 866"/>
                <a:gd name="T33" fmla="*/ 284 h 404"/>
                <a:gd name="T34" fmla="*/ 344 w 866"/>
                <a:gd name="T35" fmla="*/ 286 h 404"/>
                <a:gd name="T36" fmla="*/ 364 w 866"/>
                <a:gd name="T37" fmla="*/ 322 h 404"/>
                <a:gd name="T38" fmla="*/ 614 w 866"/>
                <a:gd name="T39" fmla="*/ 404 h 404"/>
                <a:gd name="T40" fmla="*/ 688 w 866"/>
                <a:gd name="T41" fmla="*/ 366 h 404"/>
                <a:gd name="T42" fmla="*/ 708 w 866"/>
                <a:gd name="T43" fmla="*/ 316 h 404"/>
                <a:gd name="T44" fmla="*/ 792 w 866"/>
                <a:gd name="T45" fmla="*/ 270 h 404"/>
                <a:gd name="T46" fmla="*/ 818 w 866"/>
                <a:gd name="T47" fmla="*/ 236 h 404"/>
                <a:gd name="T48" fmla="*/ 798 w 866"/>
                <a:gd name="T49" fmla="*/ 222 h 404"/>
                <a:gd name="T50" fmla="*/ 788 w 866"/>
                <a:gd name="T51" fmla="*/ 232 h 404"/>
                <a:gd name="T52" fmla="*/ 786 w 866"/>
                <a:gd name="T53" fmla="*/ 218 h 404"/>
                <a:gd name="T54" fmla="*/ 794 w 866"/>
                <a:gd name="T55" fmla="*/ 198 h 404"/>
                <a:gd name="T56" fmla="*/ 792 w 866"/>
                <a:gd name="T57" fmla="*/ 182 h 404"/>
                <a:gd name="T58" fmla="*/ 784 w 866"/>
                <a:gd name="T59" fmla="*/ 172 h 404"/>
                <a:gd name="T60" fmla="*/ 802 w 866"/>
                <a:gd name="T61" fmla="*/ 170 h 404"/>
                <a:gd name="T62" fmla="*/ 816 w 866"/>
                <a:gd name="T63" fmla="*/ 176 h 404"/>
                <a:gd name="T64" fmla="*/ 844 w 866"/>
                <a:gd name="T65" fmla="*/ 164 h 404"/>
                <a:gd name="T66" fmla="*/ 866 w 866"/>
                <a:gd name="T67" fmla="*/ 130 h 404"/>
                <a:gd name="T68" fmla="*/ 848 w 866"/>
                <a:gd name="T69" fmla="*/ 92 h 404"/>
                <a:gd name="T70" fmla="*/ 836 w 866"/>
                <a:gd name="T71" fmla="*/ 124 h 404"/>
                <a:gd name="T72" fmla="*/ 828 w 866"/>
                <a:gd name="T73" fmla="*/ 118 h 404"/>
                <a:gd name="T74" fmla="*/ 778 w 866"/>
                <a:gd name="T75" fmla="*/ 112 h 404"/>
                <a:gd name="T76" fmla="*/ 756 w 866"/>
                <a:gd name="T77" fmla="*/ 70 h 404"/>
                <a:gd name="T78" fmla="*/ 768 w 866"/>
                <a:gd name="T79" fmla="*/ 90 h 404"/>
                <a:gd name="T80" fmla="*/ 786 w 866"/>
                <a:gd name="T81" fmla="*/ 92 h 404"/>
                <a:gd name="T82" fmla="*/ 816 w 866"/>
                <a:gd name="T83" fmla="*/ 70 h 404"/>
                <a:gd name="T84" fmla="*/ 828 w 866"/>
                <a:gd name="T85" fmla="*/ 64 h 404"/>
                <a:gd name="T86" fmla="*/ 848 w 866"/>
                <a:gd name="T87" fmla="*/ 76 h 404"/>
                <a:gd name="T88" fmla="*/ 842 w 866"/>
                <a:gd name="T89" fmla="*/ 60 h 404"/>
                <a:gd name="T90" fmla="*/ 826 w 866"/>
                <a:gd name="T91" fmla="*/ 36 h 404"/>
                <a:gd name="T92" fmla="*/ 822 w 866"/>
                <a:gd name="T93" fmla="*/ 0 h 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6"/>
                <a:gd name="T142" fmla="*/ 0 h 404"/>
                <a:gd name="T143" fmla="*/ 866 w 866"/>
                <a:gd name="T144" fmla="*/ 404 h 4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6" h="404">
                  <a:moveTo>
                    <a:pt x="744" y="16"/>
                  </a:moveTo>
                  <a:lnTo>
                    <a:pt x="242" y="100"/>
                  </a:lnTo>
                  <a:lnTo>
                    <a:pt x="240" y="118"/>
                  </a:lnTo>
                  <a:lnTo>
                    <a:pt x="242" y="124"/>
                  </a:lnTo>
                  <a:lnTo>
                    <a:pt x="238" y="136"/>
                  </a:lnTo>
                  <a:lnTo>
                    <a:pt x="244" y="142"/>
                  </a:lnTo>
                  <a:lnTo>
                    <a:pt x="234" y="142"/>
                  </a:lnTo>
                  <a:lnTo>
                    <a:pt x="224" y="150"/>
                  </a:lnTo>
                  <a:lnTo>
                    <a:pt x="212" y="178"/>
                  </a:lnTo>
                  <a:lnTo>
                    <a:pt x="196" y="172"/>
                  </a:lnTo>
                  <a:lnTo>
                    <a:pt x="188" y="176"/>
                  </a:lnTo>
                  <a:lnTo>
                    <a:pt x="164" y="202"/>
                  </a:lnTo>
                  <a:lnTo>
                    <a:pt x="156" y="190"/>
                  </a:lnTo>
                  <a:lnTo>
                    <a:pt x="142" y="200"/>
                  </a:lnTo>
                  <a:lnTo>
                    <a:pt x="140" y="210"/>
                  </a:lnTo>
                  <a:lnTo>
                    <a:pt x="130" y="208"/>
                  </a:lnTo>
                  <a:lnTo>
                    <a:pt x="130" y="216"/>
                  </a:lnTo>
                  <a:lnTo>
                    <a:pt x="124" y="230"/>
                  </a:lnTo>
                  <a:lnTo>
                    <a:pt x="106" y="236"/>
                  </a:lnTo>
                  <a:lnTo>
                    <a:pt x="76" y="264"/>
                  </a:lnTo>
                  <a:lnTo>
                    <a:pt x="50" y="268"/>
                  </a:lnTo>
                  <a:lnTo>
                    <a:pt x="38" y="276"/>
                  </a:lnTo>
                  <a:lnTo>
                    <a:pt x="26" y="288"/>
                  </a:lnTo>
                  <a:lnTo>
                    <a:pt x="20" y="310"/>
                  </a:lnTo>
                  <a:lnTo>
                    <a:pt x="4" y="310"/>
                  </a:lnTo>
                  <a:lnTo>
                    <a:pt x="0" y="316"/>
                  </a:lnTo>
                  <a:lnTo>
                    <a:pt x="0" y="344"/>
                  </a:lnTo>
                  <a:lnTo>
                    <a:pt x="124" y="328"/>
                  </a:lnTo>
                  <a:lnTo>
                    <a:pt x="156" y="316"/>
                  </a:lnTo>
                  <a:lnTo>
                    <a:pt x="160" y="318"/>
                  </a:lnTo>
                  <a:lnTo>
                    <a:pt x="166" y="308"/>
                  </a:lnTo>
                  <a:lnTo>
                    <a:pt x="190" y="300"/>
                  </a:lnTo>
                  <a:lnTo>
                    <a:pt x="194" y="294"/>
                  </a:lnTo>
                  <a:lnTo>
                    <a:pt x="332" y="284"/>
                  </a:lnTo>
                  <a:lnTo>
                    <a:pt x="336" y="294"/>
                  </a:lnTo>
                  <a:lnTo>
                    <a:pt x="344" y="286"/>
                  </a:lnTo>
                  <a:lnTo>
                    <a:pt x="362" y="304"/>
                  </a:lnTo>
                  <a:lnTo>
                    <a:pt x="364" y="322"/>
                  </a:lnTo>
                  <a:lnTo>
                    <a:pt x="480" y="304"/>
                  </a:lnTo>
                  <a:lnTo>
                    <a:pt x="614" y="404"/>
                  </a:lnTo>
                  <a:lnTo>
                    <a:pt x="656" y="388"/>
                  </a:lnTo>
                  <a:lnTo>
                    <a:pt x="688" y="366"/>
                  </a:lnTo>
                  <a:lnTo>
                    <a:pt x="690" y="354"/>
                  </a:lnTo>
                  <a:lnTo>
                    <a:pt x="708" y="316"/>
                  </a:lnTo>
                  <a:lnTo>
                    <a:pt x="752" y="280"/>
                  </a:lnTo>
                  <a:lnTo>
                    <a:pt x="792" y="270"/>
                  </a:lnTo>
                  <a:lnTo>
                    <a:pt x="816" y="248"/>
                  </a:lnTo>
                  <a:lnTo>
                    <a:pt x="818" y="236"/>
                  </a:lnTo>
                  <a:lnTo>
                    <a:pt x="814" y="222"/>
                  </a:lnTo>
                  <a:lnTo>
                    <a:pt x="798" y="222"/>
                  </a:lnTo>
                  <a:lnTo>
                    <a:pt x="788" y="228"/>
                  </a:lnTo>
                  <a:lnTo>
                    <a:pt x="788" y="232"/>
                  </a:lnTo>
                  <a:lnTo>
                    <a:pt x="786" y="228"/>
                  </a:lnTo>
                  <a:lnTo>
                    <a:pt x="786" y="218"/>
                  </a:lnTo>
                  <a:lnTo>
                    <a:pt x="792" y="208"/>
                  </a:lnTo>
                  <a:lnTo>
                    <a:pt x="794" y="198"/>
                  </a:lnTo>
                  <a:lnTo>
                    <a:pt x="802" y="188"/>
                  </a:lnTo>
                  <a:lnTo>
                    <a:pt x="792" y="182"/>
                  </a:lnTo>
                  <a:lnTo>
                    <a:pt x="762" y="176"/>
                  </a:lnTo>
                  <a:lnTo>
                    <a:pt x="784" y="172"/>
                  </a:lnTo>
                  <a:lnTo>
                    <a:pt x="794" y="158"/>
                  </a:lnTo>
                  <a:lnTo>
                    <a:pt x="802" y="170"/>
                  </a:lnTo>
                  <a:lnTo>
                    <a:pt x="808" y="170"/>
                  </a:lnTo>
                  <a:lnTo>
                    <a:pt x="816" y="176"/>
                  </a:lnTo>
                  <a:lnTo>
                    <a:pt x="834" y="172"/>
                  </a:lnTo>
                  <a:lnTo>
                    <a:pt x="844" y="164"/>
                  </a:lnTo>
                  <a:lnTo>
                    <a:pt x="856" y="138"/>
                  </a:lnTo>
                  <a:lnTo>
                    <a:pt x="866" y="130"/>
                  </a:lnTo>
                  <a:lnTo>
                    <a:pt x="858" y="102"/>
                  </a:lnTo>
                  <a:lnTo>
                    <a:pt x="848" y="92"/>
                  </a:lnTo>
                  <a:lnTo>
                    <a:pt x="840" y="104"/>
                  </a:lnTo>
                  <a:lnTo>
                    <a:pt x="836" y="124"/>
                  </a:lnTo>
                  <a:lnTo>
                    <a:pt x="834" y="124"/>
                  </a:lnTo>
                  <a:lnTo>
                    <a:pt x="828" y="118"/>
                  </a:lnTo>
                  <a:lnTo>
                    <a:pt x="822" y="96"/>
                  </a:lnTo>
                  <a:lnTo>
                    <a:pt x="778" y="112"/>
                  </a:lnTo>
                  <a:lnTo>
                    <a:pt x="766" y="112"/>
                  </a:lnTo>
                  <a:lnTo>
                    <a:pt x="756" y="70"/>
                  </a:lnTo>
                  <a:lnTo>
                    <a:pt x="758" y="66"/>
                  </a:lnTo>
                  <a:lnTo>
                    <a:pt x="768" y="90"/>
                  </a:lnTo>
                  <a:lnTo>
                    <a:pt x="776" y="94"/>
                  </a:lnTo>
                  <a:lnTo>
                    <a:pt x="786" y="92"/>
                  </a:lnTo>
                  <a:lnTo>
                    <a:pt x="810" y="70"/>
                  </a:lnTo>
                  <a:lnTo>
                    <a:pt x="816" y="70"/>
                  </a:lnTo>
                  <a:lnTo>
                    <a:pt x="816" y="62"/>
                  </a:lnTo>
                  <a:lnTo>
                    <a:pt x="828" y="64"/>
                  </a:lnTo>
                  <a:lnTo>
                    <a:pt x="838" y="62"/>
                  </a:lnTo>
                  <a:lnTo>
                    <a:pt x="848" y="76"/>
                  </a:lnTo>
                  <a:lnTo>
                    <a:pt x="848" y="74"/>
                  </a:lnTo>
                  <a:lnTo>
                    <a:pt x="842" y="60"/>
                  </a:lnTo>
                  <a:lnTo>
                    <a:pt x="832" y="52"/>
                  </a:lnTo>
                  <a:lnTo>
                    <a:pt x="826" y="36"/>
                  </a:lnTo>
                  <a:lnTo>
                    <a:pt x="822" y="30"/>
                  </a:lnTo>
                  <a:lnTo>
                    <a:pt x="822" y="0"/>
                  </a:lnTo>
                  <a:lnTo>
                    <a:pt x="744" y="16"/>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10" name="Freeform 618"/>
            <p:cNvSpPr>
              <a:spLocks/>
            </p:cNvSpPr>
            <p:nvPr/>
          </p:nvSpPr>
          <p:spPr bwMode="auto">
            <a:xfrm>
              <a:off x="3523" y="2593"/>
              <a:ext cx="380" cy="624"/>
            </a:xfrm>
            <a:custGeom>
              <a:avLst/>
              <a:gdLst>
                <a:gd name="T0" fmla="*/ 20 w 380"/>
                <a:gd name="T1" fmla="*/ 610 h 624"/>
                <a:gd name="T2" fmla="*/ 36 w 380"/>
                <a:gd name="T3" fmla="*/ 610 h 624"/>
                <a:gd name="T4" fmla="*/ 44 w 380"/>
                <a:gd name="T5" fmla="*/ 606 h 624"/>
                <a:gd name="T6" fmla="*/ 56 w 380"/>
                <a:gd name="T7" fmla="*/ 540 h 624"/>
                <a:gd name="T8" fmla="*/ 70 w 380"/>
                <a:gd name="T9" fmla="*/ 604 h 624"/>
                <a:gd name="T10" fmla="*/ 64 w 380"/>
                <a:gd name="T11" fmla="*/ 616 h 624"/>
                <a:gd name="T12" fmla="*/ 68 w 380"/>
                <a:gd name="T13" fmla="*/ 624 h 624"/>
                <a:gd name="T14" fmla="*/ 126 w 380"/>
                <a:gd name="T15" fmla="*/ 604 h 624"/>
                <a:gd name="T16" fmla="*/ 122 w 380"/>
                <a:gd name="T17" fmla="*/ 584 h 624"/>
                <a:gd name="T18" fmla="*/ 126 w 380"/>
                <a:gd name="T19" fmla="*/ 568 h 624"/>
                <a:gd name="T20" fmla="*/ 100 w 380"/>
                <a:gd name="T21" fmla="*/ 544 h 624"/>
                <a:gd name="T22" fmla="*/ 100 w 380"/>
                <a:gd name="T23" fmla="*/ 526 h 624"/>
                <a:gd name="T24" fmla="*/ 380 w 380"/>
                <a:gd name="T25" fmla="*/ 500 h 624"/>
                <a:gd name="T26" fmla="*/ 368 w 380"/>
                <a:gd name="T27" fmla="*/ 480 h 624"/>
                <a:gd name="T28" fmla="*/ 368 w 380"/>
                <a:gd name="T29" fmla="*/ 410 h 624"/>
                <a:gd name="T30" fmla="*/ 360 w 380"/>
                <a:gd name="T31" fmla="*/ 388 h 624"/>
                <a:gd name="T32" fmla="*/ 360 w 380"/>
                <a:gd name="T33" fmla="*/ 358 h 624"/>
                <a:gd name="T34" fmla="*/ 376 w 380"/>
                <a:gd name="T35" fmla="*/ 338 h 624"/>
                <a:gd name="T36" fmla="*/ 364 w 380"/>
                <a:gd name="T37" fmla="*/ 332 h 624"/>
                <a:gd name="T38" fmla="*/ 366 w 380"/>
                <a:gd name="T39" fmla="*/ 320 h 624"/>
                <a:gd name="T40" fmla="*/ 348 w 380"/>
                <a:gd name="T41" fmla="*/ 294 h 624"/>
                <a:gd name="T42" fmla="*/ 264 w 380"/>
                <a:gd name="T43" fmla="*/ 0 h 624"/>
                <a:gd name="T44" fmla="*/ 0 w 380"/>
                <a:gd name="T45" fmla="*/ 22 h 624"/>
                <a:gd name="T46" fmla="*/ 12 w 380"/>
                <a:gd name="T47" fmla="*/ 36 h 624"/>
                <a:gd name="T48" fmla="*/ 20 w 380"/>
                <a:gd name="T49" fmla="*/ 610 h 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0"/>
                <a:gd name="T76" fmla="*/ 0 h 624"/>
                <a:gd name="T77" fmla="*/ 380 w 380"/>
                <a:gd name="T78" fmla="*/ 624 h 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0" h="624">
                  <a:moveTo>
                    <a:pt x="20" y="610"/>
                  </a:moveTo>
                  <a:lnTo>
                    <a:pt x="36" y="610"/>
                  </a:lnTo>
                  <a:lnTo>
                    <a:pt x="44" y="606"/>
                  </a:lnTo>
                  <a:lnTo>
                    <a:pt x="56" y="540"/>
                  </a:lnTo>
                  <a:lnTo>
                    <a:pt x="70" y="604"/>
                  </a:lnTo>
                  <a:lnTo>
                    <a:pt x="64" y="616"/>
                  </a:lnTo>
                  <a:lnTo>
                    <a:pt x="68" y="624"/>
                  </a:lnTo>
                  <a:lnTo>
                    <a:pt x="126" y="604"/>
                  </a:lnTo>
                  <a:lnTo>
                    <a:pt x="122" y="584"/>
                  </a:lnTo>
                  <a:lnTo>
                    <a:pt x="126" y="568"/>
                  </a:lnTo>
                  <a:lnTo>
                    <a:pt x="100" y="544"/>
                  </a:lnTo>
                  <a:lnTo>
                    <a:pt x="100" y="526"/>
                  </a:lnTo>
                  <a:lnTo>
                    <a:pt x="380" y="500"/>
                  </a:lnTo>
                  <a:lnTo>
                    <a:pt x="368" y="480"/>
                  </a:lnTo>
                  <a:lnTo>
                    <a:pt x="368" y="410"/>
                  </a:lnTo>
                  <a:lnTo>
                    <a:pt x="360" y="388"/>
                  </a:lnTo>
                  <a:lnTo>
                    <a:pt x="360" y="358"/>
                  </a:lnTo>
                  <a:lnTo>
                    <a:pt x="376" y="338"/>
                  </a:lnTo>
                  <a:lnTo>
                    <a:pt x="364" y="332"/>
                  </a:lnTo>
                  <a:lnTo>
                    <a:pt x="366" y="320"/>
                  </a:lnTo>
                  <a:lnTo>
                    <a:pt x="348" y="294"/>
                  </a:lnTo>
                  <a:lnTo>
                    <a:pt x="264" y="0"/>
                  </a:lnTo>
                  <a:lnTo>
                    <a:pt x="0" y="22"/>
                  </a:lnTo>
                  <a:lnTo>
                    <a:pt x="12" y="36"/>
                  </a:lnTo>
                  <a:lnTo>
                    <a:pt x="20" y="61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11" name="Freeform 619"/>
            <p:cNvSpPr>
              <a:spLocks/>
            </p:cNvSpPr>
            <p:nvPr/>
          </p:nvSpPr>
          <p:spPr bwMode="auto">
            <a:xfrm>
              <a:off x="2861" y="2437"/>
              <a:ext cx="504" cy="458"/>
            </a:xfrm>
            <a:custGeom>
              <a:avLst/>
              <a:gdLst>
                <a:gd name="T0" fmla="*/ 364 w 504"/>
                <a:gd name="T1" fmla="*/ 4 h 458"/>
                <a:gd name="T2" fmla="*/ 0 w 504"/>
                <a:gd name="T3" fmla="*/ 14 h 458"/>
                <a:gd name="T4" fmla="*/ 16 w 504"/>
                <a:gd name="T5" fmla="*/ 378 h 458"/>
                <a:gd name="T6" fmla="*/ 24 w 504"/>
                <a:gd name="T7" fmla="*/ 388 h 458"/>
                <a:gd name="T8" fmla="*/ 46 w 504"/>
                <a:gd name="T9" fmla="*/ 384 h 458"/>
                <a:gd name="T10" fmla="*/ 60 w 504"/>
                <a:gd name="T11" fmla="*/ 390 h 458"/>
                <a:gd name="T12" fmla="*/ 62 w 504"/>
                <a:gd name="T13" fmla="*/ 458 h 458"/>
                <a:gd name="T14" fmla="*/ 368 w 504"/>
                <a:gd name="T15" fmla="*/ 450 h 458"/>
                <a:gd name="T16" fmla="*/ 366 w 504"/>
                <a:gd name="T17" fmla="*/ 436 h 458"/>
                <a:gd name="T18" fmla="*/ 372 w 504"/>
                <a:gd name="T19" fmla="*/ 430 h 458"/>
                <a:gd name="T20" fmla="*/ 372 w 504"/>
                <a:gd name="T21" fmla="*/ 418 h 458"/>
                <a:gd name="T22" fmla="*/ 364 w 504"/>
                <a:gd name="T23" fmla="*/ 412 h 458"/>
                <a:gd name="T24" fmla="*/ 368 w 504"/>
                <a:gd name="T25" fmla="*/ 392 h 458"/>
                <a:gd name="T26" fmla="*/ 356 w 504"/>
                <a:gd name="T27" fmla="*/ 382 h 458"/>
                <a:gd name="T28" fmla="*/ 364 w 504"/>
                <a:gd name="T29" fmla="*/ 378 h 458"/>
                <a:gd name="T30" fmla="*/ 364 w 504"/>
                <a:gd name="T31" fmla="*/ 372 h 458"/>
                <a:gd name="T32" fmla="*/ 356 w 504"/>
                <a:gd name="T33" fmla="*/ 366 h 458"/>
                <a:gd name="T34" fmla="*/ 372 w 504"/>
                <a:gd name="T35" fmla="*/ 350 h 458"/>
                <a:gd name="T36" fmla="*/ 376 w 504"/>
                <a:gd name="T37" fmla="*/ 332 h 458"/>
                <a:gd name="T38" fmla="*/ 370 w 504"/>
                <a:gd name="T39" fmla="*/ 326 h 458"/>
                <a:gd name="T40" fmla="*/ 390 w 504"/>
                <a:gd name="T41" fmla="*/ 318 h 458"/>
                <a:gd name="T42" fmla="*/ 390 w 504"/>
                <a:gd name="T43" fmla="*/ 310 h 458"/>
                <a:gd name="T44" fmla="*/ 382 w 504"/>
                <a:gd name="T45" fmla="*/ 304 h 458"/>
                <a:gd name="T46" fmla="*/ 392 w 504"/>
                <a:gd name="T47" fmla="*/ 298 h 458"/>
                <a:gd name="T48" fmla="*/ 394 w 504"/>
                <a:gd name="T49" fmla="*/ 288 h 458"/>
                <a:gd name="T50" fmla="*/ 400 w 504"/>
                <a:gd name="T51" fmla="*/ 288 h 458"/>
                <a:gd name="T52" fmla="*/ 400 w 504"/>
                <a:gd name="T53" fmla="*/ 276 h 458"/>
                <a:gd name="T54" fmla="*/ 420 w 504"/>
                <a:gd name="T55" fmla="*/ 268 h 458"/>
                <a:gd name="T56" fmla="*/ 416 w 504"/>
                <a:gd name="T57" fmla="*/ 242 h 458"/>
                <a:gd name="T58" fmla="*/ 420 w 504"/>
                <a:gd name="T59" fmla="*/ 228 h 458"/>
                <a:gd name="T60" fmla="*/ 430 w 504"/>
                <a:gd name="T61" fmla="*/ 228 h 458"/>
                <a:gd name="T62" fmla="*/ 430 w 504"/>
                <a:gd name="T63" fmla="*/ 218 h 458"/>
                <a:gd name="T64" fmla="*/ 448 w 504"/>
                <a:gd name="T65" fmla="*/ 204 h 458"/>
                <a:gd name="T66" fmla="*/ 444 w 504"/>
                <a:gd name="T67" fmla="*/ 192 h 458"/>
                <a:gd name="T68" fmla="*/ 454 w 504"/>
                <a:gd name="T69" fmla="*/ 186 h 458"/>
                <a:gd name="T70" fmla="*/ 456 w 504"/>
                <a:gd name="T71" fmla="*/ 178 h 458"/>
                <a:gd name="T72" fmla="*/ 466 w 504"/>
                <a:gd name="T73" fmla="*/ 176 h 458"/>
                <a:gd name="T74" fmla="*/ 462 w 504"/>
                <a:gd name="T75" fmla="*/ 148 h 458"/>
                <a:gd name="T76" fmla="*/ 472 w 504"/>
                <a:gd name="T77" fmla="*/ 126 h 458"/>
                <a:gd name="T78" fmla="*/ 480 w 504"/>
                <a:gd name="T79" fmla="*/ 124 h 458"/>
                <a:gd name="T80" fmla="*/ 476 w 504"/>
                <a:gd name="T81" fmla="*/ 116 h 458"/>
                <a:gd name="T82" fmla="*/ 482 w 504"/>
                <a:gd name="T83" fmla="*/ 110 h 458"/>
                <a:gd name="T84" fmla="*/ 476 w 504"/>
                <a:gd name="T85" fmla="*/ 100 h 458"/>
                <a:gd name="T86" fmla="*/ 496 w 504"/>
                <a:gd name="T87" fmla="*/ 88 h 458"/>
                <a:gd name="T88" fmla="*/ 498 w 504"/>
                <a:gd name="T89" fmla="*/ 84 h 458"/>
                <a:gd name="T90" fmla="*/ 492 w 504"/>
                <a:gd name="T91" fmla="*/ 78 h 458"/>
                <a:gd name="T92" fmla="*/ 504 w 504"/>
                <a:gd name="T93" fmla="*/ 76 h 458"/>
                <a:gd name="T94" fmla="*/ 496 w 504"/>
                <a:gd name="T95" fmla="*/ 64 h 458"/>
                <a:gd name="T96" fmla="*/ 430 w 504"/>
                <a:gd name="T97" fmla="*/ 66 h 458"/>
                <a:gd name="T98" fmla="*/ 460 w 504"/>
                <a:gd name="T99" fmla="*/ 28 h 458"/>
                <a:gd name="T100" fmla="*/ 460 w 504"/>
                <a:gd name="T101" fmla="*/ 18 h 458"/>
                <a:gd name="T102" fmla="*/ 450 w 504"/>
                <a:gd name="T103" fmla="*/ 0 h 458"/>
                <a:gd name="T104" fmla="*/ 364 w 504"/>
                <a:gd name="T105" fmla="*/ 4 h 4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4"/>
                <a:gd name="T160" fmla="*/ 0 h 458"/>
                <a:gd name="T161" fmla="*/ 504 w 504"/>
                <a:gd name="T162" fmla="*/ 458 h 4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4" h="458">
                  <a:moveTo>
                    <a:pt x="364" y="4"/>
                  </a:moveTo>
                  <a:lnTo>
                    <a:pt x="0" y="14"/>
                  </a:lnTo>
                  <a:lnTo>
                    <a:pt x="16" y="378"/>
                  </a:lnTo>
                  <a:lnTo>
                    <a:pt x="24" y="388"/>
                  </a:lnTo>
                  <a:lnTo>
                    <a:pt x="46" y="384"/>
                  </a:lnTo>
                  <a:lnTo>
                    <a:pt x="60" y="390"/>
                  </a:lnTo>
                  <a:lnTo>
                    <a:pt x="62" y="458"/>
                  </a:lnTo>
                  <a:lnTo>
                    <a:pt x="368" y="450"/>
                  </a:lnTo>
                  <a:lnTo>
                    <a:pt x="366" y="436"/>
                  </a:lnTo>
                  <a:lnTo>
                    <a:pt x="372" y="430"/>
                  </a:lnTo>
                  <a:lnTo>
                    <a:pt x="372" y="418"/>
                  </a:lnTo>
                  <a:lnTo>
                    <a:pt x="364" y="412"/>
                  </a:lnTo>
                  <a:lnTo>
                    <a:pt x="368" y="392"/>
                  </a:lnTo>
                  <a:lnTo>
                    <a:pt x="356" y="382"/>
                  </a:lnTo>
                  <a:lnTo>
                    <a:pt x="364" y="378"/>
                  </a:lnTo>
                  <a:lnTo>
                    <a:pt x="364" y="372"/>
                  </a:lnTo>
                  <a:lnTo>
                    <a:pt x="356" y="366"/>
                  </a:lnTo>
                  <a:lnTo>
                    <a:pt x="372" y="350"/>
                  </a:lnTo>
                  <a:lnTo>
                    <a:pt x="376" y="332"/>
                  </a:lnTo>
                  <a:lnTo>
                    <a:pt x="370" y="326"/>
                  </a:lnTo>
                  <a:lnTo>
                    <a:pt x="390" y="318"/>
                  </a:lnTo>
                  <a:lnTo>
                    <a:pt x="390" y="310"/>
                  </a:lnTo>
                  <a:lnTo>
                    <a:pt x="382" y="304"/>
                  </a:lnTo>
                  <a:lnTo>
                    <a:pt x="392" y="298"/>
                  </a:lnTo>
                  <a:lnTo>
                    <a:pt x="394" y="288"/>
                  </a:lnTo>
                  <a:lnTo>
                    <a:pt x="400" y="288"/>
                  </a:lnTo>
                  <a:lnTo>
                    <a:pt x="400" y="276"/>
                  </a:lnTo>
                  <a:lnTo>
                    <a:pt x="420" y="268"/>
                  </a:lnTo>
                  <a:lnTo>
                    <a:pt x="416" y="242"/>
                  </a:lnTo>
                  <a:lnTo>
                    <a:pt x="420" y="228"/>
                  </a:lnTo>
                  <a:lnTo>
                    <a:pt x="430" y="228"/>
                  </a:lnTo>
                  <a:lnTo>
                    <a:pt x="430" y="218"/>
                  </a:lnTo>
                  <a:lnTo>
                    <a:pt x="448" y="204"/>
                  </a:lnTo>
                  <a:lnTo>
                    <a:pt x="444" y="192"/>
                  </a:lnTo>
                  <a:lnTo>
                    <a:pt x="454" y="186"/>
                  </a:lnTo>
                  <a:lnTo>
                    <a:pt x="456" y="178"/>
                  </a:lnTo>
                  <a:lnTo>
                    <a:pt x="466" y="176"/>
                  </a:lnTo>
                  <a:lnTo>
                    <a:pt x="462" y="148"/>
                  </a:lnTo>
                  <a:lnTo>
                    <a:pt x="472" y="126"/>
                  </a:lnTo>
                  <a:lnTo>
                    <a:pt x="480" y="124"/>
                  </a:lnTo>
                  <a:lnTo>
                    <a:pt x="476" y="116"/>
                  </a:lnTo>
                  <a:lnTo>
                    <a:pt x="482" y="110"/>
                  </a:lnTo>
                  <a:lnTo>
                    <a:pt x="476" y="100"/>
                  </a:lnTo>
                  <a:lnTo>
                    <a:pt x="496" y="88"/>
                  </a:lnTo>
                  <a:lnTo>
                    <a:pt x="498" y="84"/>
                  </a:lnTo>
                  <a:lnTo>
                    <a:pt x="492" y="78"/>
                  </a:lnTo>
                  <a:lnTo>
                    <a:pt x="504" y="76"/>
                  </a:lnTo>
                  <a:lnTo>
                    <a:pt x="496" y="64"/>
                  </a:lnTo>
                  <a:lnTo>
                    <a:pt x="430" y="66"/>
                  </a:lnTo>
                  <a:lnTo>
                    <a:pt x="460" y="28"/>
                  </a:lnTo>
                  <a:lnTo>
                    <a:pt x="460" y="18"/>
                  </a:lnTo>
                  <a:lnTo>
                    <a:pt x="450" y="0"/>
                  </a:lnTo>
                  <a:lnTo>
                    <a:pt x="364" y="4"/>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12" name="Freeform 620"/>
            <p:cNvSpPr>
              <a:spLocks/>
            </p:cNvSpPr>
            <p:nvPr/>
          </p:nvSpPr>
          <p:spPr bwMode="auto">
            <a:xfrm>
              <a:off x="2118" y="1978"/>
              <a:ext cx="743" cy="409"/>
            </a:xfrm>
            <a:custGeom>
              <a:avLst/>
              <a:gdLst>
                <a:gd name="T0" fmla="*/ 645 w 743"/>
                <a:gd name="T1" fmla="*/ 24 h 409"/>
                <a:gd name="T2" fmla="*/ 28 w 743"/>
                <a:gd name="T3" fmla="*/ 0 h 409"/>
                <a:gd name="T4" fmla="*/ 0 w 743"/>
                <a:gd name="T5" fmla="*/ 383 h 409"/>
                <a:gd name="T6" fmla="*/ 743 w 743"/>
                <a:gd name="T7" fmla="*/ 409 h 409"/>
                <a:gd name="T8" fmla="*/ 741 w 743"/>
                <a:gd name="T9" fmla="*/ 136 h 409"/>
                <a:gd name="T10" fmla="*/ 721 w 743"/>
                <a:gd name="T11" fmla="*/ 130 h 409"/>
                <a:gd name="T12" fmla="*/ 713 w 743"/>
                <a:gd name="T13" fmla="*/ 108 h 409"/>
                <a:gd name="T14" fmla="*/ 693 w 743"/>
                <a:gd name="T15" fmla="*/ 86 h 409"/>
                <a:gd name="T16" fmla="*/ 707 w 743"/>
                <a:gd name="T17" fmla="*/ 62 h 409"/>
                <a:gd name="T18" fmla="*/ 717 w 743"/>
                <a:gd name="T19" fmla="*/ 62 h 409"/>
                <a:gd name="T20" fmla="*/ 709 w 743"/>
                <a:gd name="T21" fmla="*/ 42 h 409"/>
                <a:gd name="T22" fmla="*/ 693 w 743"/>
                <a:gd name="T23" fmla="*/ 46 h 409"/>
                <a:gd name="T24" fmla="*/ 663 w 743"/>
                <a:gd name="T25" fmla="*/ 24 h 409"/>
                <a:gd name="T26" fmla="*/ 645 w 743"/>
                <a:gd name="T27" fmla="*/ 24 h 4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3"/>
                <a:gd name="T43" fmla="*/ 0 h 409"/>
                <a:gd name="T44" fmla="*/ 743 w 743"/>
                <a:gd name="T45" fmla="*/ 409 h 4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3" h="409">
                  <a:moveTo>
                    <a:pt x="645" y="24"/>
                  </a:moveTo>
                  <a:lnTo>
                    <a:pt x="28" y="0"/>
                  </a:lnTo>
                  <a:lnTo>
                    <a:pt x="0" y="383"/>
                  </a:lnTo>
                  <a:lnTo>
                    <a:pt x="743" y="409"/>
                  </a:lnTo>
                  <a:lnTo>
                    <a:pt x="741" y="136"/>
                  </a:lnTo>
                  <a:lnTo>
                    <a:pt x="721" y="130"/>
                  </a:lnTo>
                  <a:lnTo>
                    <a:pt x="713" y="108"/>
                  </a:lnTo>
                  <a:lnTo>
                    <a:pt x="693" y="86"/>
                  </a:lnTo>
                  <a:lnTo>
                    <a:pt x="707" y="62"/>
                  </a:lnTo>
                  <a:lnTo>
                    <a:pt x="717" y="62"/>
                  </a:lnTo>
                  <a:lnTo>
                    <a:pt x="709" y="42"/>
                  </a:lnTo>
                  <a:lnTo>
                    <a:pt x="693" y="46"/>
                  </a:lnTo>
                  <a:lnTo>
                    <a:pt x="663" y="24"/>
                  </a:lnTo>
                  <a:lnTo>
                    <a:pt x="645" y="24"/>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solidFill>
                  <a:srgbClr val="3366FF"/>
                </a:solidFill>
              </a:endParaRPr>
            </a:p>
          </p:txBody>
        </p:sp>
        <p:sp>
          <p:nvSpPr>
            <p:cNvPr id="13" name="Freeform 621"/>
            <p:cNvSpPr>
              <a:spLocks/>
            </p:cNvSpPr>
            <p:nvPr/>
          </p:nvSpPr>
          <p:spPr bwMode="auto">
            <a:xfrm>
              <a:off x="2670" y="1554"/>
              <a:ext cx="607" cy="400"/>
            </a:xfrm>
            <a:custGeom>
              <a:avLst/>
              <a:gdLst>
                <a:gd name="T0" fmla="*/ 499 w 607"/>
                <a:gd name="T1" fmla="*/ 0 h 400"/>
                <a:gd name="T2" fmla="*/ 551 w 607"/>
                <a:gd name="T3" fmla="*/ 106 h 400"/>
                <a:gd name="T4" fmla="*/ 557 w 607"/>
                <a:gd name="T5" fmla="*/ 130 h 400"/>
                <a:gd name="T6" fmla="*/ 581 w 607"/>
                <a:gd name="T7" fmla="*/ 156 h 400"/>
                <a:gd name="T8" fmla="*/ 607 w 607"/>
                <a:gd name="T9" fmla="*/ 188 h 400"/>
                <a:gd name="T10" fmla="*/ 593 w 607"/>
                <a:gd name="T11" fmla="*/ 220 h 400"/>
                <a:gd name="T12" fmla="*/ 559 w 607"/>
                <a:gd name="T13" fmla="*/ 258 h 400"/>
                <a:gd name="T14" fmla="*/ 521 w 607"/>
                <a:gd name="T15" fmla="*/ 288 h 400"/>
                <a:gd name="T16" fmla="*/ 537 w 607"/>
                <a:gd name="T17" fmla="*/ 322 h 400"/>
                <a:gd name="T18" fmla="*/ 521 w 607"/>
                <a:gd name="T19" fmla="*/ 360 h 400"/>
                <a:gd name="T20" fmla="*/ 499 w 607"/>
                <a:gd name="T21" fmla="*/ 394 h 400"/>
                <a:gd name="T22" fmla="*/ 463 w 607"/>
                <a:gd name="T23" fmla="*/ 370 h 400"/>
                <a:gd name="T24" fmla="*/ 77 w 607"/>
                <a:gd name="T25" fmla="*/ 368 h 400"/>
                <a:gd name="T26" fmla="*/ 73 w 607"/>
                <a:gd name="T27" fmla="*/ 340 h 400"/>
                <a:gd name="T28" fmla="*/ 71 w 607"/>
                <a:gd name="T29" fmla="*/ 302 h 400"/>
                <a:gd name="T30" fmla="*/ 69 w 607"/>
                <a:gd name="T31" fmla="*/ 286 h 400"/>
                <a:gd name="T32" fmla="*/ 65 w 607"/>
                <a:gd name="T33" fmla="*/ 266 h 400"/>
                <a:gd name="T34" fmla="*/ 57 w 607"/>
                <a:gd name="T35" fmla="*/ 254 h 400"/>
                <a:gd name="T36" fmla="*/ 47 w 607"/>
                <a:gd name="T37" fmla="*/ 238 h 400"/>
                <a:gd name="T38" fmla="*/ 43 w 607"/>
                <a:gd name="T39" fmla="*/ 210 h 400"/>
                <a:gd name="T40" fmla="*/ 35 w 607"/>
                <a:gd name="T41" fmla="*/ 192 h 400"/>
                <a:gd name="T42" fmla="*/ 27 w 607"/>
                <a:gd name="T43" fmla="*/ 174 h 400"/>
                <a:gd name="T44" fmla="*/ 21 w 607"/>
                <a:gd name="T45" fmla="*/ 150 h 400"/>
                <a:gd name="T46" fmla="*/ 14 w 607"/>
                <a:gd name="T47" fmla="*/ 132 h 400"/>
                <a:gd name="T48" fmla="*/ 10 w 607"/>
                <a:gd name="T49" fmla="*/ 118 h 400"/>
                <a:gd name="T50" fmla="*/ 0 w 607"/>
                <a:gd name="T51" fmla="*/ 102 h 400"/>
                <a:gd name="T52" fmla="*/ 14 w 607"/>
                <a:gd name="T53" fmla="*/ 70 h 400"/>
                <a:gd name="T54" fmla="*/ 16 w 607"/>
                <a:gd name="T55" fmla="*/ 42 h 400"/>
                <a:gd name="T56" fmla="*/ 10 w 607"/>
                <a:gd name="T57" fmla="*/ 38 h 400"/>
                <a:gd name="T58" fmla="*/ 12 w 607"/>
                <a:gd name="T59" fmla="*/ 32 h 400"/>
                <a:gd name="T60" fmla="*/ 6 w 607"/>
                <a:gd name="T61" fmla="*/ 14 h 400"/>
                <a:gd name="T62" fmla="*/ 47 w 607"/>
                <a:gd name="T63" fmla="*/ 6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7"/>
                <a:gd name="T97" fmla="*/ 0 h 400"/>
                <a:gd name="T98" fmla="*/ 607 w 607"/>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7" h="400">
                  <a:moveTo>
                    <a:pt x="47" y="6"/>
                  </a:moveTo>
                  <a:lnTo>
                    <a:pt x="499" y="0"/>
                  </a:lnTo>
                  <a:lnTo>
                    <a:pt x="519" y="96"/>
                  </a:lnTo>
                  <a:lnTo>
                    <a:pt x="551" y="106"/>
                  </a:lnTo>
                  <a:lnTo>
                    <a:pt x="557" y="118"/>
                  </a:lnTo>
                  <a:lnTo>
                    <a:pt x="557" y="130"/>
                  </a:lnTo>
                  <a:lnTo>
                    <a:pt x="577" y="142"/>
                  </a:lnTo>
                  <a:lnTo>
                    <a:pt x="581" y="156"/>
                  </a:lnTo>
                  <a:lnTo>
                    <a:pt x="603" y="172"/>
                  </a:lnTo>
                  <a:lnTo>
                    <a:pt x="607" y="188"/>
                  </a:lnTo>
                  <a:lnTo>
                    <a:pt x="603" y="210"/>
                  </a:lnTo>
                  <a:lnTo>
                    <a:pt x="593" y="220"/>
                  </a:lnTo>
                  <a:lnTo>
                    <a:pt x="589" y="240"/>
                  </a:lnTo>
                  <a:lnTo>
                    <a:pt x="559" y="258"/>
                  </a:lnTo>
                  <a:lnTo>
                    <a:pt x="525" y="266"/>
                  </a:lnTo>
                  <a:lnTo>
                    <a:pt x="521" y="288"/>
                  </a:lnTo>
                  <a:lnTo>
                    <a:pt x="535" y="304"/>
                  </a:lnTo>
                  <a:lnTo>
                    <a:pt x="537" y="322"/>
                  </a:lnTo>
                  <a:lnTo>
                    <a:pt x="525" y="338"/>
                  </a:lnTo>
                  <a:lnTo>
                    <a:pt x="521" y="360"/>
                  </a:lnTo>
                  <a:lnTo>
                    <a:pt x="495" y="374"/>
                  </a:lnTo>
                  <a:lnTo>
                    <a:pt x="499" y="394"/>
                  </a:lnTo>
                  <a:lnTo>
                    <a:pt x="491" y="400"/>
                  </a:lnTo>
                  <a:lnTo>
                    <a:pt x="463" y="370"/>
                  </a:lnTo>
                  <a:lnTo>
                    <a:pt x="79" y="376"/>
                  </a:lnTo>
                  <a:lnTo>
                    <a:pt x="77" y="368"/>
                  </a:lnTo>
                  <a:lnTo>
                    <a:pt x="69" y="360"/>
                  </a:lnTo>
                  <a:lnTo>
                    <a:pt x="73" y="340"/>
                  </a:lnTo>
                  <a:lnTo>
                    <a:pt x="69" y="318"/>
                  </a:lnTo>
                  <a:lnTo>
                    <a:pt x="71" y="302"/>
                  </a:lnTo>
                  <a:lnTo>
                    <a:pt x="63" y="298"/>
                  </a:lnTo>
                  <a:lnTo>
                    <a:pt x="69" y="286"/>
                  </a:lnTo>
                  <a:lnTo>
                    <a:pt x="61" y="282"/>
                  </a:lnTo>
                  <a:lnTo>
                    <a:pt x="65" y="266"/>
                  </a:lnTo>
                  <a:lnTo>
                    <a:pt x="57" y="264"/>
                  </a:lnTo>
                  <a:lnTo>
                    <a:pt x="57" y="254"/>
                  </a:lnTo>
                  <a:lnTo>
                    <a:pt x="49" y="256"/>
                  </a:lnTo>
                  <a:lnTo>
                    <a:pt x="47" y="238"/>
                  </a:lnTo>
                  <a:lnTo>
                    <a:pt x="51" y="224"/>
                  </a:lnTo>
                  <a:lnTo>
                    <a:pt x="43" y="210"/>
                  </a:lnTo>
                  <a:lnTo>
                    <a:pt x="45" y="200"/>
                  </a:lnTo>
                  <a:lnTo>
                    <a:pt x="35" y="192"/>
                  </a:lnTo>
                  <a:lnTo>
                    <a:pt x="33" y="184"/>
                  </a:lnTo>
                  <a:lnTo>
                    <a:pt x="27" y="174"/>
                  </a:lnTo>
                  <a:lnTo>
                    <a:pt x="27" y="162"/>
                  </a:lnTo>
                  <a:lnTo>
                    <a:pt x="21" y="150"/>
                  </a:lnTo>
                  <a:lnTo>
                    <a:pt x="21" y="134"/>
                  </a:lnTo>
                  <a:lnTo>
                    <a:pt x="14" y="132"/>
                  </a:lnTo>
                  <a:lnTo>
                    <a:pt x="14" y="126"/>
                  </a:lnTo>
                  <a:lnTo>
                    <a:pt x="10" y="118"/>
                  </a:lnTo>
                  <a:lnTo>
                    <a:pt x="12" y="114"/>
                  </a:lnTo>
                  <a:lnTo>
                    <a:pt x="0" y="102"/>
                  </a:lnTo>
                  <a:lnTo>
                    <a:pt x="14" y="70"/>
                  </a:lnTo>
                  <a:lnTo>
                    <a:pt x="18" y="54"/>
                  </a:lnTo>
                  <a:lnTo>
                    <a:pt x="16" y="42"/>
                  </a:lnTo>
                  <a:lnTo>
                    <a:pt x="8" y="40"/>
                  </a:lnTo>
                  <a:lnTo>
                    <a:pt x="10" y="38"/>
                  </a:lnTo>
                  <a:lnTo>
                    <a:pt x="6" y="34"/>
                  </a:lnTo>
                  <a:lnTo>
                    <a:pt x="12" y="32"/>
                  </a:lnTo>
                  <a:lnTo>
                    <a:pt x="12" y="22"/>
                  </a:lnTo>
                  <a:lnTo>
                    <a:pt x="6" y="14"/>
                  </a:lnTo>
                  <a:lnTo>
                    <a:pt x="6" y="6"/>
                  </a:lnTo>
                  <a:lnTo>
                    <a:pt x="47" y="6"/>
                  </a:lnTo>
                  <a:close/>
                </a:path>
              </a:pathLst>
            </a:custGeom>
            <a:solidFill>
              <a:schemeClr val="bg1"/>
            </a:solidFill>
            <a:ln w="3175">
              <a:solidFill>
                <a:srgbClr val="404040"/>
              </a:solidFill>
              <a:prstDash val="solid"/>
              <a:round/>
              <a:headEnd/>
              <a:tailEnd/>
            </a:ln>
          </p:spPr>
          <p:txBody>
            <a:bodyPr/>
            <a:lstStyle/>
            <a:p>
              <a:endParaRPr lang="en-US" dirty="0"/>
            </a:p>
          </p:txBody>
        </p:sp>
        <p:sp>
          <p:nvSpPr>
            <p:cNvPr id="14" name="Freeform 622"/>
            <p:cNvSpPr>
              <a:spLocks/>
            </p:cNvSpPr>
            <p:nvPr/>
          </p:nvSpPr>
          <p:spPr bwMode="auto">
            <a:xfrm>
              <a:off x="1310" y="2283"/>
              <a:ext cx="710" cy="724"/>
            </a:xfrm>
            <a:custGeom>
              <a:avLst/>
              <a:gdLst>
                <a:gd name="T0" fmla="*/ 270 w 710"/>
                <a:gd name="T1" fmla="*/ 686 h 724"/>
                <a:gd name="T2" fmla="*/ 266 w 710"/>
                <a:gd name="T3" fmla="*/ 664 h 724"/>
                <a:gd name="T4" fmla="*/ 650 w 710"/>
                <a:gd name="T5" fmla="*/ 704 h 724"/>
                <a:gd name="T6" fmla="*/ 698 w 710"/>
                <a:gd name="T7" fmla="*/ 134 h 724"/>
                <a:gd name="T8" fmla="*/ 704 w 710"/>
                <a:gd name="T9" fmla="*/ 134 h 724"/>
                <a:gd name="T10" fmla="*/ 710 w 710"/>
                <a:gd name="T11" fmla="*/ 70 h 724"/>
                <a:gd name="T12" fmla="*/ 600 w 710"/>
                <a:gd name="T13" fmla="*/ 60 h 724"/>
                <a:gd name="T14" fmla="*/ 106 w 710"/>
                <a:gd name="T15" fmla="*/ 0 h 724"/>
                <a:gd name="T16" fmla="*/ 0 w 710"/>
                <a:gd name="T17" fmla="*/ 712 h 724"/>
                <a:gd name="T18" fmla="*/ 86 w 710"/>
                <a:gd name="T19" fmla="*/ 724 h 724"/>
                <a:gd name="T20" fmla="*/ 94 w 710"/>
                <a:gd name="T21" fmla="*/ 664 h 724"/>
                <a:gd name="T22" fmla="*/ 270 w 710"/>
                <a:gd name="T23" fmla="*/ 686 h 7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0"/>
                <a:gd name="T37" fmla="*/ 0 h 724"/>
                <a:gd name="T38" fmla="*/ 710 w 710"/>
                <a:gd name="T39" fmla="*/ 724 h 7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0" h="724">
                  <a:moveTo>
                    <a:pt x="270" y="686"/>
                  </a:moveTo>
                  <a:lnTo>
                    <a:pt x="266" y="664"/>
                  </a:lnTo>
                  <a:lnTo>
                    <a:pt x="650" y="704"/>
                  </a:lnTo>
                  <a:lnTo>
                    <a:pt x="698" y="134"/>
                  </a:lnTo>
                  <a:lnTo>
                    <a:pt x="704" y="134"/>
                  </a:lnTo>
                  <a:lnTo>
                    <a:pt x="710" y="70"/>
                  </a:lnTo>
                  <a:lnTo>
                    <a:pt x="600" y="60"/>
                  </a:lnTo>
                  <a:lnTo>
                    <a:pt x="106" y="0"/>
                  </a:lnTo>
                  <a:lnTo>
                    <a:pt x="0" y="712"/>
                  </a:lnTo>
                  <a:lnTo>
                    <a:pt x="86" y="724"/>
                  </a:lnTo>
                  <a:lnTo>
                    <a:pt x="94" y="664"/>
                  </a:lnTo>
                  <a:lnTo>
                    <a:pt x="270" y="686"/>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15" name="Freeform 623"/>
            <p:cNvSpPr>
              <a:spLocks/>
            </p:cNvSpPr>
            <p:nvPr/>
          </p:nvSpPr>
          <p:spPr bwMode="auto">
            <a:xfrm>
              <a:off x="228" y="2427"/>
              <a:ext cx="24" cy="18"/>
            </a:xfrm>
            <a:custGeom>
              <a:avLst/>
              <a:gdLst>
                <a:gd name="T0" fmla="*/ 4 w 24"/>
                <a:gd name="T1" fmla="*/ 4 h 18"/>
                <a:gd name="T2" fmla="*/ 0 w 24"/>
                <a:gd name="T3" fmla="*/ 0 h 18"/>
                <a:gd name="T4" fmla="*/ 18 w 24"/>
                <a:gd name="T5" fmla="*/ 0 h 18"/>
                <a:gd name="T6" fmla="*/ 24 w 24"/>
                <a:gd name="T7" fmla="*/ 10 h 18"/>
                <a:gd name="T8" fmla="*/ 24 w 24"/>
                <a:gd name="T9" fmla="*/ 16 h 18"/>
                <a:gd name="T10" fmla="*/ 20 w 24"/>
                <a:gd name="T11" fmla="*/ 18 h 18"/>
                <a:gd name="T12" fmla="*/ 12 w 24"/>
                <a:gd name="T13" fmla="*/ 16 h 18"/>
                <a:gd name="T14" fmla="*/ 4 w 24"/>
                <a:gd name="T15" fmla="*/ 4 h 18"/>
                <a:gd name="T16" fmla="*/ 12 w 24"/>
                <a:gd name="T17" fmla="*/ 16 h 18"/>
                <a:gd name="T18" fmla="*/ 4 w 24"/>
                <a:gd name="T19" fmla="*/ 4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4" y="4"/>
                  </a:moveTo>
                  <a:lnTo>
                    <a:pt x="0" y="0"/>
                  </a:lnTo>
                  <a:lnTo>
                    <a:pt x="18" y="0"/>
                  </a:lnTo>
                  <a:lnTo>
                    <a:pt x="24" y="10"/>
                  </a:lnTo>
                  <a:lnTo>
                    <a:pt x="24" y="16"/>
                  </a:lnTo>
                  <a:lnTo>
                    <a:pt x="20" y="18"/>
                  </a:lnTo>
                  <a:lnTo>
                    <a:pt x="12" y="16"/>
                  </a:lnTo>
                  <a:lnTo>
                    <a:pt x="4" y="4"/>
                  </a:lnTo>
                  <a:lnTo>
                    <a:pt x="12" y="16"/>
                  </a:lnTo>
                  <a:lnTo>
                    <a:pt x="4" y="4"/>
                  </a:lnTo>
                  <a:close/>
                </a:path>
              </a:pathLst>
            </a:custGeom>
            <a:solidFill>
              <a:schemeClr val="bg1"/>
            </a:solidFill>
            <a:ln w="3175">
              <a:solidFill>
                <a:srgbClr val="404040"/>
              </a:solidFill>
              <a:prstDash val="solid"/>
              <a:round/>
              <a:headEnd/>
              <a:tailEnd/>
            </a:ln>
          </p:spPr>
          <p:txBody>
            <a:bodyPr/>
            <a:lstStyle/>
            <a:p>
              <a:endParaRPr lang="en-US" dirty="0"/>
            </a:p>
          </p:txBody>
        </p:sp>
        <p:sp>
          <p:nvSpPr>
            <p:cNvPr id="16" name="Freeform 624"/>
            <p:cNvSpPr>
              <a:spLocks/>
            </p:cNvSpPr>
            <p:nvPr/>
          </p:nvSpPr>
          <p:spPr bwMode="auto">
            <a:xfrm>
              <a:off x="268" y="2427"/>
              <a:ext cx="32" cy="22"/>
            </a:xfrm>
            <a:custGeom>
              <a:avLst/>
              <a:gdLst>
                <a:gd name="T0" fmla="*/ 0 w 32"/>
                <a:gd name="T1" fmla="*/ 0 h 22"/>
                <a:gd name="T2" fmla="*/ 14 w 32"/>
                <a:gd name="T3" fmla="*/ 14 h 22"/>
                <a:gd name="T4" fmla="*/ 32 w 32"/>
                <a:gd name="T5" fmla="*/ 16 h 22"/>
                <a:gd name="T6" fmla="*/ 30 w 32"/>
                <a:gd name="T7" fmla="*/ 20 h 22"/>
                <a:gd name="T8" fmla="*/ 24 w 32"/>
                <a:gd name="T9" fmla="*/ 20 h 22"/>
                <a:gd name="T10" fmla="*/ 8 w 32"/>
                <a:gd name="T11" fmla="*/ 22 h 22"/>
                <a:gd name="T12" fmla="*/ 0 w 32"/>
                <a:gd name="T13" fmla="*/ 14 h 22"/>
                <a:gd name="T14" fmla="*/ 0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2"/>
                <a:gd name="T26" fmla="*/ 32 w 3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2">
                  <a:moveTo>
                    <a:pt x="0" y="0"/>
                  </a:moveTo>
                  <a:lnTo>
                    <a:pt x="14" y="14"/>
                  </a:lnTo>
                  <a:lnTo>
                    <a:pt x="32" y="16"/>
                  </a:lnTo>
                  <a:lnTo>
                    <a:pt x="30" y="20"/>
                  </a:lnTo>
                  <a:lnTo>
                    <a:pt x="24" y="20"/>
                  </a:lnTo>
                  <a:lnTo>
                    <a:pt x="8" y="22"/>
                  </a:lnTo>
                  <a:lnTo>
                    <a:pt x="0" y="14"/>
                  </a:lnTo>
                  <a:lnTo>
                    <a:pt x="0"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17" name="Freeform 625"/>
            <p:cNvSpPr>
              <a:spLocks/>
            </p:cNvSpPr>
            <p:nvPr/>
          </p:nvSpPr>
          <p:spPr bwMode="auto">
            <a:xfrm>
              <a:off x="384" y="2543"/>
              <a:ext cx="16" cy="22"/>
            </a:xfrm>
            <a:custGeom>
              <a:avLst/>
              <a:gdLst>
                <a:gd name="T0" fmla="*/ 4 w 16"/>
                <a:gd name="T1" fmla="*/ 0 h 22"/>
                <a:gd name="T2" fmla="*/ 0 w 16"/>
                <a:gd name="T3" fmla="*/ 0 h 22"/>
                <a:gd name="T4" fmla="*/ 4 w 16"/>
                <a:gd name="T5" fmla="*/ 0 h 22"/>
                <a:gd name="T6" fmla="*/ 8 w 16"/>
                <a:gd name="T7" fmla="*/ 8 h 22"/>
                <a:gd name="T8" fmla="*/ 16 w 16"/>
                <a:gd name="T9" fmla="*/ 10 h 22"/>
                <a:gd name="T10" fmla="*/ 16 w 16"/>
                <a:gd name="T11" fmla="*/ 20 h 22"/>
                <a:gd name="T12" fmla="*/ 14 w 16"/>
                <a:gd name="T13" fmla="*/ 22 h 22"/>
                <a:gd name="T14" fmla="*/ 10 w 16"/>
                <a:gd name="T15" fmla="*/ 20 h 22"/>
                <a:gd name="T16" fmla="*/ 10 w 16"/>
                <a:gd name="T17" fmla="*/ 10 h 22"/>
                <a:gd name="T18" fmla="*/ 6 w 16"/>
                <a:gd name="T19" fmla="*/ 6 h 22"/>
                <a:gd name="T20" fmla="*/ 4 w 16"/>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22"/>
                <a:gd name="T35" fmla="*/ 16 w 16"/>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22">
                  <a:moveTo>
                    <a:pt x="4" y="0"/>
                  </a:moveTo>
                  <a:lnTo>
                    <a:pt x="0" y="0"/>
                  </a:lnTo>
                  <a:lnTo>
                    <a:pt x="4" y="0"/>
                  </a:lnTo>
                  <a:lnTo>
                    <a:pt x="8" y="8"/>
                  </a:lnTo>
                  <a:lnTo>
                    <a:pt x="16" y="10"/>
                  </a:lnTo>
                  <a:lnTo>
                    <a:pt x="16" y="20"/>
                  </a:lnTo>
                  <a:lnTo>
                    <a:pt x="14" y="22"/>
                  </a:lnTo>
                  <a:lnTo>
                    <a:pt x="10" y="20"/>
                  </a:lnTo>
                  <a:lnTo>
                    <a:pt x="10" y="10"/>
                  </a:lnTo>
                  <a:lnTo>
                    <a:pt x="6" y="6"/>
                  </a:lnTo>
                  <a:lnTo>
                    <a:pt x="4"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18" name="Freeform 626"/>
            <p:cNvSpPr>
              <a:spLocks/>
            </p:cNvSpPr>
            <p:nvPr/>
          </p:nvSpPr>
          <p:spPr bwMode="auto">
            <a:xfrm>
              <a:off x="364" y="2589"/>
              <a:ext cx="22" cy="36"/>
            </a:xfrm>
            <a:custGeom>
              <a:avLst/>
              <a:gdLst>
                <a:gd name="T0" fmla="*/ 0 w 22"/>
                <a:gd name="T1" fmla="*/ 2 h 36"/>
                <a:gd name="T2" fmla="*/ 4 w 22"/>
                <a:gd name="T3" fmla="*/ 0 h 36"/>
                <a:gd name="T4" fmla="*/ 2 w 22"/>
                <a:gd name="T5" fmla="*/ 2 h 36"/>
                <a:gd name="T6" fmla="*/ 8 w 22"/>
                <a:gd name="T7" fmla="*/ 22 h 36"/>
                <a:gd name="T8" fmla="*/ 16 w 22"/>
                <a:gd name="T9" fmla="*/ 26 h 36"/>
                <a:gd name="T10" fmla="*/ 22 w 22"/>
                <a:gd name="T11" fmla="*/ 36 h 36"/>
                <a:gd name="T12" fmla="*/ 10 w 22"/>
                <a:gd name="T13" fmla="*/ 36 h 36"/>
                <a:gd name="T14" fmla="*/ 2 w 22"/>
                <a:gd name="T15" fmla="*/ 10 h 36"/>
                <a:gd name="T16" fmla="*/ 0 w 22"/>
                <a:gd name="T17" fmla="*/ 2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6"/>
                <a:gd name="T29" fmla="*/ 22 w 2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6">
                  <a:moveTo>
                    <a:pt x="0" y="2"/>
                  </a:moveTo>
                  <a:lnTo>
                    <a:pt x="4" y="0"/>
                  </a:lnTo>
                  <a:lnTo>
                    <a:pt x="2" y="2"/>
                  </a:lnTo>
                  <a:lnTo>
                    <a:pt x="8" y="22"/>
                  </a:lnTo>
                  <a:lnTo>
                    <a:pt x="16" y="26"/>
                  </a:lnTo>
                  <a:lnTo>
                    <a:pt x="22" y="36"/>
                  </a:lnTo>
                  <a:lnTo>
                    <a:pt x="10" y="36"/>
                  </a:lnTo>
                  <a:lnTo>
                    <a:pt x="2" y="10"/>
                  </a:lnTo>
                  <a:lnTo>
                    <a:pt x="0" y="2"/>
                  </a:lnTo>
                  <a:close/>
                </a:path>
              </a:pathLst>
            </a:custGeom>
            <a:solidFill>
              <a:schemeClr val="bg1"/>
            </a:solidFill>
            <a:ln w="3175">
              <a:solidFill>
                <a:srgbClr val="404040"/>
              </a:solidFill>
              <a:prstDash val="solid"/>
              <a:round/>
              <a:headEnd/>
              <a:tailEnd/>
            </a:ln>
          </p:spPr>
          <p:txBody>
            <a:bodyPr/>
            <a:lstStyle/>
            <a:p>
              <a:endParaRPr lang="en-US" dirty="0"/>
            </a:p>
          </p:txBody>
        </p:sp>
        <p:sp>
          <p:nvSpPr>
            <p:cNvPr id="19" name="Freeform 627"/>
            <p:cNvSpPr>
              <a:spLocks/>
            </p:cNvSpPr>
            <p:nvPr/>
          </p:nvSpPr>
          <p:spPr bwMode="auto">
            <a:xfrm>
              <a:off x="62" y="1336"/>
              <a:ext cx="784" cy="1387"/>
            </a:xfrm>
            <a:custGeom>
              <a:avLst/>
              <a:gdLst>
                <a:gd name="T0" fmla="*/ 344 w 784"/>
                <a:gd name="T1" fmla="*/ 478 h 1387"/>
                <a:gd name="T2" fmla="*/ 74 w 784"/>
                <a:gd name="T3" fmla="*/ 0 h 1387"/>
                <a:gd name="T4" fmla="*/ 40 w 784"/>
                <a:gd name="T5" fmla="*/ 148 h 1387"/>
                <a:gd name="T6" fmla="*/ 0 w 784"/>
                <a:gd name="T7" fmla="*/ 200 h 1387"/>
                <a:gd name="T8" fmla="*/ 28 w 784"/>
                <a:gd name="T9" fmla="*/ 294 h 1387"/>
                <a:gd name="T10" fmla="*/ 22 w 784"/>
                <a:gd name="T11" fmla="*/ 312 h 1387"/>
                <a:gd name="T12" fmla="*/ 46 w 784"/>
                <a:gd name="T13" fmla="*/ 480 h 1387"/>
                <a:gd name="T14" fmla="*/ 44 w 784"/>
                <a:gd name="T15" fmla="*/ 510 h 1387"/>
                <a:gd name="T16" fmla="*/ 56 w 784"/>
                <a:gd name="T17" fmla="*/ 532 h 1387"/>
                <a:gd name="T18" fmla="*/ 66 w 784"/>
                <a:gd name="T19" fmla="*/ 544 h 1387"/>
                <a:gd name="T20" fmla="*/ 80 w 784"/>
                <a:gd name="T21" fmla="*/ 544 h 1387"/>
                <a:gd name="T22" fmla="*/ 90 w 784"/>
                <a:gd name="T23" fmla="*/ 516 h 1387"/>
                <a:gd name="T24" fmla="*/ 134 w 784"/>
                <a:gd name="T25" fmla="*/ 538 h 1387"/>
                <a:gd name="T26" fmla="*/ 108 w 784"/>
                <a:gd name="T27" fmla="*/ 542 h 1387"/>
                <a:gd name="T28" fmla="*/ 96 w 784"/>
                <a:gd name="T29" fmla="*/ 562 h 1387"/>
                <a:gd name="T30" fmla="*/ 104 w 784"/>
                <a:gd name="T31" fmla="*/ 608 h 1387"/>
                <a:gd name="T32" fmla="*/ 86 w 784"/>
                <a:gd name="T33" fmla="*/ 566 h 1387"/>
                <a:gd name="T34" fmla="*/ 72 w 784"/>
                <a:gd name="T35" fmla="*/ 576 h 1387"/>
                <a:gd name="T36" fmla="*/ 80 w 784"/>
                <a:gd name="T37" fmla="*/ 668 h 1387"/>
                <a:gd name="T38" fmla="*/ 108 w 784"/>
                <a:gd name="T39" fmla="*/ 700 h 1387"/>
                <a:gd name="T40" fmla="*/ 88 w 784"/>
                <a:gd name="T41" fmla="*/ 726 h 1387"/>
                <a:gd name="T42" fmla="*/ 142 w 784"/>
                <a:gd name="T43" fmla="*/ 889 h 1387"/>
                <a:gd name="T44" fmla="*/ 148 w 784"/>
                <a:gd name="T45" fmla="*/ 917 h 1387"/>
                <a:gd name="T46" fmla="*/ 166 w 784"/>
                <a:gd name="T47" fmla="*/ 945 h 1387"/>
                <a:gd name="T48" fmla="*/ 158 w 784"/>
                <a:gd name="T49" fmla="*/ 961 h 1387"/>
                <a:gd name="T50" fmla="*/ 154 w 784"/>
                <a:gd name="T51" fmla="*/ 1013 h 1387"/>
                <a:gd name="T52" fmla="*/ 218 w 784"/>
                <a:gd name="T53" fmla="*/ 1053 h 1387"/>
                <a:gd name="T54" fmla="*/ 238 w 784"/>
                <a:gd name="T55" fmla="*/ 1055 h 1387"/>
                <a:gd name="T56" fmla="*/ 274 w 784"/>
                <a:gd name="T57" fmla="*/ 1095 h 1387"/>
                <a:gd name="T58" fmla="*/ 312 w 784"/>
                <a:gd name="T59" fmla="*/ 1131 h 1387"/>
                <a:gd name="T60" fmla="*/ 330 w 784"/>
                <a:gd name="T61" fmla="*/ 1123 h 1387"/>
                <a:gd name="T62" fmla="*/ 346 w 784"/>
                <a:gd name="T63" fmla="*/ 1167 h 1387"/>
                <a:gd name="T64" fmla="*/ 372 w 784"/>
                <a:gd name="T65" fmla="*/ 1179 h 1387"/>
                <a:gd name="T66" fmla="*/ 440 w 784"/>
                <a:gd name="T67" fmla="*/ 1289 h 1387"/>
                <a:gd name="T68" fmla="*/ 674 w 784"/>
                <a:gd name="T69" fmla="*/ 1387 h 1387"/>
                <a:gd name="T70" fmla="*/ 700 w 784"/>
                <a:gd name="T71" fmla="*/ 1383 h 1387"/>
                <a:gd name="T72" fmla="*/ 714 w 784"/>
                <a:gd name="T73" fmla="*/ 1353 h 1387"/>
                <a:gd name="T74" fmla="*/ 700 w 784"/>
                <a:gd name="T75" fmla="*/ 1319 h 1387"/>
                <a:gd name="T76" fmla="*/ 698 w 784"/>
                <a:gd name="T77" fmla="*/ 1295 h 1387"/>
                <a:gd name="T78" fmla="*/ 724 w 784"/>
                <a:gd name="T79" fmla="*/ 1279 h 1387"/>
                <a:gd name="T80" fmla="*/ 732 w 784"/>
                <a:gd name="T81" fmla="*/ 1259 h 1387"/>
                <a:gd name="T82" fmla="*/ 746 w 784"/>
                <a:gd name="T83" fmla="*/ 1223 h 1387"/>
                <a:gd name="T84" fmla="*/ 784 w 784"/>
                <a:gd name="T85" fmla="*/ 1199 h 1387"/>
                <a:gd name="T86" fmla="*/ 764 w 784"/>
                <a:gd name="T87" fmla="*/ 1161 h 1387"/>
                <a:gd name="T88" fmla="*/ 750 w 784"/>
                <a:gd name="T89" fmla="*/ 1099 h 13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4"/>
                <a:gd name="T136" fmla="*/ 0 h 1387"/>
                <a:gd name="T137" fmla="*/ 784 w 784"/>
                <a:gd name="T138" fmla="*/ 1387 h 13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4" h="1387">
                  <a:moveTo>
                    <a:pt x="674" y="985"/>
                  </a:moveTo>
                  <a:lnTo>
                    <a:pt x="344" y="478"/>
                  </a:lnTo>
                  <a:lnTo>
                    <a:pt x="444" y="108"/>
                  </a:lnTo>
                  <a:lnTo>
                    <a:pt x="74" y="0"/>
                  </a:lnTo>
                  <a:lnTo>
                    <a:pt x="68" y="78"/>
                  </a:lnTo>
                  <a:lnTo>
                    <a:pt x="40" y="148"/>
                  </a:lnTo>
                  <a:lnTo>
                    <a:pt x="6" y="176"/>
                  </a:lnTo>
                  <a:lnTo>
                    <a:pt x="0" y="200"/>
                  </a:lnTo>
                  <a:lnTo>
                    <a:pt x="8" y="214"/>
                  </a:lnTo>
                  <a:lnTo>
                    <a:pt x="28" y="294"/>
                  </a:lnTo>
                  <a:lnTo>
                    <a:pt x="28" y="304"/>
                  </a:lnTo>
                  <a:lnTo>
                    <a:pt x="22" y="312"/>
                  </a:lnTo>
                  <a:lnTo>
                    <a:pt x="10" y="400"/>
                  </a:lnTo>
                  <a:lnTo>
                    <a:pt x="46" y="480"/>
                  </a:lnTo>
                  <a:lnTo>
                    <a:pt x="48" y="496"/>
                  </a:lnTo>
                  <a:lnTo>
                    <a:pt x="44" y="510"/>
                  </a:lnTo>
                  <a:lnTo>
                    <a:pt x="46" y="518"/>
                  </a:lnTo>
                  <a:lnTo>
                    <a:pt x="56" y="532"/>
                  </a:lnTo>
                  <a:lnTo>
                    <a:pt x="66" y="538"/>
                  </a:lnTo>
                  <a:lnTo>
                    <a:pt x="66" y="544"/>
                  </a:lnTo>
                  <a:lnTo>
                    <a:pt x="72" y="548"/>
                  </a:lnTo>
                  <a:lnTo>
                    <a:pt x="80" y="544"/>
                  </a:lnTo>
                  <a:lnTo>
                    <a:pt x="82" y="540"/>
                  </a:lnTo>
                  <a:lnTo>
                    <a:pt x="90" y="516"/>
                  </a:lnTo>
                  <a:lnTo>
                    <a:pt x="114" y="524"/>
                  </a:lnTo>
                  <a:lnTo>
                    <a:pt x="134" y="538"/>
                  </a:lnTo>
                  <a:lnTo>
                    <a:pt x="120" y="542"/>
                  </a:lnTo>
                  <a:lnTo>
                    <a:pt x="108" y="542"/>
                  </a:lnTo>
                  <a:lnTo>
                    <a:pt x="98" y="550"/>
                  </a:lnTo>
                  <a:lnTo>
                    <a:pt x="96" y="562"/>
                  </a:lnTo>
                  <a:lnTo>
                    <a:pt x="104" y="598"/>
                  </a:lnTo>
                  <a:lnTo>
                    <a:pt x="104" y="608"/>
                  </a:lnTo>
                  <a:lnTo>
                    <a:pt x="86" y="578"/>
                  </a:lnTo>
                  <a:lnTo>
                    <a:pt x="86" y="566"/>
                  </a:lnTo>
                  <a:lnTo>
                    <a:pt x="78" y="562"/>
                  </a:lnTo>
                  <a:lnTo>
                    <a:pt x="72" y="576"/>
                  </a:lnTo>
                  <a:lnTo>
                    <a:pt x="70" y="646"/>
                  </a:lnTo>
                  <a:lnTo>
                    <a:pt x="80" y="668"/>
                  </a:lnTo>
                  <a:lnTo>
                    <a:pt x="102" y="680"/>
                  </a:lnTo>
                  <a:lnTo>
                    <a:pt x="108" y="700"/>
                  </a:lnTo>
                  <a:lnTo>
                    <a:pt x="102" y="720"/>
                  </a:lnTo>
                  <a:lnTo>
                    <a:pt x="88" y="726"/>
                  </a:lnTo>
                  <a:lnTo>
                    <a:pt x="82" y="750"/>
                  </a:lnTo>
                  <a:lnTo>
                    <a:pt x="142" y="889"/>
                  </a:lnTo>
                  <a:lnTo>
                    <a:pt x="152" y="897"/>
                  </a:lnTo>
                  <a:lnTo>
                    <a:pt x="148" y="917"/>
                  </a:lnTo>
                  <a:lnTo>
                    <a:pt x="160" y="929"/>
                  </a:lnTo>
                  <a:lnTo>
                    <a:pt x="166" y="945"/>
                  </a:lnTo>
                  <a:lnTo>
                    <a:pt x="166" y="949"/>
                  </a:lnTo>
                  <a:lnTo>
                    <a:pt x="158" y="961"/>
                  </a:lnTo>
                  <a:lnTo>
                    <a:pt x="152" y="1005"/>
                  </a:lnTo>
                  <a:lnTo>
                    <a:pt x="154" y="1013"/>
                  </a:lnTo>
                  <a:lnTo>
                    <a:pt x="198" y="1035"/>
                  </a:lnTo>
                  <a:lnTo>
                    <a:pt x="218" y="1053"/>
                  </a:lnTo>
                  <a:lnTo>
                    <a:pt x="228" y="1051"/>
                  </a:lnTo>
                  <a:lnTo>
                    <a:pt x="238" y="1055"/>
                  </a:lnTo>
                  <a:lnTo>
                    <a:pt x="268" y="1081"/>
                  </a:lnTo>
                  <a:lnTo>
                    <a:pt x="274" y="1095"/>
                  </a:lnTo>
                  <a:lnTo>
                    <a:pt x="308" y="1123"/>
                  </a:lnTo>
                  <a:lnTo>
                    <a:pt x="312" y="1131"/>
                  </a:lnTo>
                  <a:lnTo>
                    <a:pt x="322" y="1121"/>
                  </a:lnTo>
                  <a:lnTo>
                    <a:pt x="330" y="1123"/>
                  </a:lnTo>
                  <a:lnTo>
                    <a:pt x="348" y="1147"/>
                  </a:lnTo>
                  <a:lnTo>
                    <a:pt x="346" y="1167"/>
                  </a:lnTo>
                  <a:lnTo>
                    <a:pt x="348" y="1171"/>
                  </a:lnTo>
                  <a:lnTo>
                    <a:pt x="372" y="1179"/>
                  </a:lnTo>
                  <a:lnTo>
                    <a:pt x="434" y="1269"/>
                  </a:lnTo>
                  <a:lnTo>
                    <a:pt x="440" y="1289"/>
                  </a:lnTo>
                  <a:lnTo>
                    <a:pt x="436" y="1355"/>
                  </a:lnTo>
                  <a:lnTo>
                    <a:pt x="674" y="1387"/>
                  </a:lnTo>
                  <a:lnTo>
                    <a:pt x="686" y="1377"/>
                  </a:lnTo>
                  <a:lnTo>
                    <a:pt x="700" y="1383"/>
                  </a:lnTo>
                  <a:lnTo>
                    <a:pt x="712" y="1367"/>
                  </a:lnTo>
                  <a:lnTo>
                    <a:pt x="714" y="1353"/>
                  </a:lnTo>
                  <a:lnTo>
                    <a:pt x="694" y="1335"/>
                  </a:lnTo>
                  <a:lnTo>
                    <a:pt x="700" y="1319"/>
                  </a:lnTo>
                  <a:lnTo>
                    <a:pt x="696" y="1307"/>
                  </a:lnTo>
                  <a:lnTo>
                    <a:pt x="698" y="1295"/>
                  </a:lnTo>
                  <a:lnTo>
                    <a:pt x="708" y="1295"/>
                  </a:lnTo>
                  <a:lnTo>
                    <a:pt x="724" y="1279"/>
                  </a:lnTo>
                  <a:lnTo>
                    <a:pt x="726" y="1263"/>
                  </a:lnTo>
                  <a:lnTo>
                    <a:pt x="732" y="1259"/>
                  </a:lnTo>
                  <a:lnTo>
                    <a:pt x="734" y="1229"/>
                  </a:lnTo>
                  <a:lnTo>
                    <a:pt x="746" y="1223"/>
                  </a:lnTo>
                  <a:lnTo>
                    <a:pt x="752" y="1213"/>
                  </a:lnTo>
                  <a:lnTo>
                    <a:pt x="784" y="1199"/>
                  </a:lnTo>
                  <a:lnTo>
                    <a:pt x="776" y="1173"/>
                  </a:lnTo>
                  <a:lnTo>
                    <a:pt x="764" y="1161"/>
                  </a:lnTo>
                  <a:lnTo>
                    <a:pt x="748" y="1113"/>
                  </a:lnTo>
                  <a:lnTo>
                    <a:pt x="750" y="1099"/>
                  </a:lnTo>
                  <a:lnTo>
                    <a:pt x="674" y="985"/>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20" name="Freeform 628"/>
            <p:cNvSpPr>
              <a:spLocks/>
            </p:cNvSpPr>
            <p:nvPr/>
          </p:nvSpPr>
          <p:spPr bwMode="auto">
            <a:xfrm>
              <a:off x="1032" y="674"/>
              <a:ext cx="1030" cy="658"/>
            </a:xfrm>
            <a:custGeom>
              <a:avLst/>
              <a:gdLst>
                <a:gd name="T0" fmla="*/ 358 w 1030"/>
                <a:gd name="T1" fmla="*/ 576 h 658"/>
                <a:gd name="T2" fmla="*/ 334 w 1030"/>
                <a:gd name="T3" fmla="*/ 624 h 658"/>
                <a:gd name="T4" fmla="*/ 324 w 1030"/>
                <a:gd name="T5" fmla="*/ 602 h 658"/>
                <a:gd name="T6" fmla="*/ 314 w 1030"/>
                <a:gd name="T7" fmla="*/ 612 h 658"/>
                <a:gd name="T8" fmla="*/ 310 w 1030"/>
                <a:gd name="T9" fmla="*/ 626 h 658"/>
                <a:gd name="T10" fmla="*/ 280 w 1030"/>
                <a:gd name="T11" fmla="*/ 624 h 658"/>
                <a:gd name="T12" fmla="*/ 256 w 1030"/>
                <a:gd name="T13" fmla="*/ 618 h 658"/>
                <a:gd name="T14" fmla="*/ 234 w 1030"/>
                <a:gd name="T15" fmla="*/ 614 h 658"/>
                <a:gd name="T16" fmla="*/ 202 w 1030"/>
                <a:gd name="T17" fmla="*/ 612 h 658"/>
                <a:gd name="T18" fmla="*/ 186 w 1030"/>
                <a:gd name="T19" fmla="*/ 618 h 658"/>
                <a:gd name="T20" fmla="*/ 184 w 1030"/>
                <a:gd name="T21" fmla="*/ 626 h 658"/>
                <a:gd name="T22" fmla="*/ 174 w 1030"/>
                <a:gd name="T23" fmla="*/ 602 h 658"/>
                <a:gd name="T24" fmla="*/ 172 w 1030"/>
                <a:gd name="T25" fmla="*/ 586 h 658"/>
                <a:gd name="T26" fmla="*/ 160 w 1030"/>
                <a:gd name="T27" fmla="*/ 562 h 658"/>
                <a:gd name="T28" fmla="*/ 144 w 1030"/>
                <a:gd name="T29" fmla="*/ 554 h 658"/>
                <a:gd name="T30" fmla="*/ 146 w 1030"/>
                <a:gd name="T31" fmla="*/ 540 h 658"/>
                <a:gd name="T32" fmla="*/ 144 w 1030"/>
                <a:gd name="T33" fmla="*/ 520 h 658"/>
                <a:gd name="T34" fmla="*/ 138 w 1030"/>
                <a:gd name="T35" fmla="*/ 508 h 658"/>
                <a:gd name="T36" fmla="*/ 132 w 1030"/>
                <a:gd name="T37" fmla="*/ 484 h 658"/>
                <a:gd name="T38" fmla="*/ 132 w 1030"/>
                <a:gd name="T39" fmla="*/ 468 h 658"/>
                <a:gd name="T40" fmla="*/ 130 w 1030"/>
                <a:gd name="T41" fmla="*/ 456 h 658"/>
                <a:gd name="T42" fmla="*/ 114 w 1030"/>
                <a:gd name="T43" fmla="*/ 446 h 658"/>
                <a:gd name="T44" fmla="*/ 90 w 1030"/>
                <a:gd name="T45" fmla="*/ 456 h 658"/>
                <a:gd name="T46" fmla="*/ 72 w 1030"/>
                <a:gd name="T47" fmla="*/ 450 h 658"/>
                <a:gd name="T48" fmla="*/ 72 w 1030"/>
                <a:gd name="T49" fmla="*/ 430 h 658"/>
                <a:gd name="T50" fmla="*/ 86 w 1030"/>
                <a:gd name="T51" fmla="*/ 410 h 658"/>
                <a:gd name="T52" fmla="*/ 86 w 1030"/>
                <a:gd name="T53" fmla="*/ 398 h 658"/>
                <a:gd name="T54" fmla="*/ 86 w 1030"/>
                <a:gd name="T55" fmla="*/ 382 h 658"/>
                <a:gd name="T56" fmla="*/ 90 w 1030"/>
                <a:gd name="T57" fmla="*/ 372 h 658"/>
                <a:gd name="T58" fmla="*/ 102 w 1030"/>
                <a:gd name="T59" fmla="*/ 340 h 658"/>
                <a:gd name="T60" fmla="*/ 106 w 1030"/>
                <a:gd name="T61" fmla="*/ 332 h 658"/>
                <a:gd name="T62" fmla="*/ 88 w 1030"/>
                <a:gd name="T63" fmla="*/ 314 h 658"/>
                <a:gd name="T64" fmla="*/ 86 w 1030"/>
                <a:gd name="T65" fmla="*/ 304 h 658"/>
                <a:gd name="T66" fmla="*/ 74 w 1030"/>
                <a:gd name="T67" fmla="*/ 302 h 658"/>
                <a:gd name="T68" fmla="*/ 66 w 1030"/>
                <a:gd name="T69" fmla="*/ 284 h 658"/>
                <a:gd name="T70" fmla="*/ 58 w 1030"/>
                <a:gd name="T71" fmla="*/ 262 h 658"/>
                <a:gd name="T72" fmla="*/ 28 w 1030"/>
                <a:gd name="T73" fmla="*/ 216 h 658"/>
                <a:gd name="T74" fmla="*/ 12 w 1030"/>
                <a:gd name="T75" fmla="*/ 196 h 658"/>
                <a:gd name="T76" fmla="*/ 14 w 1030"/>
                <a:gd name="T77" fmla="*/ 180 h 658"/>
                <a:gd name="T78" fmla="*/ 20 w 1030"/>
                <a:gd name="T79" fmla="*/ 162 h 658"/>
                <a:gd name="T80" fmla="*/ 26 w 1030"/>
                <a:gd name="T81" fmla="*/ 0 h 658"/>
                <a:gd name="T82" fmla="*/ 528 w 1030"/>
                <a:gd name="T83" fmla="*/ 98 h 658"/>
                <a:gd name="T84" fmla="*/ 982 w 1030"/>
                <a:gd name="T85" fmla="*/ 658 h 6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0"/>
                <a:gd name="T130" fmla="*/ 0 h 658"/>
                <a:gd name="T131" fmla="*/ 1030 w 1030"/>
                <a:gd name="T132" fmla="*/ 658 h 6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0" h="658">
                  <a:moveTo>
                    <a:pt x="902" y="650"/>
                  </a:moveTo>
                  <a:lnTo>
                    <a:pt x="358" y="576"/>
                  </a:lnTo>
                  <a:lnTo>
                    <a:pt x="346" y="638"/>
                  </a:lnTo>
                  <a:lnTo>
                    <a:pt x="334" y="624"/>
                  </a:lnTo>
                  <a:lnTo>
                    <a:pt x="328" y="606"/>
                  </a:lnTo>
                  <a:lnTo>
                    <a:pt x="324" y="602"/>
                  </a:lnTo>
                  <a:lnTo>
                    <a:pt x="314" y="606"/>
                  </a:lnTo>
                  <a:lnTo>
                    <a:pt x="314" y="612"/>
                  </a:lnTo>
                  <a:lnTo>
                    <a:pt x="308" y="618"/>
                  </a:lnTo>
                  <a:lnTo>
                    <a:pt x="310" y="626"/>
                  </a:lnTo>
                  <a:lnTo>
                    <a:pt x="292" y="620"/>
                  </a:lnTo>
                  <a:lnTo>
                    <a:pt x="280" y="624"/>
                  </a:lnTo>
                  <a:lnTo>
                    <a:pt x="274" y="618"/>
                  </a:lnTo>
                  <a:lnTo>
                    <a:pt x="256" y="618"/>
                  </a:lnTo>
                  <a:lnTo>
                    <a:pt x="242" y="610"/>
                  </a:lnTo>
                  <a:lnTo>
                    <a:pt x="234" y="614"/>
                  </a:lnTo>
                  <a:lnTo>
                    <a:pt x="226" y="622"/>
                  </a:lnTo>
                  <a:lnTo>
                    <a:pt x="202" y="612"/>
                  </a:lnTo>
                  <a:lnTo>
                    <a:pt x="194" y="612"/>
                  </a:lnTo>
                  <a:lnTo>
                    <a:pt x="186" y="618"/>
                  </a:lnTo>
                  <a:lnTo>
                    <a:pt x="188" y="624"/>
                  </a:lnTo>
                  <a:lnTo>
                    <a:pt x="184" y="626"/>
                  </a:lnTo>
                  <a:lnTo>
                    <a:pt x="172" y="612"/>
                  </a:lnTo>
                  <a:lnTo>
                    <a:pt x="174" y="602"/>
                  </a:lnTo>
                  <a:lnTo>
                    <a:pt x="168" y="592"/>
                  </a:lnTo>
                  <a:lnTo>
                    <a:pt x="172" y="586"/>
                  </a:lnTo>
                  <a:lnTo>
                    <a:pt x="168" y="570"/>
                  </a:lnTo>
                  <a:lnTo>
                    <a:pt x="160" y="562"/>
                  </a:lnTo>
                  <a:lnTo>
                    <a:pt x="150" y="564"/>
                  </a:lnTo>
                  <a:lnTo>
                    <a:pt x="144" y="554"/>
                  </a:lnTo>
                  <a:lnTo>
                    <a:pt x="140" y="544"/>
                  </a:lnTo>
                  <a:lnTo>
                    <a:pt x="146" y="540"/>
                  </a:lnTo>
                  <a:lnTo>
                    <a:pt x="146" y="534"/>
                  </a:lnTo>
                  <a:lnTo>
                    <a:pt x="144" y="520"/>
                  </a:lnTo>
                  <a:lnTo>
                    <a:pt x="138" y="520"/>
                  </a:lnTo>
                  <a:lnTo>
                    <a:pt x="138" y="508"/>
                  </a:lnTo>
                  <a:lnTo>
                    <a:pt x="130" y="494"/>
                  </a:lnTo>
                  <a:lnTo>
                    <a:pt x="132" y="484"/>
                  </a:lnTo>
                  <a:lnTo>
                    <a:pt x="128" y="478"/>
                  </a:lnTo>
                  <a:lnTo>
                    <a:pt x="132" y="468"/>
                  </a:lnTo>
                  <a:lnTo>
                    <a:pt x="126" y="464"/>
                  </a:lnTo>
                  <a:lnTo>
                    <a:pt x="130" y="456"/>
                  </a:lnTo>
                  <a:lnTo>
                    <a:pt x="116" y="440"/>
                  </a:lnTo>
                  <a:lnTo>
                    <a:pt x="114" y="446"/>
                  </a:lnTo>
                  <a:lnTo>
                    <a:pt x="102" y="454"/>
                  </a:lnTo>
                  <a:lnTo>
                    <a:pt x="90" y="456"/>
                  </a:lnTo>
                  <a:lnTo>
                    <a:pt x="82" y="462"/>
                  </a:lnTo>
                  <a:lnTo>
                    <a:pt x="72" y="450"/>
                  </a:lnTo>
                  <a:lnTo>
                    <a:pt x="64" y="446"/>
                  </a:lnTo>
                  <a:lnTo>
                    <a:pt x="72" y="430"/>
                  </a:lnTo>
                  <a:lnTo>
                    <a:pt x="68" y="420"/>
                  </a:lnTo>
                  <a:lnTo>
                    <a:pt x="86" y="410"/>
                  </a:lnTo>
                  <a:lnTo>
                    <a:pt x="84" y="404"/>
                  </a:lnTo>
                  <a:lnTo>
                    <a:pt x="86" y="398"/>
                  </a:lnTo>
                  <a:lnTo>
                    <a:pt x="80" y="394"/>
                  </a:lnTo>
                  <a:lnTo>
                    <a:pt x="86" y="382"/>
                  </a:lnTo>
                  <a:lnTo>
                    <a:pt x="82" y="374"/>
                  </a:lnTo>
                  <a:lnTo>
                    <a:pt x="90" y="372"/>
                  </a:lnTo>
                  <a:lnTo>
                    <a:pt x="90" y="362"/>
                  </a:lnTo>
                  <a:lnTo>
                    <a:pt x="102" y="340"/>
                  </a:lnTo>
                  <a:lnTo>
                    <a:pt x="100" y="334"/>
                  </a:lnTo>
                  <a:lnTo>
                    <a:pt x="106" y="332"/>
                  </a:lnTo>
                  <a:lnTo>
                    <a:pt x="110" y="316"/>
                  </a:lnTo>
                  <a:lnTo>
                    <a:pt x="88" y="314"/>
                  </a:lnTo>
                  <a:lnTo>
                    <a:pt x="84" y="308"/>
                  </a:lnTo>
                  <a:lnTo>
                    <a:pt x="86" y="304"/>
                  </a:lnTo>
                  <a:lnTo>
                    <a:pt x="84" y="298"/>
                  </a:lnTo>
                  <a:lnTo>
                    <a:pt x="74" y="302"/>
                  </a:lnTo>
                  <a:lnTo>
                    <a:pt x="76" y="294"/>
                  </a:lnTo>
                  <a:lnTo>
                    <a:pt x="66" y="284"/>
                  </a:lnTo>
                  <a:lnTo>
                    <a:pt x="66" y="272"/>
                  </a:lnTo>
                  <a:lnTo>
                    <a:pt x="58" y="262"/>
                  </a:lnTo>
                  <a:lnTo>
                    <a:pt x="42" y="224"/>
                  </a:lnTo>
                  <a:lnTo>
                    <a:pt x="28" y="216"/>
                  </a:lnTo>
                  <a:lnTo>
                    <a:pt x="22" y="204"/>
                  </a:lnTo>
                  <a:lnTo>
                    <a:pt x="12" y="196"/>
                  </a:lnTo>
                  <a:lnTo>
                    <a:pt x="20" y="190"/>
                  </a:lnTo>
                  <a:lnTo>
                    <a:pt x="14" y="180"/>
                  </a:lnTo>
                  <a:lnTo>
                    <a:pt x="20" y="174"/>
                  </a:lnTo>
                  <a:lnTo>
                    <a:pt x="20" y="162"/>
                  </a:lnTo>
                  <a:lnTo>
                    <a:pt x="0" y="120"/>
                  </a:lnTo>
                  <a:lnTo>
                    <a:pt x="26" y="0"/>
                  </a:lnTo>
                  <a:lnTo>
                    <a:pt x="190" y="36"/>
                  </a:lnTo>
                  <a:lnTo>
                    <a:pt x="528" y="98"/>
                  </a:lnTo>
                  <a:lnTo>
                    <a:pt x="1030" y="162"/>
                  </a:lnTo>
                  <a:lnTo>
                    <a:pt x="982" y="658"/>
                  </a:lnTo>
                  <a:lnTo>
                    <a:pt x="902" y="65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21" name="Freeform 629"/>
            <p:cNvSpPr>
              <a:spLocks/>
            </p:cNvSpPr>
            <p:nvPr/>
          </p:nvSpPr>
          <p:spPr bwMode="auto">
            <a:xfrm>
              <a:off x="4175" y="1562"/>
              <a:ext cx="582" cy="374"/>
            </a:xfrm>
            <a:custGeom>
              <a:avLst/>
              <a:gdLst>
                <a:gd name="T0" fmla="*/ 582 w 582"/>
                <a:gd name="T1" fmla="*/ 216 h 374"/>
                <a:gd name="T2" fmla="*/ 554 w 582"/>
                <a:gd name="T3" fmla="*/ 192 h 374"/>
                <a:gd name="T4" fmla="*/ 546 w 582"/>
                <a:gd name="T5" fmla="*/ 190 h 374"/>
                <a:gd name="T6" fmla="*/ 540 w 582"/>
                <a:gd name="T7" fmla="*/ 176 h 374"/>
                <a:gd name="T8" fmla="*/ 530 w 582"/>
                <a:gd name="T9" fmla="*/ 176 h 374"/>
                <a:gd name="T10" fmla="*/ 524 w 582"/>
                <a:gd name="T11" fmla="*/ 160 h 374"/>
                <a:gd name="T12" fmla="*/ 526 w 582"/>
                <a:gd name="T13" fmla="*/ 162 h 374"/>
                <a:gd name="T14" fmla="*/ 524 w 582"/>
                <a:gd name="T15" fmla="*/ 152 h 374"/>
                <a:gd name="T16" fmla="*/ 530 w 582"/>
                <a:gd name="T17" fmla="*/ 146 h 374"/>
                <a:gd name="T18" fmla="*/ 532 w 582"/>
                <a:gd name="T19" fmla="*/ 134 h 374"/>
                <a:gd name="T20" fmla="*/ 524 w 582"/>
                <a:gd name="T21" fmla="*/ 122 h 374"/>
                <a:gd name="T22" fmla="*/ 534 w 582"/>
                <a:gd name="T23" fmla="*/ 108 h 374"/>
                <a:gd name="T24" fmla="*/ 544 w 582"/>
                <a:gd name="T25" fmla="*/ 80 h 374"/>
                <a:gd name="T26" fmla="*/ 552 w 582"/>
                <a:gd name="T27" fmla="*/ 66 h 374"/>
                <a:gd name="T28" fmla="*/ 548 w 582"/>
                <a:gd name="T29" fmla="*/ 60 h 374"/>
                <a:gd name="T30" fmla="*/ 524 w 582"/>
                <a:gd name="T31" fmla="*/ 56 h 374"/>
                <a:gd name="T32" fmla="*/ 512 w 582"/>
                <a:gd name="T33" fmla="*/ 42 h 374"/>
                <a:gd name="T34" fmla="*/ 510 w 582"/>
                <a:gd name="T35" fmla="*/ 22 h 374"/>
                <a:gd name="T36" fmla="*/ 504 w 582"/>
                <a:gd name="T37" fmla="*/ 20 h 374"/>
                <a:gd name="T38" fmla="*/ 506 w 582"/>
                <a:gd name="T39" fmla="*/ 16 h 374"/>
                <a:gd name="T40" fmla="*/ 488 w 582"/>
                <a:gd name="T41" fmla="*/ 14 h 374"/>
                <a:gd name="T42" fmla="*/ 484 w 582"/>
                <a:gd name="T43" fmla="*/ 4 h 374"/>
                <a:gd name="T44" fmla="*/ 472 w 582"/>
                <a:gd name="T45" fmla="*/ 0 h 374"/>
                <a:gd name="T46" fmla="*/ 70 w 582"/>
                <a:gd name="T47" fmla="*/ 76 h 374"/>
                <a:gd name="T48" fmla="*/ 64 w 582"/>
                <a:gd name="T49" fmla="*/ 42 h 374"/>
                <a:gd name="T50" fmla="*/ 50 w 582"/>
                <a:gd name="T51" fmla="*/ 54 h 374"/>
                <a:gd name="T52" fmla="*/ 32 w 582"/>
                <a:gd name="T53" fmla="*/ 60 h 374"/>
                <a:gd name="T54" fmla="*/ 0 w 582"/>
                <a:gd name="T55" fmla="*/ 90 h 374"/>
                <a:gd name="T56" fmla="*/ 44 w 582"/>
                <a:gd name="T57" fmla="*/ 374 h 374"/>
                <a:gd name="T58" fmla="*/ 144 w 582"/>
                <a:gd name="T59" fmla="*/ 358 h 374"/>
                <a:gd name="T60" fmla="*/ 494 w 582"/>
                <a:gd name="T61" fmla="*/ 292 h 374"/>
                <a:gd name="T62" fmla="*/ 504 w 582"/>
                <a:gd name="T63" fmla="*/ 274 h 374"/>
                <a:gd name="T64" fmla="*/ 516 w 582"/>
                <a:gd name="T65" fmla="*/ 272 h 374"/>
                <a:gd name="T66" fmla="*/ 530 w 582"/>
                <a:gd name="T67" fmla="*/ 276 h 374"/>
                <a:gd name="T68" fmla="*/ 534 w 582"/>
                <a:gd name="T69" fmla="*/ 270 h 374"/>
                <a:gd name="T70" fmla="*/ 552 w 582"/>
                <a:gd name="T71" fmla="*/ 260 h 374"/>
                <a:gd name="T72" fmla="*/ 554 w 582"/>
                <a:gd name="T73" fmla="*/ 256 h 374"/>
                <a:gd name="T74" fmla="*/ 552 w 582"/>
                <a:gd name="T75" fmla="*/ 252 h 374"/>
                <a:gd name="T76" fmla="*/ 582 w 582"/>
                <a:gd name="T77" fmla="*/ 216 h 3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374"/>
                <a:gd name="T119" fmla="*/ 582 w 582"/>
                <a:gd name="T120" fmla="*/ 374 h 3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374">
                  <a:moveTo>
                    <a:pt x="582" y="216"/>
                  </a:moveTo>
                  <a:lnTo>
                    <a:pt x="554" y="192"/>
                  </a:lnTo>
                  <a:lnTo>
                    <a:pt x="546" y="190"/>
                  </a:lnTo>
                  <a:lnTo>
                    <a:pt x="540" y="176"/>
                  </a:lnTo>
                  <a:lnTo>
                    <a:pt x="530" y="176"/>
                  </a:lnTo>
                  <a:lnTo>
                    <a:pt x="524" y="160"/>
                  </a:lnTo>
                  <a:lnTo>
                    <a:pt x="526" y="162"/>
                  </a:lnTo>
                  <a:lnTo>
                    <a:pt x="524" y="152"/>
                  </a:lnTo>
                  <a:lnTo>
                    <a:pt x="530" y="146"/>
                  </a:lnTo>
                  <a:lnTo>
                    <a:pt x="532" y="134"/>
                  </a:lnTo>
                  <a:lnTo>
                    <a:pt x="524" y="122"/>
                  </a:lnTo>
                  <a:lnTo>
                    <a:pt x="534" y="108"/>
                  </a:lnTo>
                  <a:lnTo>
                    <a:pt x="544" y="80"/>
                  </a:lnTo>
                  <a:lnTo>
                    <a:pt x="552" y="66"/>
                  </a:lnTo>
                  <a:lnTo>
                    <a:pt x="548" y="60"/>
                  </a:lnTo>
                  <a:lnTo>
                    <a:pt x="524" y="56"/>
                  </a:lnTo>
                  <a:lnTo>
                    <a:pt x="512" y="42"/>
                  </a:lnTo>
                  <a:lnTo>
                    <a:pt x="510" y="22"/>
                  </a:lnTo>
                  <a:lnTo>
                    <a:pt x="504" y="20"/>
                  </a:lnTo>
                  <a:lnTo>
                    <a:pt x="506" y="16"/>
                  </a:lnTo>
                  <a:lnTo>
                    <a:pt x="488" y="14"/>
                  </a:lnTo>
                  <a:lnTo>
                    <a:pt x="484" y="4"/>
                  </a:lnTo>
                  <a:lnTo>
                    <a:pt x="472" y="0"/>
                  </a:lnTo>
                  <a:lnTo>
                    <a:pt x="70" y="76"/>
                  </a:lnTo>
                  <a:lnTo>
                    <a:pt x="64" y="42"/>
                  </a:lnTo>
                  <a:lnTo>
                    <a:pt x="50" y="54"/>
                  </a:lnTo>
                  <a:lnTo>
                    <a:pt x="32" y="60"/>
                  </a:lnTo>
                  <a:lnTo>
                    <a:pt x="0" y="90"/>
                  </a:lnTo>
                  <a:lnTo>
                    <a:pt x="44" y="374"/>
                  </a:lnTo>
                  <a:lnTo>
                    <a:pt x="144" y="358"/>
                  </a:lnTo>
                  <a:lnTo>
                    <a:pt x="494" y="292"/>
                  </a:lnTo>
                  <a:lnTo>
                    <a:pt x="504" y="274"/>
                  </a:lnTo>
                  <a:lnTo>
                    <a:pt x="516" y="272"/>
                  </a:lnTo>
                  <a:lnTo>
                    <a:pt x="530" y="276"/>
                  </a:lnTo>
                  <a:lnTo>
                    <a:pt x="534" y="270"/>
                  </a:lnTo>
                  <a:lnTo>
                    <a:pt x="552" y="260"/>
                  </a:lnTo>
                  <a:lnTo>
                    <a:pt x="554" y="256"/>
                  </a:lnTo>
                  <a:lnTo>
                    <a:pt x="552" y="252"/>
                  </a:lnTo>
                  <a:lnTo>
                    <a:pt x="582" y="216"/>
                  </a:lnTo>
                  <a:close/>
                </a:path>
              </a:pathLst>
            </a:custGeom>
            <a:solidFill>
              <a:schemeClr val="bg1"/>
            </a:solidFill>
            <a:ln w="3175">
              <a:solidFill>
                <a:srgbClr val="404040"/>
              </a:solidFill>
              <a:prstDash val="solid"/>
              <a:round/>
              <a:headEnd/>
              <a:tailEnd/>
            </a:ln>
          </p:spPr>
          <p:txBody>
            <a:bodyPr/>
            <a:lstStyle/>
            <a:p>
              <a:endParaRPr lang="en-US" dirty="0"/>
            </a:p>
          </p:txBody>
        </p:sp>
        <p:sp>
          <p:nvSpPr>
            <p:cNvPr id="22" name="Freeform 630"/>
            <p:cNvSpPr>
              <a:spLocks/>
            </p:cNvSpPr>
            <p:nvPr/>
          </p:nvSpPr>
          <p:spPr bwMode="auto">
            <a:xfrm>
              <a:off x="2923" y="2887"/>
              <a:ext cx="548" cy="494"/>
            </a:xfrm>
            <a:custGeom>
              <a:avLst/>
              <a:gdLst>
                <a:gd name="T0" fmla="*/ 428 w 548"/>
                <a:gd name="T1" fmla="*/ 324 h 494"/>
                <a:gd name="T2" fmla="*/ 400 w 548"/>
                <a:gd name="T3" fmla="*/ 356 h 494"/>
                <a:gd name="T4" fmla="*/ 436 w 548"/>
                <a:gd name="T5" fmla="*/ 366 h 494"/>
                <a:gd name="T6" fmla="*/ 458 w 548"/>
                <a:gd name="T7" fmla="*/ 352 h 494"/>
                <a:gd name="T8" fmla="*/ 470 w 548"/>
                <a:gd name="T9" fmla="*/ 376 h 494"/>
                <a:gd name="T10" fmla="*/ 490 w 548"/>
                <a:gd name="T11" fmla="*/ 366 h 494"/>
                <a:gd name="T12" fmla="*/ 516 w 548"/>
                <a:gd name="T13" fmla="*/ 356 h 494"/>
                <a:gd name="T14" fmla="*/ 518 w 548"/>
                <a:gd name="T15" fmla="*/ 388 h 494"/>
                <a:gd name="T16" fmla="*/ 488 w 548"/>
                <a:gd name="T17" fmla="*/ 422 h 494"/>
                <a:gd name="T18" fmla="*/ 504 w 548"/>
                <a:gd name="T19" fmla="*/ 446 h 494"/>
                <a:gd name="T20" fmla="*/ 548 w 548"/>
                <a:gd name="T21" fmla="*/ 472 h 494"/>
                <a:gd name="T22" fmla="*/ 522 w 548"/>
                <a:gd name="T23" fmla="*/ 494 h 494"/>
                <a:gd name="T24" fmla="*/ 476 w 548"/>
                <a:gd name="T25" fmla="*/ 456 h 494"/>
                <a:gd name="T26" fmla="*/ 450 w 548"/>
                <a:gd name="T27" fmla="*/ 444 h 494"/>
                <a:gd name="T28" fmla="*/ 448 w 548"/>
                <a:gd name="T29" fmla="*/ 456 h 494"/>
                <a:gd name="T30" fmla="*/ 434 w 548"/>
                <a:gd name="T31" fmla="*/ 480 h 494"/>
                <a:gd name="T32" fmla="*/ 392 w 548"/>
                <a:gd name="T33" fmla="*/ 482 h 494"/>
                <a:gd name="T34" fmla="*/ 366 w 548"/>
                <a:gd name="T35" fmla="*/ 484 h 494"/>
                <a:gd name="T36" fmla="*/ 342 w 548"/>
                <a:gd name="T37" fmla="*/ 474 h 494"/>
                <a:gd name="T38" fmla="*/ 296 w 548"/>
                <a:gd name="T39" fmla="*/ 440 h 494"/>
                <a:gd name="T40" fmla="*/ 270 w 548"/>
                <a:gd name="T41" fmla="*/ 424 h 494"/>
                <a:gd name="T42" fmla="*/ 218 w 548"/>
                <a:gd name="T43" fmla="*/ 410 h 494"/>
                <a:gd name="T44" fmla="*/ 214 w 548"/>
                <a:gd name="T45" fmla="*/ 428 h 494"/>
                <a:gd name="T46" fmla="*/ 86 w 548"/>
                <a:gd name="T47" fmla="*/ 416 h 494"/>
                <a:gd name="T48" fmla="*/ 14 w 548"/>
                <a:gd name="T49" fmla="*/ 412 h 494"/>
                <a:gd name="T50" fmla="*/ 32 w 548"/>
                <a:gd name="T51" fmla="*/ 390 h 494"/>
                <a:gd name="T52" fmla="*/ 42 w 548"/>
                <a:gd name="T53" fmla="*/ 370 h 494"/>
                <a:gd name="T54" fmla="*/ 34 w 548"/>
                <a:gd name="T55" fmla="*/ 344 h 494"/>
                <a:gd name="T56" fmla="*/ 36 w 548"/>
                <a:gd name="T57" fmla="*/ 318 h 494"/>
                <a:gd name="T58" fmla="*/ 54 w 548"/>
                <a:gd name="T59" fmla="*/ 276 h 494"/>
                <a:gd name="T60" fmla="*/ 54 w 548"/>
                <a:gd name="T61" fmla="*/ 262 h 494"/>
                <a:gd name="T62" fmla="*/ 54 w 548"/>
                <a:gd name="T63" fmla="*/ 250 h 494"/>
                <a:gd name="T64" fmla="*/ 54 w 548"/>
                <a:gd name="T65" fmla="*/ 238 h 494"/>
                <a:gd name="T66" fmla="*/ 50 w 548"/>
                <a:gd name="T67" fmla="*/ 236 h 494"/>
                <a:gd name="T68" fmla="*/ 44 w 548"/>
                <a:gd name="T69" fmla="*/ 214 h 494"/>
                <a:gd name="T70" fmla="*/ 36 w 548"/>
                <a:gd name="T71" fmla="*/ 198 h 494"/>
                <a:gd name="T72" fmla="*/ 26 w 548"/>
                <a:gd name="T73" fmla="*/ 174 h 494"/>
                <a:gd name="T74" fmla="*/ 0 w 548"/>
                <a:gd name="T75" fmla="*/ 136 h 494"/>
                <a:gd name="T76" fmla="*/ 306 w 548"/>
                <a:gd name="T77" fmla="*/ 0 h 494"/>
                <a:gd name="T78" fmla="*/ 314 w 548"/>
                <a:gd name="T79" fmla="*/ 10 h 494"/>
                <a:gd name="T80" fmla="*/ 316 w 548"/>
                <a:gd name="T81" fmla="*/ 40 h 494"/>
                <a:gd name="T82" fmla="*/ 314 w 548"/>
                <a:gd name="T83" fmla="*/ 58 h 494"/>
                <a:gd name="T84" fmla="*/ 336 w 548"/>
                <a:gd name="T85" fmla="*/ 86 h 494"/>
                <a:gd name="T86" fmla="*/ 316 w 548"/>
                <a:gd name="T87" fmla="*/ 110 h 494"/>
                <a:gd name="T88" fmla="*/ 290 w 548"/>
                <a:gd name="T89" fmla="*/ 152 h 494"/>
                <a:gd name="T90" fmla="*/ 274 w 548"/>
                <a:gd name="T91" fmla="*/ 192 h 494"/>
                <a:gd name="T92" fmla="*/ 274 w 548"/>
                <a:gd name="T93" fmla="*/ 218 h 494"/>
                <a:gd name="T94" fmla="*/ 270 w 548"/>
                <a:gd name="T95" fmla="*/ 248 h 494"/>
                <a:gd name="T96" fmla="*/ 262 w 548"/>
                <a:gd name="T97" fmla="*/ 256 h 494"/>
                <a:gd name="T98" fmla="*/ 460 w 548"/>
                <a:gd name="T99" fmla="*/ 290 h 494"/>
                <a:gd name="T100" fmla="*/ 480 w 548"/>
                <a:gd name="T101" fmla="*/ 314 h 4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8"/>
                <a:gd name="T154" fmla="*/ 0 h 494"/>
                <a:gd name="T155" fmla="*/ 548 w 548"/>
                <a:gd name="T156" fmla="*/ 494 h 4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8" h="494">
                  <a:moveTo>
                    <a:pt x="490" y="340"/>
                  </a:moveTo>
                  <a:lnTo>
                    <a:pt x="428" y="324"/>
                  </a:lnTo>
                  <a:lnTo>
                    <a:pt x="404" y="334"/>
                  </a:lnTo>
                  <a:lnTo>
                    <a:pt x="400" y="356"/>
                  </a:lnTo>
                  <a:lnTo>
                    <a:pt x="416" y="368"/>
                  </a:lnTo>
                  <a:lnTo>
                    <a:pt x="436" y="366"/>
                  </a:lnTo>
                  <a:lnTo>
                    <a:pt x="450" y="354"/>
                  </a:lnTo>
                  <a:lnTo>
                    <a:pt x="458" y="352"/>
                  </a:lnTo>
                  <a:lnTo>
                    <a:pt x="464" y="354"/>
                  </a:lnTo>
                  <a:lnTo>
                    <a:pt x="470" y="376"/>
                  </a:lnTo>
                  <a:lnTo>
                    <a:pt x="478" y="378"/>
                  </a:lnTo>
                  <a:lnTo>
                    <a:pt x="490" y="366"/>
                  </a:lnTo>
                  <a:lnTo>
                    <a:pt x="512" y="354"/>
                  </a:lnTo>
                  <a:lnTo>
                    <a:pt x="516" y="356"/>
                  </a:lnTo>
                  <a:lnTo>
                    <a:pt x="522" y="360"/>
                  </a:lnTo>
                  <a:lnTo>
                    <a:pt x="518" y="388"/>
                  </a:lnTo>
                  <a:lnTo>
                    <a:pt x="496" y="406"/>
                  </a:lnTo>
                  <a:lnTo>
                    <a:pt x="488" y="422"/>
                  </a:lnTo>
                  <a:lnTo>
                    <a:pt x="488" y="428"/>
                  </a:lnTo>
                  <a:lnTo>
                    <a:pt x="504" y="446"/>
                  </a:lnTo>
                  <a:lnTo>
                    <a:pt x="538" y="460"/>
                  </a:lnTo>
                  <a:lnTo>
                    <a:pt x="548" y="472"/>
                  </a:lnTo>
                  <a:lnTo>
                    <a:pt x="544" y="482"/>
                  </a:lnTo>
                  <a:lnTo>
                    <a:pt x="522" y="494"/>
                  </a:lnTo>
                  <a:lnTo>
                    <a:pt x="500" y="466"/>
                  </a:lnTo>
                  <a:lnTo>
                    <a:pt x="476" y="456"/>
                  </a:lnTo>
                  <a:lnTo>
                    <a:pt x="460" y="444"/>
                  </a:lnTo>
                  <a:lnTo>
                    <a:pt x="450" y="444"/>
                  </a:lnTo>
                  <a:lnTo>
                    <a:pt x="448" y="448"/>
                  </a:lnTo>
                  <a:lnTo>
                    <a:pt x="448" y="456"/>
                  </a:lnTo>
                  <a:lnTo>
                    <a:pt x="446" y="462"/>
                  </a:lnTo>
                  <a:lnTo>
                    <a:pt x="434" y="480"/>
                  </a:lnTo>
                  <a:lnTo>
                    <a:pt x="402" y="476"/>
                  </a:lnTo>
                  <a:lnTo>
                    <a:pt x="392" y="482"/>
                  </a:lnTo>
                  <a:lnTo>
                    <a:pt x="382" y="474"/>
                  </a:lnTo>
                  <a:lnTo>
                    <a:pt x="366" y="484"/>
                  </a:lnTo>
                  <a:lnTo>
                    <a:pt x="348" y="480"/>
                  </a:lnTo>
                  <a:lnTo>
                    <a:pt x="342" y="474"/>
                  </a:lnTo>
                  <a:lnTo>
                    <a:pt x="320" y="474"/>
                  </a:lnTo>
                  <a:lnTo>
                    <a:pt x="296" y="440"/>
                  </a:lnTo>
                  <a:lnTo>
                    <a:pt x="284" y="438"/>
                  </a:lnTo>
                  <a:lnTo>
                    <a:pt x="270" y="424"/>
                  </a:lnTo>
                  <a:lnTo>
                    <a:pt x="238" y="410"/>
                  </a:lnTo>
                  <a:lnTo>
                    <a:pt x="218" y="410"/>
                  </a:lnTo>
                  <a:lnTo>
                    <a:pt x="212" y="416"/>
                  </a:lnTo>
                  <a:lnTo>
                    <a:pt x="214" y="428"/>
                  </a:lnTo>
                  <a:lnTo>
                    <a:pt x="200" y="440"/>
                  </a:lnTo>
                  <a:lnTo>
                    <a:pt x="86" y="416"/>
                  </a:lnTo>
                  <a:lnTo>
                    <a:pt x="26" y="426"/>
                  </a:lnTo>
                  <a:lnTo>
                    <a:pt x="14" y="412"/>
                  </a:lnTo>
                  <a:lnTo>
                    <a:pt x="26" y="402"/>
                  </a:lnTo>
                  <a:lnTo>
                    <a:pt x="32" y="390"/>
                  </a:lnTo>
                  <a:lnTo>
                    <a:pt x="38" y="380"/>
                  </a:lnTo>
                  <a:lnTo>
                    <a:pt x="42" y="370"/>
                  </a:lnTo>
                  <a:lnTo>
                    <a:pt x="40" y="352"/>
                  </a:lnTo>
                  <a:lnTo>
                    <a:pt x="34" y="344"/>
                  </a:lnTo>
                  <a:lnTo>
                    <a:pt x="40" y="332"/>
                  </a:lnTo>
                  <a:lnTo>
                    <a:pt x="36" y="318"/>
                  </a:lnTo>
                  <a:lnTo>
                    <a:pt x="54" y="284"/>
                  </a:lnTo>
                  <a:lnTo>
                    <a:pt x="54" y="276"/>
                  </a:lnTo>
                  <a:lnTo>
                    <a:pt x="58" y="270"/>
                  </a:lnTo>
                  <a:lnTo>
                    <a:pt x="54" y="262"/>
                  </a:lnTo>
                  <a:lnTo>
                    <a:pt x="60" y="258"/>
                  </a:lnTo>
                  <a:lnTo>
                    <a:pt x="54" y="250"/>
                  </a:lnTo>
                  <a:lnTo>
                    <a:pt x="56" y="238"/>
                  </a:lnTo>
                  <a:lnTo>
                    <a:pt x="54" y="238"/>
                  </a:lnTo>
                  <a:lnTo>
                    <a:pt x="50" y="236"/>
                  </a:lnTo>
                  <a:lnTo>
                    <a:pt x="42" y="222"/>
                  </a:lnTo>
                  <a:lnTo>
                    <a:pt x="44" y="214"/>
                  </a:lnTo>
                  <a:lnTo>
                    <a:pt x="34" y="202"/>
                  </a:lnTo>
                  <a:lnTo>
                    <a:pt x="36" y="198"/>
                  </a:lnTo>
                  <a:lnTo>
                    <a:pt x="24" y="188"/>
                  </a:lnTo>
                  <a:lnTo>
                    <a:pt x="26" y="174"/>
                  </a:lnTo>
                  <a:lnTo>
                    <a:pt x="24" y="162"/>
                  </a:lnTo>
                  <a:lnTo>
                    <a:pt x="0" y="136"/>
                  </a:lnTo>
                  <a:lnTo>
                    <a:pt x="0" y="8"/>
                  </a:lnTo>
                  <a:lnTo>
                    <a:pt x="306" y="0"/>
                  </a:lnTo>
                  <a:lnTo>
                    <a:pt x="304" y="6"/>
                  </a:lnTo>
                  <a:lnTo>
                    <a:pt x="314" y="10"/>
                  </a:lnTo>
                  <a:lnTo>
                    <a:pt x="306" y="32"/>
                  </a:lnTo>
                  <a:lnTo>
                    <a:pt x="316" y="40"/>
                  </a:lnTo>
                  <a:lnTo>
                    <a:pt x="306" y="46"/>
                  </a:lnTo>
                  <a:lnTo>
                    <a:pt x="314" y="58"/>
                  </a:lnTo>
                  <a:lnTo>
                    <a:pt x="314" y="70"/>
                  </a:lnTo>
                  <a:lnTo>
                    <a:pt x="336" y="86"/>
                  </a:lnTo>
                  <a:lnTo>
                    <a:pt x="324" y="110"/>
                  </a:lnTo>
                  <a:lnTo>
                    <a:pt x="316" y="110"/>
                  </a:lnTo>
                  <a:lnTo>
                    <a:pt x="318" y="126"/>
                  </a:lnTo>
                  <a:lnTo>
                    <a:pt x="290" y="152"/>
                  </a:lnTo>
                  <a:lnTo>
                    <a:pt x="284" y="182"/>
                  </a:lnTo>
                  <a:lnTo>
                    <a:pt x="274" y="192"/>
                  </a:lnTo>
                  <a:lnTo>
                    <a:pt x="278" y="206"/>
                  </a:lnTo>
                  <a:lnTo>
                    <a:pt x="274" y="218"/>
                  </a:lnTo>
                  <a:lnTo>
                    <a:pt x="260" y="224"/>
                  </a:lnTo>
                  <a:lnTo>
                    <a:pt x="270" y="248"/>
                  </a:lnTo>
                  <a:lnTo>
                    <a:pt x="262" y="258"/>
                  </a:lnTo>
                  <a:lnTo>
                    <a:pt x="262" y="256"/>
                  </a:lnTo>
                  <a:lnTo>
                    <a:pt x="470" y="248"/>
                  </a:lnTo>
                  <a:lnTo>
                    <a:pt x="460" y="290"/>
                  </a:lnTo>
                  <a:lnTo>
                    <a:pt x="466" y="302"/>
                  </a:lnTo>
                  <a:lnTo>
                    <a:pt x="480" y="314"/>
                  </a:lnTo>
                  <a:lnTo>
                    <a:pt x="490" y="340"/>
                  </a:lnTo>
                  <a:close/>
                </a:path>
              </a:pathLst>
            </a:custGeom>
            <a:solidFill>
              <a:schemeClr val="bg1"/>
            </a:solidFill>
            <a:ln w="3175">
              <a:solidFill>
                <a:srgbClr val="404040"/>
              </a:solidFill>
              <a:prstDash val="solid"/>
              <a:round/>
              <a:headEnd/>
              <a:tailEnd/>
            </a:ln>
          </p:spPr>
          <p:txBody>
            <a:bodyPr/>
            <a:lstStyle/>
            <a:p>
              <a:endParaRPr lang="en-US" dirty="0"/>
            </a:p>
          </p:txBody>
        </p:sp>
        <p:sp>
          <p:nvSpPr>
            <p:cNvPr id="23" name="Freeform 631"/>
            <p:cNvSpPr>
              <a:spLocks/>
            </p:cNvSpPr>
            <p:nvPr/>
          </p:nvSpPr>
          <p:spPr bwMode="auto">
            <a:xfrm>
              <a:off x="4749" y="1116"/>
              <a:ext cx="168" cy="312"/>
            </a:xfrm>
            <a:custGeom>
              <a:avLst/>
              <a:gdLst>
                <a:gd name="T0" fmla="*/ 144 w 168"/>
                <a:gd name="T1" fmla="*/ 296 h 312"/>
                <a:gd name="T2" fmla="*/ 132 w 168"/>
                <a:gd name="T3" fmla="*/ 282 h 312"/>
                <a:gd name="T4" fmla="*/ 136 w 168"/>
                <a:gd name="T5" fmla="*/ 262 h 312"/>
                <a:gd name="T6" fmla="*/ 126 w 168"/>
                <a:gd name="T7" fmla="*/ 194 h 312"/>
                <a:gd name="T8" fmla="*/ 140 w 168"/>
                <a:gd name="T9" fmla="*/ 136 h 312"/>
                <a:gd name="T10" fmla="*/ 136 w 168"/>
                <a:gd name="T11" fmla="*/ 92 h 312"/>
                <a:gd name="T12" fmla="*/ 150 w 168"/>
                <a:gd name="T13" fmla="*/ 84 h 312"/>
                <a:gd name="T14" fmla="*/ 168 w 168"/>
                <a:gd name="T15" fmla="*/ 56 h 312"/>
                <a:gd name="T16" fmla="*/ 168 w 168"/>
                <a:gd name="T17" fmla="*/ 46 h 312"/>
                <a:gd name="T18" fmla="*/ 156 w 168"/>
                <a:gd name="T19" fmla="*/ 28 h 312"/>
                <a:gd name="T20" fmla="*/ 162 w 168"/>
                <a:gd name="T21" fmla="*/ 8 h 312"/>
                <a:gd name="T22" fmla="*/ 158 w 168"/>
                <a:gd name="T23" fmla="*/ 0 h 312"/>
                <a:gd name="T24" fmla="*/ 0 w 168"/>
                <a:gd name="T25" fmla="*/ 38 h 312"/>
                <a:gd name="T26" fmla="*/ 4 w 168"/>
                <a:gd name="T27" fmla="*/ 46 h 312"/>
                <a:gd name="T28" fmla="*/ 2 w 168"/>
                <a:gd name="T29" fmla="*/ 54 h 312"/>
                <a:gd name="T30" fmla="*/ 6 w 168"/>
                <a:gd name="T31" fmla="*/ 62 h 312"/>
                <a:gd name="T32" fmla="*/ 8 w 168"/>
                <a:gd name="T33" fmla="*/ 82 h 312"/>
                <a:gd name="T34" fmla="*/ 20 w 168"/>
                <a:gd name="T35" fmla="*/ 102 h 312"/>
                <a:gd name="T36" fmla="*/ 18 w 168"/>
                <a:gd name="T37" fmla="*/ 112 h 312"/>
                <a:gd name="T38" fmla="*/ 24 w 168"/>
                <a:gd name="T39" fmla="*/ 126 h 312"/>
                <a:gd name="T40" fmla="*/ 20 w 168"/>
                <a:gd name="T41" fmla="*/ 134 h 312"/>
                <a:gd name="T42" fmla="*/ 18 w 168"/>
                <a:gd name="T43" fmla="*/ 154 h 312"/>
                <a:gd name="T44" fmla="*/ 34 w 168"/>
                <a:gd name="T45" fmla="*/ 190 h 312"/>
                <a:gd name="T46" fmla="*/ 32 w 168"/>
                <a:gd name="T47" fmla="*/ 204 h 312"/>
                <a:gd name="T48" fmla="*/ 34 w 168"/>
                <a:gd name="T49" fmla="*/ 212 h 312"/>
                <a:gd name="T50" fmla="*/ 42 w 168"/>
                <a:gd name="T51" fmla="*/ 204 h 312"/>
                <a:gd name="T52" fmla="*/ 50 w 168"/>
                <a:gd name="T53" fmla="*/ 212 h 312"/>
                <a:gd name="T54" fmla="*/ 68 w 168"/>
                <a:gd name="T55" fmla="*/ 302 h 312"/>
                <a:gd name="T56" fmla="*/ 72 w 168"/>
                <a:gd name="T57" fmla="*/ 312 h 312"/>
                <a:gd name="T58" fmla="*/ 144 w 168"/>
                <a:gd name="T59" fmla="*/ 296 h 3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8"/>
                <a:gd name="T91" fmla="*/ 0 h 312"/>
                <a:gd name="T92" fmla="*/ 168 w 168"/>
                <a:gd name="T93" fmla="*/ 312 h 3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8" h="312">
                  <a:moveTo>
                    <a:pt x="144" y="296"/>
                  </a:moveTo>
                  <a:lnTo>
                    <a:pt x="132" y="282"/>
                  </a:lnTo>
                  <a:lnTo>
                    <a:pt x="136" y="262"/>
                  </a:lnTo>
                  <a:lnTo>
                    <a:pt x="126" y="194"/>
                  </a:lnTo>
                  <a:lnTo>
                    <a:pt x="140" y="136"/>
                  </a:lnTo>
                  <a:lnTo>
                    <a:pt x="136" y="92"/>
                  </a:lnTo>
                  <a:lnTo>
                    <a:pt x="150" y="84"/>
                  </a:lnTo>
                  <a:lnTo>
                    <a:pt x="168" y="56"/>
                  </a:lnTo>
                  <a:lnTo>
                    <a:pt x="168" y="46"/>
                  </a:lnTo>
                  <a:lnTo>
                    <a:pt x="156" y="28"/>
                  </a:lnTo>
                  <a:lnTo>
                    <a:pt x="162" y="8"/>
                  </a:lnTo>
                  <a:lnTo>
                    <a:pt x="158" y="0"/>
                  </a:lnTo>
                  <a:lnTo>
                    <a:pt x="0" y="38"/>
                  </a:lnTo>
                  <a:lnTo>
                    <a:pt x="4" y="46"/>
                  </a:lnTo>
                  <a:lnTo>
                    <a:pt x="2" y="54"/>
                  </a:lnTo>
                  <a:lnTo>
                    <a:pt x="6" y="62"/>
                  </a:lnTo>
                  <a:lnTo>
                    <a:pt x="8" y="82"/>
                  </a:lnTo>
                  <a:lnTo>
                    <a:pt x="20" y="102"/>
                  </a:lnTo>
                  <a:lnTo>
                    <a:pt x="18" y="112"/>
                  </a:lnTo>
                  <a:lnTo>
                    <a:pt x="24" y="126"/>
                  </a:lnTo>
                  <a:lnTo>
                    <a:pt x="20" y="134"/>
                  </a:lnTo>
                  <a:lnTo>
                    <a:pt x="18" y="154"/>
                  </a:lnTo>
                  <a:lnTo>
                    <a:pt x="34" y="190"/>
                  </a:lnTo>
                  <a:lnTo>
                    <a:pt x="32" y="204"/>
                  </a:lnTo>
                  <a:lnTo>
                    <a:pt x="34" y="212"/>
                  </a:lnTo>
                  <a:lnTo>
                    <a:pt x="42" y="204"/>
                  </a:lnTo>
                  <a:lnTo>
                    <a:pt x="50" y="212"/>
                  </a:lnTo>
                  <a:lnTo>
                    <a:pt x="68" y="302"/>
                  </a:lnTo>
                  <a:lnTo>
                    <a:pt x="72" y="312"/>
                  </a:lnTo>
                  <a:lnTo>
                    <a:pt x="144" y="296"/>
                  </a:lnTo>
                  <a:close/>
                </a:path>
              </a:pathLst>
            </a:custGeom>
            <a:solidFill>
              <a:schemeClr val="bg1"/>
            </a:solidFill>
            <a:ln w="3175">
              <a:solidFill>
                <a:srgbClr val="404040"/>
              </a:solidFill>
              <a:prstDash val="solid"/>
              <a:round/>
              <a:headEnd/>
              <a:tailEnd/>
            </a:ln>
          </p:spPr>
          <p:txBody>
            <a:bodyPr/>
            <a:lstStyle/>
            <a:p>
              <a:endParaRPr lang="en-US" dirty="0"/>
            </a:p>
          </p:txBody>
        </p:sp>
        <p:sp>
          <p:nvSpPr>
            <p:cNvPr id="24" name="Freeform 632"/>
            <p:cNvSpPr>
              <a:spLocks/>
            </p:cNvSpPr>
            <p:nvPr/>
          </p:nvSpPr>
          <p:spPr bwMode="auto">
            <a:xfrm>
              <a:off x="4693" y="1628"/>
              <a:ext cx="142" cy="300"/>
            </a:xfrm>
            <a:custGeom>
              <a:avLst/>
              <a:gdLst>
                <a:gd name="T0" fmla="*/ 6 w 142"/>
                <a:gd name="T1" fmla="*/ 242 h 300"/>
                <a:gd name="T2" fmla="*/ 36 w 142"/>
                <a:gd name="T3" fmla="*/ 264 h 300"/>
                <a:gd name="T4" fmla="*/ 50 w 142"/>
                <a:gd name="T5" fmla="*/ 266 h 300"/>
                <a:gd name="T6" fmla="*/ 64 w 142"/>
                <a:gd name="T7" fmla="*/ 274 h 300"/>
                <a:gd name="T8" fmla="*/ 82 w 142"/>
                <a:gd name="T9" fmla="*/ 272 h 300"/>
                <a:gd name="T10" fmla="*/ 86 w 142"/>
                <a:gd name="T11" fmla="*/ 294 h 300"/>
                <a:gd name="T12" fmla="*/ 90 w 142"/>
                <a:gd name="T13" fmla="*/ 300 h 300"/>
                <a:gd name="T14" fmla="*/ 126 w 142"/>
                <a:gd name="T15" fmla="*/ 220 h 300"/>
                <a:gd name="T16" fmla="*/ 124 w 142"/>
                <a:gd name="T17" fmla="*/ 214 h 300"/>
                <a:gd name="T18" fmla="*/ 132 w 142"/>
                <a:gd name="T19" fmla="*/ 208 h 300"/>
                <a:gd name="T20" fmla="*/ 134 w 142"/>
                <a:gd name="T21" fmla="*/ 202 h 300"/>
                <a:gd name="T22" fmla="*/ 132 w 142"/>
                <a:gd name="T23" fmla="*/ 166 h 300"/>
                <a:gd name="T24" fmla="*/ 134 w 142"/>
                <a:gd name="T25" fmla="*/ 162 h 300"/>
                <a:gd name="T26" fmla="*/ 138 w 142"/>
                <a:gd name="T27" fmla="*/ 162 h 300"/>
                <a:gd name="T28" fmla="*/ 142 w 142"/>
                <a:gd name="T29" fmla="*/ 160 h 300"/>
                <a:gd name="T30" fmla="*/ 142 w 142"/>
                <a:gd name="T31" fmla="*/ 124 h 300"/>
                <a:gd name="T32" fmla="*/ 138 w 142"/>
                <a:gd name="T33" fmla="*/ 116 h 300"/>
                <a:gd name="T34" fmla="*/ 126 w 142"/>
                <a:gd name="T35" fmla="*/ 106 h 300"/>
                <a:gd name="T36" fmla="*/ 112 w 142"/>
                <a:gd name="T37" fmla="*/ 102 h 300"/>
                <a:gd name="T38" fmla="*/ 110 w 142"/>
                <a:gd name="T39" fmla="*/ 100 h 300"/>
                <a:gd name="T40" fmla="*/ 108 w 142"/>
                <a:gd name="T41" fmla="*/ 92 h 300"/>
                <a:gd name="T42" fmla="*/ 112 w 142"/>
                <a:gd name="T43" fmla="*/ 76 h 300"/>
                <a:gd name="T44" fmla="*/ 116 w 142"/>
                <a:gd name="T45" fmla="*/ 70 h 300"/>
                <a:gd name="T46" fmla="*/ 120 w 142"/>
                <a:gd name="T47" fmla="*/ 30 h 300"/>
                <a:gd name="T48" fmla="*/ 34 w 142"/>
                <a:gd name="T49" fmla="*/ 0 h 300"/>
                <a:gd name="T50" fmla="*/ 26 w 142"/>
                <a:gd name="T51" fmla="*/ 14 h 300"/>
                <a:gd name="T52" fmla="*/ 16 w 142"/>
                <a:gd name="T53" fmla="*/ 42 h 300"/>
                <a:gd name="T54" fmla="*/ 6 w 142"/>
                <a:gd name="T55" fmla="*/ 56 h 300"/>
                <a:gd name="T56" fmla="*/ 14 w 142"/>
                <a:gd name="T57" fmla="*/ 68 h 300"/>
                <a:gd name="T58" fmla="*/ 12 w 142"/>
                <a:gd name="T59" fmla="*/ 80 h 300"/>
                <a:gd name="T60" fmla="*/ 6 w 142"/>
                <a:gd name="T61" fmla="*/ 86 h 300"/>
                <a:gd name="T62" fmla="*/ 8 w 142"/>
                <a:gd name="T63" fmla="*/ 96 h 300"/>
                <a:gd name="T64" fmla="*/ 6 w 142"/>
                <a:gd name="T65" fmla="*/ 94 h 300"/>
                <a:gd name="T66" fmla="*/ 12 w 142"/>
                <a:gd name="T67" fmla="*/ 110 h 300"/>
                <a:gd name="T68" fmla="*/ 22 w 142"/>
                <a:gd name="T69" fmla="*/ 110 h 300"/>
                <a:gd name="T70" fmla="*/ 28 w 142"/>
                <a:gd name="T71" fmla="*/ 124 h 300"/>
                <a:gd name="T72" fmla="*/ 36 w 142"/>
                <a:gd name="T73" fmla="*/ 126 h 300"/>
                <a:gd name="T74" fmla="*/ 64 w 142"/>
                <a:gd name="T75" fmla="*/ 150 h 300"/>
                <a:gd name="T76" fmla="*/ 34 w 142"/>
                <a:gd name="T77" fmla="*/ 186 h 300"/>
                <a:gd name="T78" fmla="*/ 36 w 142"/>
                <a:gd name="T79" fmla="*/ 190 h 300"/>
                <a:gd name="T80" fmla="*/ 34 w 142"/>
                <a:gd name="T81" fmla="*/ 194 h 300"/>
                <a:gd name="T82" fmla="*/ 16 w 142"/>
                <a:gd name="T83" fmla="*/ 204 h 300"/>
                <a:gd name="T84" fmla="*/ 6 w 142"/>
                <a:gd name="T85" fmla="*/ 216 h 300"/>
                <a:gd name="T86" fmla="*/ 0 w 142"/>
                <a:gd name="T87" fmla="*/ 234 h 300"/>
                <a:gd name="T88" fmla="*/ 6 w 142"/>
                <a:gd name="T89" fmla="*/ 242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300"/>
                <a:gd name="T137" fmla="*/ 142 w 142"/>
                <a:gd name="T138" fmla="*/ 300 h 3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300">
                  <a:moveTo>
                    <a:pt x="6" y="242"/>
                  </a:moveTo>
                  <a:lnTo>
                    <a:pt x="36" y="264"/>
                  </a:lnTo>
                  <a:lnTo>
                    <a:pt x="50" y="266"/>
                  </a:lnTo>
                  <a:lnTo>
                    <a:pt x="64" y="274"/>
                  </a:lnTo>
                  <a:lnTo>
                    <a:pt x="82" y="272"/>
                  </a:lnTo>
                  <a:lnTo>
                    <a:pt x="86" y="294"/>
                  </a:lnTo>
                  <a:lnTo>
                    <a:pt x="90" y="300"/>
                  </a:lnTo>
                  <a:lnTo>
                    <a:pt x="126" y="220"/>
                  </a:lnTo>
                  <a:lnTo>
                    <a:pt x="124" y="214"/>
                  </a:lnTo>
                  <a:lnTo>
                    <a:pt x="132" y="208"/>
                  </a:lnTo>
                  <a:lnTo>
                    <a:pt x="134" y="202"/>
                  </a:lnTo>
                  <a:lnTo>
                    <a:pt x="132" y="166"/>
                  </a:lnTo>
                  <a:lnTo>
                    <a:pt x="134" y="162"/>
                  </a:lnTo>
                  <a:lnTo>
                    <a:pt x="138" y="162"/>
                  </a:lnTo>
                  <a:lnTo>
                    <a:pt x="142" y="160"/>
                  </a:lnTo>
                  <a:lnTo>
                    <a:pt x="142" y="124"/>
                  </a:lnTo>
                  <a:lnTo>
                    <a:pt x="138" y="116"/>
                  </a:lnTo>
                  <a:lnTo>
                    <a:pt x="126" y="106"/>
                  </a:lnTo>
                  <a:lnTo>
                    <a:pt x="112" y="102"/>
                  </a:lnTo>
                  <a:lnTo>
                    <a:pt x="110" y="100"/>
                  </a:lnTo>
                  <a:lnTo>
                    <a:pt x="108" y="92"/>
                  </a:lnTo>
                  <a:lnTo>
                    <a:pt x="112" y="76"/>
                  </a:lnTo>
                  <a:lnTo>
                    <a:pt x="116" y="70"/>
                  </a:lnTo>
                  <a:lnTo>
                    <a:pt x="120" y="30"/>
                  </a:lnTo>
                  <a:lnTo>
                    <a:pt x="34" y="0"/>
                  </a:lnTo>
                  <a:lnTo>
                    <a:pt x="26" y="14"/>
                  </a:lnTo>
                  <a:lnTo>
                    <a:pt x="16" y="42"/>
                  </a:lnTo>
                  <a:lnTo>
                    <a:pt x="6" y="56"/>
                  </a:lnTo>
                  <a:lnTo>
                    <a:pt x="14" y="68"/>
                  </a:lnTo>
                  <a:lnTo>
                    <a:pt x="12" y="80"/>
                  </a:lnTo>
                  <a:lnTo>
                    <a:pt x="6" y="86"/>
                  </a:lnTo>
                  <a:lnTo>
                    <a:pt x="8" y="96"/>
                  </a:lnTo>
                  <a:lnTo>
                    <a:pt x="6" y="94"/>
                  </a:lnTo>
                  <a:lnTo>
                    <a:pt x="12" y="110"/>
                  </a:lnTo>
                  <a:lnTo>
                    <a:pt x="22" y="110"/>
                  </a:lnTo>
                  <a:lnTo>
                    <a:pt x="28" y="124"/>
                  </a:lnTo>
                  <a:lnTo>
                    <a:pt x="36" y="126"/>
                  </a:lnTo>
                  <a:lnTo>
                    <a:pt x="64" y="150"/>
                  </a:lnTo>
                  <a:lnTo>
                    <a:pt x="34" y="186"/>
                  </a:lnTo>
                  <a:lnTo>
                    <a:pt x="36" y="190"/>
                  </a:lnTo>
                  <a:lnTo>
                    <a:pt x="34" y="194"/>
                  </a:lnTo>
                  <a:lnTo>
                    <a:pt x="16" y="204"/>
                  </a:lnTo>
                  <a:lnTo>
                    <a:pt x="6" y="216"/>
                  </a:lnTo>
                  <a:lnTo>
                    <a:pt x="0" y="234"/>
                  </a:lnTo>
                  <a:lnTo>
                    <a:pt x="6" y="242"/>
                  </a:lnTo>
                  <a:close/>
                </a:path>
              </a:pathLst>
            </a:custGeom>
            <a:solidFill>
              <a:schemeClr val="bg1"/>
            </a:solidFill>
            <a:ln w="3175">
              <a:solidFill>
                <a:srgbClr val="404040"/>
              </a:solidFill>
              <a:prstDash val="solid"/>
              <a:round/>
              <a:headEnd/>
              <a:tailEnd/>
            </a:ln>
          </p:spPr>
          <p:txBody>
            <a:bodyPr/>
            <a:lstStyle/>
            <a:p>
              <a:endParaRPr lang="en-US" dirty="0"/>
            </a:p>
          </p:txBody>
        </p:sp>
        <p:sp>
          <p:nvSpPr>
            <p:cNvPr id="25" name="Freeform 633"/>
            <p:cNvSpPr>
              <a:spLocks/>
            </p:cNvSpPr>
            <p:nvPr/>
          </p:nvSpPr>
          <p:spPr bwMode="auto">
            <a:xfrm>
              <a:off x="4975" y="1474"/>
              <a:ext cx="66" cy="98"/>
            </a:xfrm>
            <a:custGeom>
              <a:avLst/>
              <a:gdLst>
                <a:gd name="T0" fmla="*/ 18 w 66"/>
                <a:gd name="T1" fmla="*/ 98 h 98"/>
                <a:gd name="T2" fmla="*/ 52 w 66"/>
                <a:gd name="T3" fmla="*/ 78 h 98"/>
                <a:gd name="T4" fmla="*/ 60 w 66"/>
                <a:gd name="T5" fmla="*/ 68 h 98"/>
                <a:gd name="T6" fmla="*/ 62 w 66"/>
                <a:gd name="T7" fmla="*/ 40 h 98"/>
                <a:gd name="T8" fmla="*/ 66 w 66"/>
                <a:gd name="T9" fmla="*/ 36 h 98"/>
                <a:gd name="T10" fmla="*/ 48 w 66"/>
                <a:gd name="T11" fmla="*/ 28 h 98"/>
                <a:gd name="T12" fmla="*/ 46 w 66"/>
                <a:gd name="T13" fmla="*/ 16 h 98"/>
                <a:gd name="T14" fmla="*/ 42 w 66"/>
                <a:gd name="T15" fmla="*/ 16 h 98"/>
                <a:gd name="T16" fmla="*/ 38 w 66"/>
                <a:gd name="T17" fmla="*/ 0 h 98"/>
                <a:gd name="T18" fmla="*/ 0 w 66"/>
                <a:gd name="T19" fmla="*/ 10 h 98"/>
                <a:gd name="T20" fmla="*/ 18 w 66"/>
                <a:gd name="T21" fmla="*/ 86 h 98"/>
                <a:gd name="T22" fmla="*/ 16 w 66"/>
                <a:gd name="T23" fmla="*/ 88 h 98"/>
                <a:gd name="T24" fmla="*/ 18 w 66"/>
                <a:gd name="T25" fmla="*/ 98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98"/>
                <a:gd name="T41" fmla="*/ 66 w 66"/>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98">
                  <a:moveTo>
                    <a:pt x="18" y="98"/>
                  </a:moveTo>
                  <a:lnTo>
                    <a:pt x="52" y="78"/>
                  </a:lnTo>
                  <a:lnTo>
                    <a:pt x="60" y="68"/>
                  </a:lnTo>
                  <a:lnTo>
                    <a:pt x="62" y="40"/>
                  </a:lnTo>
                  <a:lnTo>
                    <a:pt x="66" y="36"/>
                  </a:lnTo>
                  <a:lnTo>
                    <a:pt x="48" y="28"/>
                  </a:lnTo>
                  <a:lnTo>
                    <a:pt x="46" y="16"/>
                  </a:lnTo>
                  <a:lnTo>
                    <a:pt x="42" y="16"/>
                  </a:lnTo>
                  <a:lnTo>
                    <a:pt x="38" y="0"/>
                  </a:lnTo>
                  <a:lnTo>
                    <a:pt x="0" y="10"/>
                  </a:lnTo>
                  <a:lnTo>
                    <a:pt x="18" y="86"/>
                  </a:lnTo>
                  <a:lnTo>
                    <a:pt x="16" y="88"/>
                  </a:lnTo>
                  <a:lnTo>
                    <a:pt x="18" y="98"/>
                  </a:lnTo>
                  <a:close/>
                </a:path>
              </a:pathLst>
            </a:custGeom>
            <a:solidFill>
              <a:schemeClr val="bg1"/>
            </a:solidFill>
            <a:ln w="3175">
              <a:solidFill>
                <a:srgbClr val="404040"/>
              </a:solidFill>
              <a:prstDash val="solid"/>
              <a:round/>
              <a:headEnd/>
              <a:tailEnd/>
            </a:ln>
          </p:spPr>
          <p:txBody>
            <a:bodyPr/>
            <a:lstStyle/>
            <a:p>
              <a:endParaRPr lang="en-US" dirty="0"/>
            </a:p>
          </p:txBody>
        </p:sp>
        <p:sp>
          <p:nvSpPr>
            <p:cNvPr id="26" name="Freeform 634"/>
            <p:cNvSpPr>
              <a:spLocks/>
            </p:cNvSpPr>
            <p:nvPr/>
          </p:nvSpPr>
          <p:spPr bwMode="auto">
            <a:xfrm>
              <a:off x="4025" y="2519"/>
              <a:ext cx="510" cy="388"/>
            </a:xfrm>
            <a:custGeom>
              <a:avLst/>
              <a:gdLst>
                <a:gd name="T0" fmla="*/ 298 w 510"/>
                <a:gd name="T1" fmla="*/ 378 h 388"/>
                <a:gd name="T2" fmla="*/ 316 w 510"/>
                <a:gd name="T3" fmla="*/ 362 h 388"/>
                <a:gd name="T4" fmla="*/ 332 w 510"/>
                <a:gd name="T5" fmla="*/ 352 h 388"/>
                <a:gd name="T6" fmla="*/ 312 w 510"/>
                <a:gd name="T7" fmla="*/ 324 h 388"/>
                <a:gd name="T8" fmla="*/ 374 w 510"/>
                <a:gd name="T9" fmla="*/ 310 h 388"/>
                <a:gd name="T10" fmla="*/ 420 w 510"/>
                <a:gd name="T11" fmla="*/ 262 h 388"/>
                <a:gd name="T12" fmla="*/ 432 w 510"/>
                <a:gd name="T13" fmla="*/ 254 h 388"/>
                <a:gd name="T14" fmla="*/ 450 w 510"/>
                <a:gd name="T15" fmla="*/ 232 h 388"/>
                <a:gd name="T16" fmla="*/ 464 w 510"/>
                <a:gd name="T17" fmla="*/ 208 h 388"/>
                <a:gd name="T18" fmla="*/ 468 w 510"/>
                <a:gd name="T19" fmla="*/ 186 h 388"/>
                <a:gd name="T20" fmla="*/ 510 w 510"/>
                <a:gd name="T21" fmla="*/ 130 h 388"/>
                <a:gd name="T22" fmla="*/ 376 w 510"/>
                <a:gd name="T23" fmla="*/ 20 h 388"/>
                <a:gd name="T24" fmla="*/ 258 w 510"/>
                <a:gd name="T25" fmla="*/ 20 h 388"/>
                <a:gd name="T26" fmla="*/ 232 w 510"/>
                <a:gd name="T27" fmla="*/ 10 h 388"/>
                <a:gd name="T28" fmla="*/ 90 w 510"/>
                <a:gd name="T29" fmla="*/ 10 h 388"/>
                <a:gd name="T30" fmla="*/ 62 w 510"/>
                <a:gd name="T31" fmla="*/ 24 h 388"/>
                <a:gd name="T32" fmla="*/ 52 w 510"/>
                <a:gd name="T33" fmla="*/ 32 h 388"/>
                <a:gd name="T34" fmla="*/ 22 w 510"/>
                <a:gd name="T35" fmla="*/ 44 h 388"/>
                <a:gd name="T36" fmla="*/ 10 w 510"/>
                <a:gd name="T37" fmla="*/ 64 h 388"/>
                <a:gd name="T38" fmla="*/ 38 w 510"/>
                <a:gd name="T39" fmla="*/ 112 h 388"/>
                <a:gd name="T40" fmla="*/ 60 w 510"/>
                <a:gd name="T41" fmla="*/ 124 h 388"/>
                <a:gd name="T42" fmla="*/ 72 w 510"/>
                <a:gd name="T43" fmla="*/ 146 h 388"/>
                <a:gd name="T44" fmla="*/ 90 w 510"/>
                <a:gd name="T45" fmla="*/ 164 h 388"/>
                <a:gd name="T46" fmla="*/ 124 w 510"/>
                <a:gd name="T47" fmla="*/ 186 h 388"/>
                <a:gd name="T48" fmla="*/ 136 w 510"/>
                <a:gd name="T49" fmla="*/ 204 h 388"/>
                <a:gd name="T50" fmla="*/ 168 w 510"/>
                <a:gd name="T51" fmla="*/ 238 h 388"/>
                <a:gd name="T52" fmla="*/ 180 w 510"/>
                <a:gd name="T53" fmla="*/ 250 h 388"/>
                <a:gd name="T54" fmla="*/ 190 w 510"/>
                <a:gd name="T55" fmla="*/ 260 h 388"/>
                <a:gd name="T56" fmla="*/ 222 w 510"/>
                <a:gd name="T57" fmla="*/ 282 h 388"/>
                <a:gd name="T58" fmla="*/ 238 w 510"/>
                <a:gd name="T59" fmla="*/ 324 h 388"/>
                <a:gd name="T60" fmla="*/ 272 w 510"/>
                <a:gd name="T61" fmla="*/ 356 h 388"/>
                <a:gd name="T62" fmla="*/ 302 w 510"/>
                <a:gd name="T63" fmla="*/ 388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0"/>
                <a:gd name="T97" fmla="*/ 0 h 388"/>
                <a:gd name="T98" fmla="*/ 510 w 510"/>
                <a:gd name="T99" fmla="*/ 388 h 3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0" h="388">
                  <a:moveTo>
                    <a:pt x="302" y="388"/>
                  </a:moveTo>
                  <a:lnTo>
                    <a:pt x="298" y="378"/>
                  </a:lnTo>
                  <a:lnTo>
                    <a:pt x="300" y="374"/>
                  </a:lnTo>
                  <a:lnTo>
                    <a:pt x="316" y="362"/>
                  </a:lnTo>
                  <a:lnTo>
                    <a:pt x="326" y="360"/>
                  </a:lnTo>
                  <a:lnTo>
                    <a:pt x="332" y="352"/>
                  </a:lnTo>
                  <a:lnTo>
                    <a:pt x="314" y="328"/>
                  </a:lnTo>
                  <a:lnTo>
                    <a:pt x="312" y="324"/>
                  </a:lnTo>
                  <a:lnTo>
                    <a:pt x="314" y="320"/>
                  </a:lnTo>
                  <a:lnTo>
                    <a:pt x="374" y="310"/>
                  </a:lnTo>
                  <a:lnTo>
                    <a:pt x="382" y="306"/>
                  </a:lnTo>
                  <a:lnTo>
                    <a:pt x="420" y="262"/>
                  </a:lnTo>
                  <a:lnTo>
                    <a:pt x="424" y="262"/>
                  </a:lnTo>
                  <a:lnTo>
                    <a:pt x="432" y="254"/>
                  </a:lnTo>
                  <a:lnTo>
                    <a:pt x="434" y="240"/>
                  </a:lnTo>
                  <a:lnTo>
                    <a:pt x="450" y="232"/>
                  </a:lnTo>
                  <a:lnTo>
                    <a:pt x="460" y="220"/>
                  </a:lnTo>
                  <a:lnTo>
                    <a:pt x="464" y="208"/>
                  </a:lnTo>
                  <a:lnTo>
                    <a:pt x="458" y="198"/>
                  </a:lnTo>
                  <a:lnTo>
                    <a:pt x="468" y="186"/>
                  </a:lnTo>
                  <a:lnTo>
                    <a:pt x="486" y="146"/>
                  </a:lnTo>
                  <a:lnTo>
                    <a:pt x="510" y="130"/>
                  </a:lnTo>
                  <a:lnTo>
                    <a:pt x="510" y="120"/>
                  </a:lnTo>
                  <a:lnTo>
                    <a:pt x="376" y="20"/>
                  </a:lnTo>
                  <a:lnTo>
                    <a:pt x="260" y="38"/>
                  </a:lnTo>
                  <a:lnTo>
                    <a:pt x="258" y="20"/>
                  </a:lnTo>
                  <a:lnTo>
                    <a:pt x="240" y="2"/>
                  </a:lnTo>
                  <a:lnTo>
                    <a:pt x="232" y="10"/>
                  </a:lnTo>
                  <a:lnTo>
                    <a:pt x="228" y="0"/>
                  </a:lnTo>
                  <a:lnTo>
                    <a:pt x="90" y="10"/>
                  </a:lnTo>
                  <a:lnTo>
                    <a:pt x="86" y="16"/>
                  </a:lnTo>
                  <a:lnTo>
                    <a:pt x="62" y="24"/>
                  </a:lnTo>
                  <a:lnTo>
                    <a:pt x="56" y="34"/>
                  </a:lnTo>
                  <a:lnTo>
                    <a:pt x="52" y="32"/>
                  </a:lnTo>
                  <a:lnTo>
                    <a:pt x="20" y="44"/>
                  </a:lnTo>
                  <a:lnTo>
                    <a:pt x="22" y="44"/>
                  </a:lnTo>
                  <a:lnTo>
                    <a:pt x="20" y="56"/>
                  </a:lnTo>
                  <a:lnTo>
                    <a:pt x="10" y="64"/>
                  </a:lnTo>
                  <a:lnTo>
                    <a:pt x="0" y="86"/>
                  </a:lnTo>
                  <a:lnTo>
                    <a:pt x="38" y="112"/>
                  </a:lnTo>
                  <a:lnTo>
                    <a:pt x="52" y="110"/>
                  </a:lnTo>
                  <a:lnTo>
                    <a:pt x="60" y="124"/>
                  </a:lnTo>
                  <a:lnTo>
                    <a:pt x="72" y="146"/>
                  </a:lnTo>
                  <a:lnTo>
                    <a:pt x="90" y="164"/>
                  </a:lnTo>
                  <a:lnTo>
                    <a:pt x="94" y="172"/>
                  </a:lnTo>
                  <a:lnTo>
                    <a:pt x="124" y="186"/>
                  </a:lnTo>
                  <a:lnTo>
                    <a:pt x="136" y="204"/>
                  </a:lnTo>
                  <a:lnTo>
                    <a:pt x="168" y="224"/>
                  </a:lnTo>
                  <a:lnTo>
                    <a:pt x="168" y="238"/>
                  </a:lnTo>
                  <a:lnTo>
                    <a:pt x="180" y="242"/>
                  </a:lnTo>
                  <a:lnTo>
                    <a:pt x="180" y="250"/>
                  </a:lnTo>
                  <a:lnTo>
                    <a:pt x="190" y="254"/>
                  </a:lnTo>
                  <a:lnTo>
                    <a:pt x="190" y="260"/>
                  </a:lnTo>
                  <a:lnTo>
                    <a:pt x="222" y="276"/>
                  </a:lnTo>
                  <a:lnTo>
                    <a:pt x="222" y="282"/>
                  </a:lnTo>
                  <a:lnTo>
                    <a:pt x="236" y="306"/>
                  </a:lnTo>
                  <a:lnTo>
                    <a:pt x="238" y="324"/>
                  </a:lnTo>
                  <a:lnTo>
                    <a:pt x="256" y="332"/>
                  </a:lnTo>
                  <a:lnTo>
                    <a:pt x="272" y="356"/>
                  </a:lnTo>
                  <a:lnTo>
                    <a:pt x="274" y="380"/>
                  </a:lnTo>
                  <a:lnTo>
                    <a:pt x="302" y="388"/>
                  </a:lnTo>
                  <a:close/>
                </a:path>
              </a:pathLst>
            </a:custGeom>
            <a:solidFill>
              <a:schemeClr val="bg1"/>
            </a:solidFill>
            <a:ln w="3175">
              <a:solidFill>
                <a:srgbClr val="404040"/>
              </a:solidFill>
              <a:prstDash val="solid"/>
              <a:round/>
              <a:headEnd/>
              <a:tailEnd/>
            </a:ln>
          </p:spPr>
          <p:txBody>
            <a:bodyPr/>
            <a:lstStyle/>
            <a:p>
              <a:endParaRPr lang="en-US" dirty="0"/>
            </a:p>
          </p:txBody>
        </p:sp>
        <p:sp>
          <p:nvSpPr>
            <p:cNvPr id="27" name="Freeform 635"/>
            <p:cNvSpPr>
              <a:spLocks/>
            </p:cNvSpPr>
            <p:nvPr/>
          </p:nvSpPr>
          <p:spPr bwMode="auto">
            <a:xfrm>
              <a:off x="4713" y="2054"/>
              <a:ext cx="54" cy="124"/>
            </a:xfrm>
            <a:custGeom>
              <a:avLst/>
              <a:gdLst>
                <a:gd name="T0" fmla="*/ 10 w 54"/>
                <a:gd name="T1" fmla="*/ 18 h 124"/>
                <a:gd name="T2" fmla="*/ 18 w 54"/>
                <a:gd name="T3" fmla="*/ 20 h 124"/>
                <a:gd name="T4" fmla="*/ 18 w 54"/>
                <a:gd name="T5" fmla="*/ 30 h 124"/>
                <a:gd name="T6" fmla="*/ 10 w 54"/>
                <a:gd name="T7" fmla="*/ 34 h 124"/>
                <a:gd name="T8" fmla="*/ 0 w 54"/>
                <a:gd name="T9" fmla="*/ 88 h 124"/>
                <a:gd name="T10" fmla="*/ 10 w 54"/>
                <a:gd name="T11" fmla="*/ 120 h 124"/>
                <a:gd name="T12" fmla="*/ 16 w 54"/>
                <a:gd name="T13" fmla="*/ 124 h 124"/>
                <a:gd name="T14" fmla="*/ 24 w 54"/>
                <a:gd name="T15" fmla="*/ 122 h 124"/>
                <a:gd name="T16" fmla="*/ 28 w 54"/>
                <a:gd name="T17" fmla="*/ 116 h 124"/>
                <a:gd name="T18" fmla="*/ 54 w 54"/>
                <a:gd name="T19" fmla="*/ 0 h 124"/>
                <a:gd name="T20" fmla="*/ 10 w 54"/>
                <a:gd name="T21" fmla="*/ 18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24"/>
                <a:gd name="T35" fmla="*/ 54 w 54"/>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24">
                  <a:moveTo>
                    <a:pt x="10" y="18"/>
                  </a:moveTo>
                  <a:lnTo>
                    <a:pt x="18" y="20"/>
                  </a:lnTo>
                  <a:lnTo>
                    <a:pt x="18" y="30"/>
                  </a:lnTo>
                  <a:lnTo>
                    <a:pt x="10" y="34"/>
                  </a:lnTo>
                  <a:lnTo>
                    <a:pt x="0" y="88"/>
                  </a:lnTo>
                  <a:lnTo>
                    <a:pt x="10" y="120"/>
                  </a:lnTo>
                  <a:lnTo>
                    <a:pt x="16" y="124"/>
                  </a:lnTo>
                  <a:lnTo>
                    <a:pt x="24" y="122"/>
                  </a:lnTo>
                  <a:lnTo>
                    <a:pt x="28" y="116"/>
                  </a:lnTo>
                  <a:lnTo>
                    <a:pt x="54" y="0"/>
                  </a:lnTo>
                  <a:lnTo>
                    <a:pt x="10" y="18"/>
                  </a:lnTo>
                  <a:close/>
                </a:path>
              </a:pathLst>
            </a:custGeom>
            <a:solidFill>
              <a:schemeClr val="bg1"/>
            </a:solidFill>
            <a:ln w="3175">
              <a:solidFill>
                <a:srgbClr val="404040"/>
              </a:solidFill>
              <a:prstDash val="solid"/>
              <a:round/>
              <a:headEnd/>
              <a:tailEnd/>
            </a:ln>
          </p:spPr>
          <p:txBody>
            <a:bodyPr/>
            <a:lstStyle/>
            <a:p>
              <a:endParaRPr lang="en-US" dirty="0"/>
            </a:p>
          </p:txBody>
        </p:sp>
        <p:sp>
          <p:nvSpPr>
            <p:cNvPr id="28" name="Freeform 636"/>
            <p:cNvSpPr>
              <a:spLocks/>
            </p:cNvSpPr>
            <p:nvPr/>
          </p:nvSpPr>
          <p:spPr bwMode="auto">
            <a:xfrm>
              <a:off x="320" y="532"/>
              <a:ext cx="658" cy="490"/>
            </a:xfrm>
            <a:custGeom>
              <a:avLst/>
              <a:gdLst>
                <a:gd name="T0" fmla="*/ 658 w 658"/>
                <a:gd name="T1" fmla="*/ 124 h 490"/>
                <a:gd name="T2" fmla="*/ 588 w 658"/>
                <a:gd name="T3" fmla="*/ 470 h 490"/>
                <a:gd name="T4" fmla="*/ 584 w 658"/>
                <a:gd name="T5" fmla="*/ 490 h 490"/>
                <a:gd name="T6" fmla="*/ 394 w 658"/>
                <a:gd name="T7" fmla="*/ 450 h 490"/>
                <a:gd name="T8" fmla="*/ 342 w 658"/>
                <a:gd name="T9" fmla="*/ 448 h 490"/>
                <a:gd name="T10" fmla="*/ 290 w 658"/>
                <a:gd name="T11" fmla="*/ 450 h 490"/>
                <a:gd name="T12" fmla="*/ 258 w 658"/>
                <a:gd name="T13" fmla="*/ 440 h 490"/>
                <a:gd name="T14" fmla="*/ 196 w 658"/>
                <a:gd name="T15" fmla="*/ 428 h 490"/>
                <a:gd name="T16" fmla="*/ 136 w 658"/>
                <a:gd name="T17" fmla="*/ 420 h 490"/>
                <a:gd name="T18" fmla="*/ 72 w 658"/>
                <a:gd name="T19" fmla="*/ 398 h 490"/>
                <a:gd name="T20" fmla="*/ 76 w 658"/>
                <a:gd name="T21" fmla="*/ 346 h 490"/>
                <a:gd name="T22" fmla="*/ 8 w 658"/>
                <a:gd name="T23" fmla="*/ 292 h 490"/>
                <a:gd name="T24" fmla="*/ 8 w 658"/>
                <a:gd name="T25" fmla="*/ 248 h 490"/>
                <a:gd name="T26" fmla="*/ 8 w 658"/>
                <a:gd name="T27" fmla="*/ 272 h 490"/>
                <a:gd name="T28" fmla="*/ 16 w 658"/>
                <a:gd name="T29" fmla="*/ 270 h 490"/>
                <a:gd name="T30" fmla="*/ 24 w 658"/>
                <a:gd name="T31" fmla="*/ 236 h 490"/>
                <a:gd name="T32" fmla="*/ 14 w 658"/>
                <a:gd name="T33" fmla="*/ 232 h 490"/>
                <a:gd name="T34" fmla="*/ 16 w 658"/>
                <a:gd name="T35" fmla="*/ 218 h 490"/>
                <a:gd name="T36" fmla="*/ 28 w 658"/>
                <a:gd name="T37" fmla="*/ 202 h 490"/>
                <a:gd name="T38" fmla="*/ 16 w 658"/>
                <a:gd name="T39" fmla="*/ 200 h 490"/>
                <a:gd name="T40" fmla="*/ 18 w 658"/>
                <a:gd name="T41" fmla="*/ 98 h 490"/>
                <a:gd name="T42" fmla="*/ 8 w 658"/>
                <a:gd name="T43" fmla="*/ 54 h 490"/>
                <a:gd name="T44" fmla="*/ 22 w 658"/>
                <a:gd name="T45" fmla="*/ 28 h 490"/>
                <a:gd name="T46" fmla="*/ 82 w 658"/>
                <a:gd name="T47" fmla="*/ 64 h 490"/>
                <a:gd name="T48" fmla="*/ 152 w 658"/>
                <a:gd name="T49" fmla="*/ 98 h 490"/>
                <a:gd name="T50" fmla="*/ 172 w 658"/>
                <a:gd name="T51" fmla="*/ 114 h 490"/>
                <a:gd name="T52" fmla="*/ 162 w 658"/>
                <a:gd name="T53" fmla="*/ 130 h 490"/>
                <a:gd name="T54" fmla="*/ 124 w 658"/>
                <a:gd name="T55" fmla="*/ 162 h 490"/>
                <a:gd name="T56" fmla="*/ 132 w 658"/>
                <a:gd name="T57" fmla="*/ 184 h 490"/>
                <a:gd name="T58" fmla="*/ 132 w 658"/>
                <a:gd name="T59" fmla="*/ 172 h 490"/>
                <a:gd name="T60" fmla="*/ 156 w 658"/>
                <a:gd name="T61" fmla="*/ 158 h 490"/>
                <a:gd name="T62" fmla="*/ 184 w 658"/>
                <a:gd name="T63" fmla="*/ 138 h 490"/>
                <a:gd name="T64" fmla="*/ 188 w 658"/>
                <a:gd name="T65" fmla="*/ 152 h 490"/>
                <a:gd name="T66" fmla="*/ 206 w 658"/>
                <a:gd name="T67" fmla="*/ 112 h 490"/>
                <a:gd name="T68" fmla="*/ 192 w 658"/>
                <a:gd name="T69" fmla="*/ 64 h 490"/>
                <a:gd name="T70" fmla="*/ 200 w 658"/>
                <a:gd name="T71" fmla="*/ 62 h 490"/>
                <a:gd name="T72" fmla="*/ 214 w 658"/>
                <a:gd name="T73" fmla="*/ 40 h 490"/>
                <a:gd name="T74" fmla="*/ 222 w 658"/>
                <a:gd name="T75" fmla="*/ 44 h 490"/>
                <a:gd name="T76" fmla="*/ 222 w 658"/>
                <a:gd name="T77" fmla="*/ 36 h 490"/>
                <a:gd name="T78" fmla="*/ 200 w 658"/>
                <a:gd name="T79" fmla="*/ 26 h 490"/>
                <a:gd name="T80" fmla="*/ 194 w 658"/>
                <a:gd name="T81" fmla="*/ 0 h 4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58"/>
                <a:gd name="T124" fmla="*/ 0 h 490"/>
                <a:gd name="T125" fmla="*/ 658 w 658"/>
                <a:gd name="T126" fmla="*/ 490 h 4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58" h="490">
                  <a:moveTo>
                    <a:pt x="286" y="26"/>
                  </a:moveTo>
                  <a:lnTo>
                    <a:pt x="658" y="124"/>
                  </a:lnTo>
                  <a:lnTo>
                    <a:pt x="582" y="442"/>
                  </a:lnTo>
                  <a:lnTo>
                    <a:pt x="588" y="470"/>
                  </a:lnTo>
                  <a:lnTo>
                    <a:pt x="580" y="478"/>
                  </a:lnTo>
                  <a:lnTo>
                    <a:pt x="584" y="490"/>
                  </a:lnTo>
                  <a:lnTo>
                    <a:pt x="404" y="446"/>
                  </a:lnTo>
                  <a:lnTo>
                    <a:pt x="394" y="450"/>
                  </a:lnTo>
                  <a:lnTo>
                    <a:pt x="352" y="442"/>
                  </a:lnTo>
                  <a:lnTo>
                    <a:pt x="342" y="448"/>
                  </a:lnTo>
                  <a:lnTo>
                    <a:pt x="316" y="446"/>
                  </a:lnTo>
                  <a:lnTo>
                    <a:pt x="290" y="450"/>
                  </a:lnTo>
                  <a:lnTo>
                    <a:pt x="268" y="448"/>
                  </a:lnTo>
                  <a:lnTo>
                    <a:pt x="258" y="440"/>
                  </a:lnTo>
                  <a:lnTo>
                    <a:pt x="206" y="442"/>
                  </a:lnTo>
                  <a:lnTo>
                    <a:pt x="196" y="428"/>
                  </a:lnTo>
                  <a:lnTo>
                    <a:pt x="154" y="414"/>
                  </a:lnTo>
                  <a:lnTo>
                    <a:pt x="136" y="420"/>
                  </a:lnTo>
                  <a:lnTo>
                    <a:pt x="108" y="422"/>
                  </a:lnTo>
                  <a:lnTo>
                    <a:pt x="72" y="398"/>
                  </a:lnTo>
                  <a:lnTo>
                    <a:pt x="78" y="360"/>
                  </a:lnTo>
                  <a:lnTo>
                    <a:pt x="76" y="346"/>
                  </a:lnTo>
                  <a:lnTo>
                    <a:pt x="42" y="302"/>
                  </a:lnTo>
                  <a:lnTo>
                    <a:pt x="8" y="292"/>
                  </a:lnTo>
                  <a:lnTo>
                    <a:pt x="0" y="282"/>
                  </a:lnTo>
                  <a:lnTo>
                    <a:pt x="8" y="248"/>
                  </a:lnTo>
                  <a:lnTo>
                    <a:pt x="12" y="254"/>
                  </a:lnTo>
                  <a:lnTo>
                    <a:pt x="8" y="272"/>
                  </a:lnTo>
                  <a:lnTo>
                    <a:pt x="14" y="274"/>
                  </a:lnTo>
                  <a:lnTo>
                    <a:pt x="16" y="270"/>
                  </a:lnTo>
                  <a:lnTo>
                    <a:pt x="24" y="240"/>
                  </a:lnTo>
                  <a:lnTo>
                    <a:pt x="24" y="236"/>
                  </a:lnTo>
                  <a:lnTo>
                    <a:pt x="18" y="236"/>
                  </a:lnTo>
                  <a:lnTo>
                    <a:pt x="14" y="232"/>
                  </a:lnTo>
                  <a:lnTo>
                    <a:pt x="12" y="228"/>
                  </a:lnTo>
                  <a:lnTo>
                    <a:pt x="16" y="218"/>
                  </a:lnTo>
                  <a:lnTo>
                    <a:pt x="24" y="210"/>
                  </a:lnTo>
                  <a:lnTo>
                    <a:pt x="28" y="202"/>
                  </a:lnTo>
                  <a:lnTo>
                    <a:pt x="26" y="192"/>
                  </a:lnTo>
                  <a:lnTo>
                    <a:pt x="16" y="200"/>
                  </a:lnTo>
                  <a:lnTo>
                    <a:pt x="14" y="198"/>
                  </a:lnTo>
                  <a:lnTo>
                    <a:pt x="18" y="98"/>
                  </a:lnTo>
                  <a:lnTo>
                    <a:pt x="8" y="66"/>
                  </a:lnTo>
                  <a:lnTo>
                    <a:pt x="8" y="54"/>
                  </a:lnTo>
                  <a:lnTo>
                    <a:pt x="14" y="40"/>
                  </a:lnTo>
                  <a:lnTo>
                    <a:pt x="22" y="28"/>
                  </a:lnTo>
                  <a:lnTo>
                    <a:pt x="30" y="22"/>
                  </a:lnTo>
                  <a:lnTo>
                    <a:pt x="82" y="64"/>
                  </a:lnTo>
                  <a:lnTo>
                    <a:pt x="134" y="84"/>
                  </a:lnTo>
                  <a:lnTo>
                    <a:pt x="152" y="98"/>
                  </a:lnTo>
                  <a:lnTo>
                    <a:pt x="170" y="102"/>
                  </a:lnTo>
                  <a:lnTo>
                    <a:pt x="172" y="114"/>
                  </a:lnTo>
                  <a:lnTo>
                    <a:pt x="164" y="128"/>
                  </a:lnTo>
                  <a:lnTo>
                    <a:pt x="162" y="130"/>
                  </a:lnTo>
                  <a:lnTo>
                    <a:pt x="152" y="132"/>
                  </a:lnTo>
                  <a:lnTo>
                    <a:pt x="124" y="162"/>
                  </a:lnTo>
                  <a:lnTo>
                    <a:pt x="120" y="180"/>
                  </a:lnTo>
                  <a:lnTo>
                    <a:pt x="132" y="184"/>
                  </a:lnTo>
                  <a:lnTo>
                    <a:pt x="136" y="174"/>
                  </a:lnTo>
                  <a:lnTo>
                    <a:pt x="132" y="172"/>
                  </a:lnTo>
                  <a:lnTo>
                    <a:pt x="138" y="166"/>
                  </a:lnTo>
                  <a:lnTo>
                    <a:pt x="156" y="158"/>
                  </a:lnTo>
                  <a:lnTo>
                    <a:pt x="174" y="140"/>
                  </a:lnTo>
                  <a:lnTo>
                    <a:pt x="184" y="138"/>
                  </a:lnTo>
                  <a:lnTo>
                    <a:pt x="186" y="142"/>
                  </a:lnTo>
                  <a:lnTo>
                    <a:pt x="188" y="152"/>
                  </a:lnTo>
                  <a:lnTo>
                    <a:pt x="190" y="154"/>
                  </a:lnTo>
                  <a:lnTo>
                    <a:pt x="206" y="112"/>
                  </a:lnTo>
                  <a:lnTo>
                    <a:pt x="204" y="80"/>
                  </a:lnTo>
                  <a:lnTo>
                    <a:pt x="192" y="64"/>
                  </a:lnTo>
                  <a:lnTo>
                    <a:pt x="192" y="62"/>
                  </a:lnTo>
                  <a:lnTo>
                    <a:pt x="200" y="62"/>
                  </a:lnTo>
                  <a:lnTo>
                    <a:pt x="208" y="54"/>
                  </a:lnTo>
                  <a:lnTo>
                    <a:pt x="214" y="40"/>
                  </a:lnTo>
                  <a:lnTo>
                    <a:pt x="218" y="40"/>
                  </a:lnTo>
                  <a:lnTo>
                    <a:pt x="222" y="44"/>
                  </a:lnTo>
                  <a:lnTo>
                    <a:pt x="226" y="44"/>
                  </a:lnTo>
                  <a:lnTo>
                    <a:pt x="222" y="36"/>
                  </a:lnTo>
                  <a:lnTo>
                    <a:pt x="210" y="28"/>
                  </a:lnTo>
                  <a:lnTo>
                    <a:pt x="200" y="26"/>
                  </a:lnTo>
                  <a:lnTo>
                    <a:pt x="196" y="14"/>
                  </a:lnTo>
                  <a:lnTo>
                    <a:pt x="194" y="0"/>
                  </a:lnTo>
                  <a:lnTo>
                    <a:pt x="286" y="26"/>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29" name="Freeform 637"/>
            <p:cNvSpPr>
              <a:spLocks/>
            </p:cNvSpPr>
            <p:nvPr/>
          </p:nvSpPr>
          <p:spPr bwMode="auto">
            <a:xfrm>
              <a:off x="3961" y="1934"/>
              <a:ext cx="782" cy="427"/>
            </a:xfrm>
            <a:custGeom>
              <a:avLst/>
              <a:gdLst>
                <a:gd name="T0" fmla="*/ 202 w 782"/>
                <a:gd name="T1" fmla="*/ 401 h 427"/>
                <a:gd name="T2" fmla="*/ 54 w 782"/>
                <a:gd name="T3" fmla="*/ 411 h 427"/>
                <a:gd name="T4" fmla="*/ 78 w 782"/>
                <a:gd name="T5" fmla="*/ 389 h 427"/>
                <a:gd name="T6" fmla="*/ 92 w 782"/>
                <a:gd name="T7" fmla="*/ 369 h 427"/>
                <a:gd name="T8" fmla="*/ 156 w 782"/>
                <a:gd name="T9" fmla="*/ 297 h 427"/>
                <a:gd name="T10" fmla="*/ 160 w 782"/>
                <a:gd name="T11" fmla="*/ 299 h 427"/>
                <a:gd name="T12" fmla="*/ 162 w 782"/>
                <a:gd name="T13" fmla="*/ 309 h 427"/>
                <a:gd name="T14" fmla="*/ 174 w 782"/>
                <a:gd name="T15" fmla="*/ 325 h 427"/>
                <a:gd name="T16" fmla="*/ 216 w 782"/>
                <a:gd name="T17" fmla="*/ 321 h 427"/>
                <a:gd name="T18" fmla="*/ 236 w 782"/>
                <a:gd name="T19" fmla="*/ 323 h 427"/>
                <a:gd name="T20" fmla="*/ 270 w 782"/>
                <a:gd name="T21" fmla="*/ 305 h 427"/>
                <a:gd name="T22" fmla="*/ 268 w 782"/>
                <a:gd name="T23" fmla="*/ 295 h 427"/>
                <a:gd name="T24" fmla="*/ 300 w 782"/>
                <a:gd name="T25" fmla="*/ 285 h 427"/>
                <a:gd name="T26" fmla="*/ 324 w 782"/>
                <a:gd name="T27" fmla="*/ 273 h 427"/>
                <a:gd name="T28" fmla="*/ 328 w 782"/>
                <a:gd name="T29" fmla="*/ 259 h 427"/>
                <a:gd name="T30" fmla="*/ 342 w 782"/>
                <a:gd name="T31" fmla="*/ 208 h 427"/>
                <a:gd name="T32" fmla="*/ 356 w 782"/>
                <a:gd name="T33" fmla="*/ 174 h 427"/>
                <a:gd name="T34" fmla="*/ 362 w 782"/>
                <a:gd name="T35" fmla="*/ 152 h 427"/>
                <a:gd name="T36" fmla="*/ 374 w 782"/>
                <a:gd name="T37" fmla="*/ 132 h 427"/>
                <a:gd name="T38" fmla="*/ 402 w 782"/>
                <a:gd name="T39" fmla="*/ 146 h 427"/>
                <a:gd name="T40" fmla="*/ 436 w 782"/>
                <a:gd name="T41" fmla="*/ 94 h 427"/>
                <a:gd name="T42" fmla="*/ 448 w 782"/>
                <a:gd name="T43" fmla="*/ 74 h 427"/>
                <a:gd name="T44" fmla="*/ 470 w 782"/>
                <a:gd name="T45" fmla="*/ 40 h 427"/>
                <a:gd name="T46" fmla="*/ 526 w 782"/>
                <a:gd name="T47" fmla="*/ 30 h 427"/>
                <a:gd name="T48" fmla="*/ 550 w 782"/>
                <a:gd name="T49" fmla="*/ 6 h 427"/>
                <a:gd name="T50" fmla="*/ 558 w 782"/>
                <a:gd name="T51" fmla="*/ 26 h 427"/>
                <a:gd name="T52" fmla="*/ 584 w 782"/>
                <a:gd name="T53" fmla="*/ 34 h 427"/>
                <a:gd name="T54" fmla="*/ 600 w 782"/>
                <a:gd name="T55" fmla="*/ 44 h 427"/>
                <a:gd name="T56" fmla="*/ 606 w 782"/>
                <a:gd name="T57" fmla="*/ 46 h 427"/>
                <a:gd name="T58" fmla="*/ 614 w 782"/>
                <a:gd name="T59" fmla="*/ 68 h 427"/>
                <a:gd name="T60" fmla="*/ 606 w 782"/>
                <a:gd name="T61" fmla="*/ 86 h 427"/>
                <a:gd name="T62" fmla="*/ 596 w 782"/>
                <a:gd name="T63" fmla="*/ 104 h 427"/>
                <a:gd name="T64" fmla="*/ 602 w 782"/>
                <a:gd name="T65" fmla="*/ 114 h 427"/>
                <a:gd name="T66" fmla="*/ 654 w 782"/>
                <a:gd name="T67" fmla="*/ 136 h 427"/>
                <a:gd name="T68" fmla="*/ 708 w 782"/>
                <a:gd name="T69" fmla="*/ 154 h 427"/>
                <a:gd name="T70" fmla="*/ 712 w 782"/>
                <a:gd name="T71" fmla="*/ 188 h 427"/>
                <a:gd name="T72" fmla="*/ 710 w 782"/>
                <a:gd name="T73" fmla="*/ 208 h 427"/>
                <a:gd name="T74" fmla="*/ 730 w 782"/>
                <a:gd name="T75" fmla="*/ 226 h 427"/>
                <a:gd name="T76" fmla="*/ 716 w 782"/>
                <a:gd name="T77" fmla="*/ 232 h 427"/>
                <a:gd name="T78" fmla="*/ 724 w 782"/>
                <a:gd name="T79" fmla="*/ 248 h 427"/>
                <a:gd name="T80" fmla="*/ 738 w 782"/>
                <a:gd name="T81" fmla="*/ 258 h 427"/>
                <a:gd name="T82" fmla="*/ 712 w 782"/>
                <a:gd name="T83" fmla="*/ 267 h 427"/>
                <a:gd name="T84" fmla="*/ 724 w 782"/>
                <a:gd name="T85" fmla="*/ 281 h 427"/>
                <a:gd name="T86" fmla="*/ 738 w 782"/>
                <a:gd name="T87" fmla="*/ 277 h 427"/>
                <a:gd name="T88" fmla="*/ 774 w 782"/>
                <a:gd name="T89" fmla="*/ 277 h 427"/>
                <a:gd name="T90" fmla="*/ 704 w 782"/>
                <a:gd name="T91" fmla="*/ 317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2"/>
                <a:gd name="T139" fmla="*/ 0 h 427"/>
                <a:gd name="T140" fmla="*/ 782 w 782"/>
                <a:gd name="T141" fmla="*/ 427 h 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2" h="427">
                  <a:moveTo>
                    <a:pt x="704" y="317"/>
                  </a:moveTo>
                  <a:lnTo>
                    <a:pt x="202" y="401"/>
                  </a:lnTo>
                  <a:lnTo>
                    <a:pt x="0" y="427"/>
                  </a:lnTo>
                  <a:lnTo>
                    <a:pt x="54" y="411"/>
                  </a:lnTo>
                  <a:lnTo>
                    <a:pt x="60" y="397"/>
                  </a:lnTo>
                  <a:lnTo>
                    <a:pt x="78" y="389"/>
                  </a:lnTo>
                  <a:lnTo>
                    <a:pt x="78" y="377"/>
                  </a:lnTo>
                  <a:lnTo>
                    <a:pt x="92" y="369"/>
                  </a:lnTo>
                  <a:lnTo>
                    <a:pt x="90" y="357"/>
                  </a:lnTo>
                  <a:lnTo>
                    <a:pt x="156" y="297"/>
                  </a:lnTo>
                  <a:lnTo>
                    <a:pt x="160" y="299"/>
                  </a:lnTo>
                  <a:lnTo>
                    <a:pt x="156" y="305"/>
                  </a:lnTo>
                  <a:lnTo>
                    <a:pt x="162" y="309"/>
                  </a:lnTo>
                  <a:lnTo>
                    <a:pt x="164" y="317"/>
                  </a:lnTo>
                  <a:lnTo>
                    <a:pt x="174" y="325"/>
                  </a:lnTo>
                  <a:lnTo>
                    <a:pt x="196" y="333"/>
                  </a:lnTo>
                  <a:lnTo>
                    <a:pt x="216" y="321"/>
                  </a:lnTo>
                  <a:lnTo>
                    <a:pt x="220" y="313"/>
                  </a:lnTo>
                  <a:lnTo>
                    <a:pt x="236" y="323"/>
                  </a:lnTo>
                  <a:lnTo>
                    <a:pt x="266" y="309"/>
                  </a:lnTo>
                  <a:lnTo>
                    <a:pt x="270" y="305"/>
                  </a:lnTo>
                  <a:lnTo>
                    <a:pt x="266" y="299"/>
                  </a:lnTo>
                  <a:lnTo>
                    <a:pt x="268" y="295"/>
                  </a:lnTo>
                  <a:lnTo>
                    <a:pt x="280" y="299"/>
                  </a:lnTo>
                  <a:lnTo>
                    <a:pt x="300" y="285"/>
                  </a:lnTo>
                  <a:lnTo>
                    <a:pt x="308" y="289"/>
                  </a:lnTo>
                  <a:lnTo>
                    <a:pt x="324" y="273"/>
                  </a:lnTo>
                  <a:lnTo>
                    <a:pt x="320" y="269"/>
                  </a:lnTo>
                  <a:lnTo>
                    <a:pt x="328" y="259"/>
                  </a:lnTo>
                  <a:lnTo>
                    <a:pt x="320" y="254"/>
                  </a:lnTo>
                  <a:lnTo>
                    <a:pt x="342" y="208"/>
                  </a:lnTo>
                  <a:lnTo>
                    <a:pt x="346" y="188"/>
                  </a:lnTo>
                  <a:lnTo>
                    <a:pt x="356" y="174"/>
                  </a:lnTo>
                  <a:lnTo>
                    <a:pt x="354" y="168"/>
                  </a:lnTo>
                  <a:lnTo>
                    <a:pt x="362" y="152"/>
                  </a:lnTo>
                  <a:lnTo>
                    <a:pt x="364" y="130"/>
                  </a:lnTo>
                  <a:lnTo>
                    <a:pt x="374" y="132"/>
                  </a:lnTo>
                  <a:lnTo>
                    <a:pt x="380" y="142"/>
                  </a:lnTo>
                  <a:lnTo>
                    <a:pt x="402" y="146"/>
                  </a:lnTo>
                  <a:lnTo>
                    <a:pt x="422" y="88"/>
                  </a:lnTo>
                  <a:lnTo>
                    <a:pt x="436" y="94"/>
                  </a:lnTo>
                  <a:lnTo>
                    <a:pt x="444" y="72"/>
                  </a:lnTo>
                  <a:lnTo>
                    <a:pt x="448" y="74"/>
                  </a:lnTo>
                  <a:lnTo>
                    <a:pt x="456" y="66"/>
                  </a:lnTo>
                  <a:lnTo>
                    <a:pt x="470" y="40"/>
                  </a:lnTo>
                  <a:lnTo>
                    <a:pt x="472" y="0"/>
                  </a:lnTo>
                  <a:lnTo>
                    <a:pt x="526" y="30"/>
                  </a:lnTo>
                  <a:lnTo>
                    <a:pt x="532" y="6"/>
                  </a:lnTo>
                  <a:lnTo>
                    <a:pt x="550" y="6"/>
                  </a:lnTo>
                  <a:lnTo>
                    <a:pt x="562" y="14"/>
                  </a:lnTo>
                  <a:lnTo>
                    <a:pt x="558" y="26"/>
                  </a:lnTo>
                  <a:lnTo>
                    <a:pt x="566" y="32"/>
                  </a:lnTo>
                  <a:lnTo>
                    <a:pt x="584" y="34"/>
                  </a:lnTo>
                  <a:lnTo>
                    <a:pt x="590" y="40"/>
                  </a:lnTo>
                  <a:lnTo>
                    <a:pt x="600" y="44"/>
                  </a:lnTo>
                  <a:lnTo>
                    <a:pt x="606" y="46"/>
                  </a:lnTo>
                  <a:lnTo>
                    <a:pt x="610" y="52"/>
                  </a:lnTo>
                  <a:lnTo>
                    <a:pt x="614" y="68"/>
                  </a:lnTo>
                  <a:lnTo>
                    <a:pt x="606" y="72"/>
                  </a:lnTo>
                  <a:lnTo>
                    <a:pt x="606" y="86"/>
                  </a:lnTo>
                  <a:lnTo>
                    <a:pt x="600" y="92"/>
                  </a:lnTo>
                  <a:lnTo>
                    <a:pt x="596" y="104"/>
                  </a:lnTo>
                  <a:lnTo>
                    <a:pt x="598" y="108"/>
                  </a:lnTo>
                  <a:lnTo>
                    <a:pt x="602" y="114"/>
                  </a:lnTo>
                  <a:lnTo>
                    <a:pt x="634" y="122"/>
                  </a:lnTo>
                  <a:lnTo>
                    <a:pt x="654" y="136"/>
                  </a:lnTo>
                  <a:lnTo>
                    <a:pt x="698" y="144"/>
                  </a:lnTo>
                  <a:lnTo>
                    <a:pt x="708" y="154"/>
                  </a:lnTo>
                  <a:lnTo>
                    <a:pt x="712" y="166"/>
                  </a:lnTo>
                  <a:lnTo>
                    <a:pt x="712" y="188"/>
                  </a:lnTo>
                  <a:lnTo>
                    <a:pt x="706" y="192"/>
                  </a:lnTo>
                  <a:lnTo>
                    <a:pt x="710" y="208"/>
                  </a:lnTo>
                  <a:lnTo>
                    <a:pt x="720" y="212"/>
                  </a:lnTo>
                  <a:lnTo>
                    <a:pt x="730" y="226"/>
                  </a:lnTo>
                  <a:lnTo>
                    <a:pt x="724" y="226"/>
                  </a:lnTo>
                  <a:lnTo>
                    <a:pt x="716" y="232"/>
                  </a:lnTo>
                  <a:lnTo>
                    <a:pt x="718" y="238"/>
                  </a:lnTo>
                  <a:lnTo>
                    <a:pt x="724" y="248"/>
                  </a:lnTo>
                  <a:lnTo>
                    <a:pt x="734" y="252"/>
                  </a:lnTo>
                  <a:lnTo>
                    <a:pt x="738" y="258"/>
                  </a:lnTo>
                  <a:lnTo>
                    <a:pt x="730" y="263"/>
                  </a:lnTo>
                  <a:lnTo>
                    <a:pt x="712" y="267"/>
                  </a:lnTo>
                  <a:lnTo>
                    <a:pt x="712" y="277"/>
                  </a:lnTo>
                  <a:lnTo>
                    <a:pt x="724" y="281"/>
                  </a:lnTo>
                  <a:lnTo>
                    <a:pt x="734" y="283"/>
                  </a:lnTo>
                  <a:lnTo>
                    <a:pt x="738" y="277"/>
                  </a:lnTo>
                  <a:lnTo>
                    <a:pt x="742" y="275"/>
                  </a:lnTo>
                  <a:lnTo>
                    <a:pt x="774" y="277"/>
                  </a:lnTo>
                  <a:lnTo>
                    <a:pt x="782" y="301"/>
                  </a:lnTo>
                  <a:lnTo>
                    <a:pt x="704" y="317"/>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30" name="Freeform 638"/>
            <p:cNvSpPr>
              <a:spLocks/>
            </p:cNvSpPr>
            <p:nvPr/>
          </p:nvSpPr>
          <p:spPr bwMode="auto">
            <a:xfrm>
              <a:off x="2749" y="1924"/>
              <a:ext cx="664" cy="579"/>
            </a:xfrm>
            <a:custGeom>
              <a:avLst/>
              <a:gdLst>
                <a:gd name="T0" fmla="*/ 0 w 664"/>
                <a:gd name="T1" fmla="*/ 6 h 579"/>
                <a:gd name="T2" fmla="*/ 6 w 664"/>
                <a:gd name="T3" fmla="*/ 16 h 579"/>
                <a:gd name="T4" fmla="*/ 28 w 664"/>
                <a:gd name="T5" fmla="*/ 52 h 579"/>
                <a:gd name="T6" fmla="*/ 34 w 664"/>
                <a:gd name="T7" fmla="*/ 68 h 579"/>
                <a:gd name="T8" fmla="*/ 62 w 664"/>
                <a:gd name="T9" fmla="*/ 100 h 579"/>
                <a:gd name="T10" fmla="*/ 86 w 664"/>
                <a:gd name="T11" fmla="*/ 116 h 579"/>
                <a:gd name="T12" fmla="*/ 62 w 664"/>
                <a:gd name="T13" fmla="*/ 140 h 579"/>
                <a:gd name="T14" fmla="*/ 90 w 664"/>
                <a:gd name="T15" fmla="*/ 184 h 579"/>
                <a:gd name="T16" fmla="*/ 112 w 664"/>
                <a:gd name="T17" fmla="*/ 527 h 579"/>
                <a:gd name="T18" fmla="*/ 572 w 664"/>
                <a:gd name="T19" fmla="*/ 531 h 579"/>
                <a:gd name="T20" fmla="*/ 542 w 664"/>
                <a:gd name="T21" fmla="*/ 579 h 579"/>
                <a:gd name="T22" fmla="*/ 620 w 664"/>
                <a:gd name="T23" fmla="*/ 559 h 579"/>
                <a:gd name="T24" fmla="*/ 624 w 664"/>
                <a:gd name="T25" fmla="*/ 543 h 579"/>
                <a:gd name="T26" fmla="*/ 626 w 664"/>
                <a:gd name="T27" fmla="*/ 527 h 579"/>
                <a:gd name="T28" fmla="*/ 628 w 664"/>
                <a:gd name="T29" fmla="*/ 505 h 579"/>
                <a:gd name="T30" fmla="*/ 640 w 664"/>
                <a:gd name="T31" fmla="*/ 495 h 579"/>
                <a:gd name="T32" fmla="*/ 664 w 664"/>
                <a:gd name="T33" fmla="*/ 475 h 579"/>
                <a:gd name="T34" fmla="*/ 656 w 664"/>
                <a:gd name="T35" fmla="*/ 449 h 579"/>
                <a:gd name="T36" fmla="*/ 644 w 664"/>
                <a:gd name="T37" fmla="*/ 437 h 579"/>
                <a:gd name="T38" fmla="*/ 636 w 664"/>
                <a:gd name="T39" fmla="*/ 441 h 579"/>
                <a:gd name="T40" fmla="*/ 620 w 664"/>
                <a:gd name="T41" fmla="*/ 415 h 579"/>
                <a:gd name="T42" fmla="*/ 618 w 664"/>
                <a:gd name="T43" fmla="*/ 377 h 579"/>
                <a:gd name="T44" fmla="*/ 576 w 664"/>
                <a:gd name="T45" fmla="*/ 329 h 579"/>
                <a:gd name="T46" fmla="*/ 532 w 664"/>
                <a:gd name="T47" fmla="*/ 297 h 579"/>
                <a:gd name="T48" fmla="*/ 546 w 664"/>
                <a:gd name="T49" fmla="*/ 246 h 579"/>
                <a:gd name="T50" fmla="*/ 550 w 664"/>
                <a:gd name="T51" fmla="*/ 222 h 579"/>
                <a:gd name="T52" fmla="*/ 536 w 664"/>
                <a:gd name="T53" fmla="*/ 208 h 579"/>
                <a:gd name="T54" fmla="*/ 508 w 664"/>
                <a:gd name="T55" fmla="*/ 216 h 579"/>
                <a:gd name="T56" fmla="*/ 494 w 664"/>
                <a:gd name="T57" fmla="*/ 204 h 579"/>
                <a:gd name="T58" fmla="*/ 458 w 664"/>
                <a:gd name="T59" fmla="*/ 146 h 579"/>
                <a:gd name="T60" fmla="*/ 424 w 664"/>
                <a:gd name="T61" fmla="*/ 112 h 579"/>
                <a:gd name="T62" fmla="*/ 412 w 664"/>
                <a:gd name="T63" fmla="*/ 30 h 579"/>
                <a:gd name="T64" fmla="*/ 326 w 664"/>
                <a:gd name="T65" fmla="*/ 2 h 5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579"/>
                <a:gd name="T101" fmla="*/ 664 w 664"/>
                <a:gd name="T102" fmla="*/ 579 h 5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579">
                  <a:moveTo>
                    <a:pt x="326" y="2"/>
                  </a:moveTo>
                  <a:lnTo>
                    <a:pt x="0" y="6"/>
                  </a:lnTo>
                  <a:lnTo>
                    <a:pt x="0" y="14"/>
                  </a:lnTo>
                  <a:lnTo>
                    <a:pt x="6" y="16"/>
                  </a:lnTo>
                  <a:lnTo>
                    <a:pt x="10" y="44"/>
                  </a:lnTo>
                  <a:lnTo>
                    <a:pt x="28" y="52"/>
                  </a:lnTo>
                  <a:lnTo>
                    <a:pt x="26" y="58"/>
                  </a:lnTo>
                  <a:lnTo>
                    <a:pt x="34" y="68"/>
                  </a:lnTo>
                  <a:lnTo>
                    <a:pt x="32" y="78"/>
                  </a:lnTo>
                  <a:lnTo>
                    <a:pt x="62" y="100"/>
                  </a:lnTo>
                  <a:lnTo>
                    <a:pt x="78" y="96"/>
                  </a:lnTo>
                  <a:lnTo>
                    <a:pt x="86" y="116"/>
                  </a:lnTo>
                  <a:lnTo>
                    <a:pt x="76" y="116"/>
                  </a:lnTo>
                  <a:lnTo>
                    <a:pt x="62" y="140"/>
                  </a:lnTo>
                  <a:lnTo>
                    <a:pt x="82" y="162"/>
                  </a:lnTo>
                  <a:lnTo>
                    <a:pt x="90" y="184"/>
                  </a:lnTo>
                  <a:lnTo>
                    <a:pt x="110" y="190"/>
                  </a:lnTo>
                  <a:lnTo>
                    <a:pt x="112" y="527"/>
                  </a:lnTo>
                  <a:lnTo>
                    <a:pt x="562" y="513"/>
                  </a:lnTo>
                  <a:lnTo>
                    <a:pt x="572" y="531"/>
                  </a:lnTo>
                  <a:lnTo>
                    <a:pt x="572" y="541"/>
                  </a:lnTo>
                  <a:lnTo>
                    <a:pt x="542" y="579"/>
                  </a:lnTo>
                  <a:lnTo>
                    <a:pt x="608" y="577"/>
                  </a:lnTo>
                  <a:lnTo>
                    <a:pt x="620" y="559"/>
                  </a:lnTo>
                  <a:lnTo>
                    <a:pt x="612" y="545"/>
                  </a:lnTo>
                  <a:lnTo>
                    <a:pt x="624" y="543"/>
                  </a:lnTo>
                  <a:lnTo>
                    <a:pt x="616" y="535"/>
                  </a:lnTo>
                  <a:lnTo>
                    <a:pt x="626" y="527"/>
                  </a:lnTo>
                  <a:lnTo>
                    <a:pt x="622" y="507"/>
                  </a:lnTo>
                  <a:lnTo>
                    <a:pt x="628" y="505"/>
                  </a:lnTo>
                  <a:lnTo>
                    <a:pt x="632" y="519"/>
                  </a:lnTo>
                  <a:lnTo>
                    <a:pt x="640" y="495"/>
                  </a:lnTo>
                  <a:lnTo>
                    <a:pt x="654" y="501"/>
                  </a:lnTo>
                  <a:lnTo>
                    <a:pt x="664" y="475"/>
                  </a:lnTo>
                  <a:lnTo>
                    <a:pt x="664" y="451"/>
                  </a:lnTo>
                  <a:lnTo>
                    <a:pt x="656" y="449"/>
                  </a:lnTo>
                  <a:lnTo>
                    <a:pt x="648" y="435"/>
                  </a:lnTo>
                  <a:lnTo>
                    <a:pt x="644" y="437"/>
                  </a:lnTo>
                  <a:lnTo>
                    <a:pt x="648" y="447"/>
                  </a:lnTo>
                  <a:lnTo>
                    <a:pt x="636" y="441"/>
                  </a:lnTo>
                  <a:lnTo>
                    <a:pt x="626" y="417"/>
                  </a:lnTo>
                  <a:lnTo>
                    <a:pt x="620" y="415"/>
                  </a:lnTo>
                  <a:lnTo>
                    <a:pt x="628" y="395"/>
                  </a:lnTo>
                  <a:lnTo>
                    <a:pt x="618" y="377"/>
                  </a:lnTo>
                  <a:lnTo>
                    <a:pt x="618" y="361"/>
                  </a:lnTo>
                  <a:lnTo>
                    <a:pt x="576" y="329"/>
                  </a:lnTo>
                  <a:lnTo>
                    <a:pt x="564" y="327"/>
                  </a:lnTo>
                  <a:lnTo>
                    <a:pt x="532" y="297"/>
                  </a:lnTo>
                  <a:lnTo>
                    <a:pt x="528" y="281"/>
                  </a:lnTo>
                  <a:lnTo>
                    <a:pt x="546" y="246"/>
                  </a:lnTo>
                  <a:lnTo>
                    <a:pt x="544" y="234"/>
                  </a:lnTo>
                  <a:lnTo>
                    <a:pt x="550" y="222"/>
                  </a:lnTo>
                  <a:lnTo>
                    <a:pt x="550" y="218"/>
                  </a:lnTo>
                  <a:lnTo>
                    <a:pt x="536" y="208"/>
                  </a:lnTo>
                  <a:lnTo>
                    <a:pt x="518" y="204"/>
                  </a:lnTo>
                  <a:lnTo>
                    <a:pt x="508" y="216"/>
                  </a:lnTo>
                  <a:lnTo>
                    <a:pt x="500" y="214"/>
                  </a:lnTo>
                  <a:lnTo>
                    <a:pt x="494" y="204"/>
                  </a:lnTo>
                  <a:lnTo>
                    <a:pt x="482" y="164"/>
                  </a:lnTo>
                  <a:lnTo>
                    <a:pt x="458" y="146"/>
                  </a:lnTo>
                  <a:lnTo>
                    <a:pt x="452" y="134"/>
                  </a:lnTo>
                  <a:lnTo>
                    <a:pt x="424" y="112"/>
                  </a:lnTo>
                  <a:lnTo>
                    <a:pt x="408" y="62"/>
                  </a:lnTo>
                  <a:lnTo>
                    <a:pt x="412" y="30"/>
                  </a:lnTo>
                  <a:lnTo>
                    <a:pt x="384" y="0"/>
                  </a:lnTo>
                  <a:lnTo>
                    <a:pt x="326" y="2"/>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31" name="Freeform 639"/>
            <p:cNvSpPr>
              <a:spLocks/>
            </p:cNvSpPr>
            <p:nvPr/>
          </p:nvSpPr>
          <p:spPr bwMode="auto">
            <a:xfrm>
              <a:off x="2026" y="836"/>
              <a:ext cx="658" cy="416"/>
            </a:xfrm>
            <a:custGeom>
              <a:avLst/>
              <a:gdLst>
                <a:gd name="T0" fmla="*/ 590 w 658"/>
                <a:gd name="T1" fmla="*/ 34 h 416"/>
                <a:gd name="T2" fmla="*/ 260 w 658"/>
                <a:gd name="T3" fmla="*/ 18 h 416"/>
                <a:gd name="T4" fmla="*/ 36 w 658"/>
                <a:gd name="T5" fmla="*/ 0 h 416"/>
                <a:gd name="T6" fmla="*/ 0 w 658"/>
                <a:gd name="T7" fmla="*/ 378 h 416"/>
                <a:gd name="T8" fmla="*/ 620 w 658"/>
                <a:gd name="T9" fmla="*/ 414 h 416"/>
                <a:gd name="T10" fmla="*/ 658 w 658"/>
                <a:gd name="T11" fmla="*/ 416 h 416"/>
                <a:gd name="T12" fmla="*/ 656 w 658"/>
                <a:gd name="T13" fmla="*/ 368 h 416"/>
                <a:gd name="T14" fmla="*/ 646 w 658"/>
                <a:gd name="T15" fmla="*/ 352 h 416"/>
                <a:gd name="T16" fmla="*/ 638 w 658"/>
                <a:gd name="T17" fmla="*/ 326 h 416"/>
                <a:gd name="T18" fmla="*/ 644 w 658"/>
                <a:gd name="T19" fmla="*/ 292 h 416"/>
                <a:gd name="T20" fmla="*/ 640 w 658"/>
                <a:gd name="T21" fmla="*/ 290 h 416"/>
                <a:gd name="T22" fmla="*/ 636 w 658"/>
                <a:gd name="T23" fmla="*/ 206 h 416"/>
                <a:gd name="T24" fmla="*/ 614 w 658"/>
                <a:gd name="T25" fmla="*/ 136 h 416"/>
                <a:gd name="T26" fmla="*/ 614 w 658"/>
                <a:gd name="T27" fmla="*/ 86 h 416"/>
                <a:gd name="T28" fmla="*/ 618 w 658"/>
                <a:gd name="T29" fmla="*/ 72 h 416"/>
                <a:gd name="T30" fmla="*/ 608 w 658"/>
                <a:gd name="T31" fmla="*/ 34 h 416"/>
                <a:gd name="T32" fmla="*/ 608 w 658"/>
                <a:gd name="T33" fmla="*/ 34 h 416"/>
                <a:gd name="T34" fmla="*/ 590 w 658"/>
                <a:gd name="T35" fmla="*/ 34 h 4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8"/>
                <a:gd name="T55" fmla="*/ 0 h 416"/>
                <a:gd name="T56" fmla="*/ 658 w 658"/>
                <a:gd name="T57" fmla="*/ 416 h 4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8" h="416">
                  <a:moveTo>
                    <a:pt x="590" y="34"/>
                  </a:moveTo>
                  <a:lnTo>
                    <a:pt x="260" y="18"/>
                  </a:lnTo>
                  <a:lnTo>
                    <a:pt x="36" y="0"/>
                  </a:lnTo>
                  <a:lnTo>
                    <a:pt x="0" y="378"/>
                  </a:lnTo>
                  <a:lnTo>
                    <a:pt x="620" y="414"/>
                  </a:lnTo>
                  <a:lnTo>
                    <a:pt x="658" y="416"/>
                  </a:lnTo>
                  <a:lnTo>
                    <a:pt x="656" y="368"/>
                  </a:lnTo>
                  <a:lnTo>
                    <a:pt x="646" y="352"/>
                  </a:lnTo>
                  <a:lnTo>
                    <a:pt x="638" y="326"/>
                  </a:lnTo>
                  <a:lnTo>
                    <a:pt x="644" y="292"/>
                  </a:lnTo>
                  <a:lnTo>
                    <a:pt x="640" y="290"/>
                  </a:lnTo>
                  <a:lnTo>
                    <a:pt x="636" y="206"/>
                  </a:lnTo>
                  <a:lnTo>
                    <a:pt x="614" y="136"/>
                  </a:lnTo>
                  <a:lnTo>
                    <a:pt x="614" y="86"/>
                  </a:lnTo>
                  <a:lnTo>
                    <a:pt x="618" y="72"/>
                  </a:lnTo>
                  <a:lnTo>
                    <a:pt x="608" y="34"/>
                  </a:lnTo>
                  <a:lnTo>
                    <a:pt x="590" y="34"/>
                  </a:lnTo>
                  <a:close/>
                </a:path>
              </a:pathLst>
            </a:custGeom>
            <a:solidFill>
              <a:schemeClr val="bg1"/>
            </a:solidFill>
            <a:ln w="3175">
              <a:solidFill>
                <a:srgbClr val="404040"/>
              </a:solidFill>
              <a:prstDash val="solid"/>
              <a:round/>
              <a:headEnd/>
              <a:tailEnd/>
            </a:ln>
          </p:spPr>
          <p:txBody>
            <a:bodyPr/>
            <a:lstStyle/>
            <a:p>
              <a:endParaRPr lang="en-US" dirty="0"/>
            </a:p>
          </p:txBody>
        </p:sp>
        <p:sp>
          <p:nvSpPr>
            <p:cNvPr id="32" name="Freeform 640"/>
            <p:cNvSpPr>
              <a:spLocks/>
            </p:cNvSpPr>
            <p:nvPr/>
          </p:nvSpPr>
          <p:spPr bwMode="auto">
            <a:xfrm>
              <a:off x="406" y="1444"/>
              <a:ext cx="642" cy="991"/>
            </a:xfrm>
            <a:custGeom>
              <a:avLst/>
              <a:gdLst>
                <a:gd name="T0" fmla="*/ 330 w 642"/>
                <a:gd name="T1" fmla="*/ 877 h 991"/>
                <a:gd name="T2" fmla="*/ 0 w 642"/>
                <a:gd name="T3" fmla="*/ 370 h 991"/>
                <a:gd name="T4" fmla="*/ 100 w 642"/>
                <a:gd name="T5" fmla="*/ 0 h 991"/>
                <a:gd name="T6" fmla="*/ 370 w 642"/>
                <a:gd name="T7" fmla="*/ 68 h 991"/>
                <a:gd name="T8" fmla="*/ 642 w 642"/>
                <a:gd name="T9" fmla="*/ 130 h 991"/>
                <a:gd name="T10" fmla="*/ 496 w 642"/>
                <a:gd name="T11" fmla="*/ 853 h 991"/>
                <a:gd name="T12" fmla="*/ 484 w 642"/>
                <a:gd name="T13" fmla="*/ 869 h 991"/>
                <a:gd name="T14" fmla="*/ 478 w 642"/>
                <a:gd name="T15" fmla="*/ 871 h 991"/>
                <a:gd name="T16" fmla="*/ 470 w 642"/>
                <a:gd name="T17" fmla="*/ 869 h 991"/>
                <a:gd name="T18" fmla="*/ 462 w 642"/>
                <a:gd name="T19" fmla="*/ 853 h 991"/>
                <a:gd name="T20" fmla="*/ 454 w 642"/>
                <a:gd name="T21" fmla="*/ 853 h 991"/>
                <a:gd name="T22" fmla="*/ 444 w 642"/>
                <a:gd name="T23" fmla="*/ 847 h 991"/>
                <a:gd name="T24" fmla="*/ 428 w 642"/>
                <a:gd name="T25" fmla="*/ 859 h 991"/>
                <a:gd name="T26" fmla="*/ 422 w 642"/>
                <a:gd name="T27" fmla="*/ 869 h 991"/>
                <a:gd name="T28" fmla="*/ 426 w 642"/>
                <a:gd name="T29" fmla="*/ 879 h 991"/>
                <a:gd name="T30" fmla="*/ 418 w 642"/>
                <a:gd name="T31" fmla="*/ 897 h 991"/>
                <a:gd name="T32" fmla="*/ 416 w 642"/>
                <a:gd name="T33" fmla="*/ 971 h 991"/>
                <a:gd name="T34" fmla="*/ 410 w 642"/>
                <a:gd name="T35" fmla="*/ 973 h 991"/>
                <a:gd name="T36" fmla="*/ 406 w 642"/>
                <a:gd name="T37" fmla="*/ 991 h 991"/>
                <a:gd name="T38" fmla="*/ 330 w 642"/>
                <a:gd name="T39" fmla="*/ 877 h 9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2"/>
                <a:gd name="T61" fmla="*/ 0 h 991"/>
                <a:gd name="T62" fmla="*/ 642 w 642"/>
                <a:gd name="T63" fmla="*/ 991 h 9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2" h="991">
                  <a:moveTo>
                    <a:pt x="330" y="877"/>
                  </a:moveTo>
                  <a:lnTo>
                    <a:pt x="0" y="370"/>
                  </a:lnTo>
                  <a:lnTo>
                    <a:pt x="100" y="0"/>
                  </a:lnTo>
                  <a:lnTo>
                    <a:pt x="370" y="68"/>
                  </a:lnTo>
                  <a:lnTo>
                    <a:pt x="642" y="130"/>
                  </a:lnTo>
                  <a:lnTo>
                    <a:pt x="496" y="853"/>
                  </a:lnTo>
                  <a:lnTo>
                    <a:pt x="484" y="869"/>
                  </a:lnTo>
                  <a:lnTo>
                    <a:pt x="478" y="871"/>
                  </a:lnTo>
                  <a:lnTo>
                    <a:pt x="470" y="869"/>
                  </a:lnTo>
                  <a:lnTo>
                    <a:pt x="462" y="853"/>
                  </a:lnTo>
                  <a:lnTo>
                    <a:pt x="454" y="853"/>
                  </a:lnTo>
                  <a:lnTo>
                    <a:pt x="444" y="847"/>
                  </a:lnTo>
                  <a:lnTo>
                    <a:pt x="428" y="859"/>
                  </a:lnTo>
                  <a:lnTo>
                    <a:pt x="422" y="869"/>
                  </a:lnTo>
                  <a:lnTo>
                    <a:pt x="426" y="879"/>
                  </a:lnTo>
                  <a:lnTo>
                    <a:pt x="418" y="897"/>
                  </a:lnTo>
                  <a:lnTo>
                    <a:pt x="416" y="971"/>
                  </a:lnTo>
                  <a:lnTo>
                    <a:pt x="410" y="973"/>
                  </a:lnTo>
                  <a:lnTo>
                    <a:pt x="406" y="991"/>
                  </a:lnTo>
                  <a:lnTo>
                    <a:pt x="330" y="877"/>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33" name="Freeform 641"/>
            <p:cNvSpPr>
              <a:spLocks/>
            </p:cNvSpPr>
            <p:nvPr/>
          </p:nvSpPr>
          <p:spPr bwMode="auto">
            <a:xfrm>
              <a:off x="1304" y="1250"/>
              <a:ext cx="710" cy="588"/>
            </a:xfrm>
            <a:custGeom>
              <a:avLst/>
              <a:gdLst>
                <a:gd name="T0" fmla="*/ 630 w 710"/>
                <a:gd name="T1" fmla="*/ 74 h 588"/>
                <a:gd name="T2" fmla="*/ 86 w 710"/>
                <a:gd name="T3" fmla="*/ 0 h 588"/>
                <a:gd name="T4" fmla="*/ 0 w 710"/>
                <a:gd name="T5" fmla="*/ 500 h 588"/>
                <a:gd name="T6" fmla="*/ 188 w 710"/>
                <a:gd name="T7" fmla="*/ 530 h 588"/>
                <a:gd name="T8" fmla="*/ 662 w 710"/>
                <a:gd name="T9" fmla="*/ 588 h 588"/>
                <a:gd name="T10" fmla="*/ 710 w 710"/>
                <a:gd name="T11" fmla="*/ 82 h 588"/>
                <a:gd name="T12" fmla="*/ 630 w 710"/>
                <a:gd name="T13" fmla="*/ 74 h 588"/>
                <a:gd name="T14" fmla="*/ 0 60000 65536"/>
                <a:gd name="T15" fmla="*/ 0 60000 65536"/>
                <a:gd name="T16" fmla="*/ 0 60000 65536"/>
                <a:gd name="T17" fmla="*/ 0 60000 65536"/>
                <a:gd name="T18" fmla="*/ 0 60000 65536"/>
                <a:gd name="T19" fmla="*/ 0 60000 65536"/>
                <a:gd name="T20" fmla="*/ 0 60000 65536"/>
                <a:gd name="T21" fmla="*/ 0 w 710"/>
                <a:gd name="T22" fmla="*/ 0 h 588"/>
                <a:gd name="T23" fmla="*/ 710 w 710"/>
                <a:gd name="T24" fmla="*/ 588 h 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 h="588">
                  <a:moveTo>
                    <a:pt x="630" y="74"/>
                  </a:moveTo>
                  <a:lnTo>
                    <a:pt x="86" y="0"/>
                  </a:lnTo>
                  <a:lnTo>
                    <a:pt x="0" y="500"/>
                  </a:lnTo>
                  <a:lnTo>
                    <a:pt x="188" y="530"/>
                  </a:lnTo>
                  <a:lnTo>
                    <a:pt x="662" y="588"/>
                  </a:lnTo>
                  <a:lnTo>
                    <a:pt x="710" y="82"/>
                  </a:lnTo>
                  <a:lnTo>
                    <a:pt x="630" y="74"/>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34" name="Freeform 642"/>
            <p:cNvSpPr>
              <a:spLocks/>
            </p:cNvSpPr>
            <p:nvPr/>
          </p:nvSpPr>
          <p:spPr bwMode="auto">
            <a:xfrm>
              <a:off x="4937" y="752"/>
              <a:ext cx="378" cy="578"/>
            </a:xfrm>
            <a:custGeom>
              <a:avLst/>
              <a:gdLst>
                <a:gd name="T0" fmla="*/ 0 w 378"/>
                <a:gd name="T1" fmla="*/ 318 h 578"/>
                <a:gd name="T2" fmla="*/ 30 w 378"/>
                <a:gd name="T3" fmla="*/ 312 h 578"/>
                <a:gd name="T4" fmla="*/ 30 w 378"/>
                <a:gd name="T5" fmla="*/ 300 h 578"/>
                <a:gd name="T6" fmla="*/ 42 w 378"/>
                <a:gd name="T7" fmla="*/ 298 h 578"/>
                <a:gd name="T8" fmla="*/ 36 w 378"/>
                <a:gd name="T9" fmla="*/ 280 h 578"/>
                <a:gd name="T10" fmla="*/ 50 w 378"/>
                <a:gd name="T11" fmla="*/ 256 h 578"/>
                <a:gd name="T12" fmla="*/ 68 w 378"/>
                <a:gd name="T13" fmla="*/ 24 h 578"/>
                <a:gd name="T14" fmla="*/ 86 w 378"/>
                <a:gd name="T15" fmla="*/ 14 h 578"/>
                <a:gd name="T16" fmla="*/ 110 w 378"/>
                <a:gd name="T17" fmla="*/ 34 h 578"/>
                <a:gd name="T18" fmla="*/ 156 w 378"/>
                <a:gd name="T19" fmla="*/ 22 h 578"/>
                <a:gd name="T20" fmla="*/ 174 w 378"/>
                <a:gd name="T21" fmla="*/ 0 h 578"/>
                <a:gd name="T22" fmla="*/ 272 w 378"/>
                <a:gd name="T23" fmla="*/ 190 h 578"/>
                <a:gd name="T24" fmla="*/ 312 w 378"/>
                <a:gd name="T25" fmla="*/ 228 h 578"/>
                <a:gd name="T26" fmla="*/ 334 w 378"/>
                <a:gd name="T27" fmla="*/ 238 h 578"/>
                <a:gd name="T28" fmla="*/ 354 w 378"/>
                <a:gd name="T29" fmla="*/ 234 h 578"/>
                <a:gd name="T30" fmla="*/ 366 w 378"/>
                <a:gd name="T31" fmla="*/ 252 h 578"/>
                <a:gd name="T32" fmla="*/ 364 w 378"/>
                <a:gd name="T33" fmla="*/ 268 h 578"/>
                <a:gd name="T34" fmla="*/ 378 w 378"/>
                <a:gd name="T35" fmla="*/ 274 h 578"/>
                <a:gd name="T36" fmla="*/ 370 w 378"/>
                <a:gd name="T37" fmla="*/ 292 h 578"/>
                <a:gd name="T38" fmla="*/ 354 w 378"/>
                <a:gd name="T39" fmla="*/ 302 h 578"/>
                <a:gd name="T40" fmla="*/ 340 w 378"/>
                <a:gd name="T41" fmla="*/ 314 h 578"/>
                <a:gd name="T42" fmla="*/ 314 w 378"/>
                <a:gd name="T43" fmla="*/ 338 h 578"/>
                <a:gd name="T44" fmla="*/ 298 w 378"/>
                <a:gd name="T45" fmla="*/ 348 h 578"/>
                <a:gd name="T46" fmla="*/ 286 w 378"/>
                <a:gd name="T47" fmla="*/ 370 h 578"/>
                <a:gd name="T48" fmla="*/ 262 w 378"/>
                <a:gd name="T49" fmla="*/ 368 h 578"/>
                <a:gd name="T50" fmla="*/ 248 w 378"/>
                <a:gd name="T51" fmla="*/ 372 h 578"/>
                <a:gd name="T52" fmla="*/ 236 w 378"/>
                <a:gd name="T53" fmla="*/ 354 h 578"/>
                <a:gd name="T54" fmla="*/ 228 w 378"/>
                <a:gd name="T55" fmla="*/ 358 h 578"/>
                <a:gd name="T56" fmla="*/ 224 w 378"/>
                <a:gd name="T57" fmla="*/ 384 h 578"/>
                <a:gd name="T58" fmla="*/ 222 w 378"/>
                <a:gd name="T59" fmla="*/ 408 h 578"/>
                <a:gd name="T60" fmla="*/ 216 w 378"/>
                <a:gd name="T61" fmla="*/ 426 h 578"/>
                <a:gd name="T62" fmla="*/ 200 w 378"/>
                <a:gd name="T63" fmla="*/ 434 h 578"/>
                <a:gd name="T64" fmla="*/ 190 w 378"/>
                <a:gd name="T65" fmla="*/ 452 h 578"/>
                <a:gd name="T66" fmla="*/ 180 w 378"/>
                <a:gd name="T67" fmla="*/ 446 h 578"/>
                <a:gd name="T68" fmla="*/ 176 w 378"/>
                <a:gd name="T69" fmla="*/ 464 h 578"/>
                <a:gd name="T70" fmla="*/ 170 w 378"/>
                <a:gd name="T71" fmla="*/ 472 h 578"/>
                <a:gd name="T72" fmla="*/ 154 w 378"/>
                <a:gd name="T73" fmla="*/ 462 h 578"/>
                <a:gd name="T74" fmla="*/ 134 w 378"/>
                <a:gd name="T75" fmla="*/ 488 h 578"/>
                <a:gd name="T76" fmla="*/ 120 w 378"/>
                <a:gd name="T77" fmla="*/ 552 h 578"/>
                <a:gd name="T78" fmla="*/ 90 w 378"/>
                <a:gd name="T79" fmla="*/ 570 h 578"/>
                <a:gd name="T80" fmla="*/ 68 w 378"/>
                <a:gd name="T81" fmla="*/ 544 h 57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8"/>
                <a:gd name="T124" fmla="*/ 0 h 578"/>
                <a:gd name="T125" fmla="*/ 378 w 378"/>
                <a:gd name="T126" fmla="*/ 578 h 57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8" h="578">
                  <a:moveTo>
                    <a:pt x="36" y="430"/>
                  </a:moveTo>
                  <a:lnTo>
                    <a:pt x="0" y="318"/>
                  </a:lnTo>
                  <a:lnTo>
                    <a:pt x="12" y="308"/>
                  </a:lnTo>
                  <a:lnTo>
                    <a:pt x="30" y="312"/>
                  </a:lnTo>
                  <a:lnTo>
                    <a:pt x="28" y="302"/>
                  </a:lnTo>
                  <a:lnTo>
                    <a:pt x="30" y="300"/>
                  </a:lnTo>
                  <a:lnTo>
                    <a:pt x="42" y="302"/>
                  </a:lnTo>
                  <a:lnTo>
                    <a:pt x="42" y="298"/>
                  </a:lnTo>
                  <a:lnTo>
                    <a:pt x="36" y="288"/>
                  </a:lnTo>
                  <a:lnTo>
                    <a:pt x="36" y="280"/>
                  </a:lnTo>
                  <a:lnTo>
                    <a:pt x="48" y="262"/>
                  </a:lnTo>
                  <a:lnTo>
                    <a:pt x="50" y="256"/>
                  </a:lnTo>
                  <a:lnTo>
                    <a:pt x="44" y="102"/>
                  </a:lnTo>
                  <a:lnTo>
                    <a:pt x="68" y="24"/>
                  </a:lnTo>
                  <a:lnTo>
                    <a:pt x="76" y="16"/>
                  </a:lnTo>
                  <a:lnTo>
                    <a:pt x="86" y="14"/>
                  </a:lnTo>
                  <a:lnTo>
                    <a:pt x="98" y="20"/>
                  </a:lnTo>
                  <a:lnTo>
                    <a:pt x="110" y="34"/>
                  </a:lnTo>
                  <a:lnTo>
                    <a:pt x="132" y="36"/>
                  </a:lnTo>
                  <a:lnTo>
                    <a:pt x="156" y="22"/>
                  </a:lnTo>
                  <a:lnTo>
                    <a:pt x="162" y="2"/>
                  </a:lnTo>
                  <a:lnTo>
                    <a:pt x="174" y="0"/>
                  </a:lnTo>
                  <a:lnTo>
                    <a:pt x="224" y="26"/>
                  </a:lnTo>
                  <a:lnTo>
                    <a:pt x="272" y="190"/>
                  </a:lnTo>
                  <a:lnTo>
                    <a:pt x="300" y="196"/>
                  </a:lnTo>
                  <a:lnTo>
                    <a:pt x="312" y="228"/>
                  </a:lnTo>
                  <a:lnTo>
                    <a:pt x="318" y="234"/>
                  </a:lnTo>
                  <a:lnTo>
                    <a:pt x="334" y="238"/>
                  </a:lnTo>
                  <a:lnTo>
                    <a:pt x="348" y="236"/>
                  </a:lnTo>
                  <a:lnTo>
                    <a:pt x="354" y="234"/>
                  </a:lnTo>
                  <a:lnTo>
                    <a:pt x="354" y="228"/>
                  </a:lnTo>
                  <a:lnTo>
                    <a:pt x="366" y="252"/>
                  </a:lnTo>
                  <a:lnTo>
                    <a:pt x="362" y="264"/>
                  </a:lnTo>
                  <a:lnTo>
                    <a:pt x="364" y="268"/>
                  </a:lnTo>
                  <a:lnTo>
                    <a:pt x="374" y="266"/>
                  </a:lnTo>
                  <a:lnTo>
                    <a:pt x="378" y="274"/>
                  </a:lnTo>
                  <a:lnTo>
                    <a:pt x="378" y="282"/>
                  </a:lnTo>
                  <a:lnTo>
                    <a:pt x="370" y="292"/>
                  </a:lnTo>
                  <a:lnTo>
                    <a:pt x="358" y="296"/>
                  </a:lnTo>
                  <a:lnTo>
                    <a:pt x="354" y="302"/>
                  </a:lnTo>
                  <a:lnTo>
                    <a:pt x="344" y="306"/>
                  </a:lnTo>
                  <a:lnTo>
                    <a:pt x="340" y="314"/>
                  </a:lnTo>
                  <a:lnTo>
                    <a:pt x="316" y="326"/>
                  </a:lnTo>
                  <a:lnTo>
                    <a:pt x="314" y="338"/>
                  </a:lnTo>
                  <a:lnTo>
                    <a:pt x="306" y="346"/>
                  </a:lnTo>
                  <a:lnTo>
                    <a:pt x="298" y="348"/>
                  </a:lnTo>
                  <a:lnTo>
                    <a:pt x="290" y="360"/>
                  </a:lnTo>
                  <a:lnTo>
                    <a:pt x="286" y="370"/>
                  </a:lnTo>
                  <a:lnTo>
                    <a:pt x="280" y="374"/>
                  </a:lnTo>
                  <a:lnTo>
                    <a:pt x="262" y="368"/>
                  </a:lnTo>
                  <a:lnTo>
                    <a:pt x="256" y="374"/>
                  </a:lnTo>
                  <a:lnTo>
                    <a:pt x="248" y="372"/>
                  </a:lnTo>
                  <a:lnTo>
                    <a:pt x="242" y="366"/>
                  </a:lnTo>
                  <a:lnTo>
                    <a:pt x="236" y="354"/>
                  </a:lnTo>
                  <a:lnTo>
                    <a:pt x="234" y="354"/>
                  </a:lnTo>
                  <a:lnTo>
                    <a:pt x="228" y="358"/>
                  </a:lnTo>
                  <a:lnTo>
                    <a:pt x="222" y="366"/>
                  </a:lnTo>
                  <a:lnTo>
                    <a:pt x="224" y="384"/>
                  </a:lnTo>
                  <a:lnTo>
                    <a:pt x="220" y="396"/>
                  </a:lnTo>
                  <a:lnTo>
                    <a:pt x="222" y="408"/>
                  </a:lnTo>
                  <a:lnTo>
                    <a:pt x="218" y="424"/>
                  </a:lnTo>
                  <a:lnTo>
                    <a:pt x="216" y="426"/>
                  </a:lnTo>
                  <a:lnTo>
                    <a:pt x="204" y="426"/>
                  </a:lnTo>
                  <a:lnTo>
                    <a:pt x="200" y="434"/>
                  </a:lnTo>
                  <a:lnTo>
                    <a:pt x="198" y="446"/>
                  </a:lnTo>
                  <a:lnTo>
                    <a:pt x="190" y="452"/>
                  </a:lnTo>
                  <a:lnTo>
                    <a:pt x="186" y="452"/>
                  </a:lnTo>
                  <a:lnTo>
                    <a:pt x="180" y="446"/>
                  </a:lnTo>
                  <a:lnTo>
                    <a:pt x="176" y="448"/>
                  </a:lnTo>
                  <a:lnTo>
                    <a:pt x="176" y="464"/>
                  </a:lnTo>
                  <a:lnTo>
                    <a:pt x="172" y="474"/>
                  </a:lnTo>
                  <a:lnTo>
                    <a:pt x="170" y="472"/>
                  </a:lnTo>
                  <a:lnTo>
                    <a:pt x="160" y="462"/>
                  </a:lnTo>
                  <a:lnTo>
                    <a:pt x="154" y="462"/>
                  </a:lnTo>
                  <a:lnTo>
                    <a:pt x="142" y="472"/>
                  </a:lnTo>
                  <a:lnTo>
                    <a:pt x="134" y="488"/>
                  </a:lnTo>
                  <a:lnTo>
                    <a:pt x="136" y="508"/>
                  </a:lnTo>
                  <a:lnTo>
                    <a:pt x="120" y="552"/>
                  </a:lnTo>
                  <a:lnTo>
                    <a:pt x="100" y="578"/>
                  </a:lnTo>
                  <a:lnTo>
                    <a:pt x="90" y="570"/>
                  </a:lnTo>
                  <a:lnTo>
                    <a:pt x="88" y="560"/>
                  </a:lnTo>
                  <a:lnTo>
                    <a:pt x="68" y="544"/>
                  </a:lnTo>
                  <a:lnTo>
                    <a:pt x="36" y="430"/>
                  </a:lnTo>
                  <a:close/>
                </a:path>
              </a:pathLst>
            </a:custGeom>
            <a:solidFill>
              <a:schemeClr val="bg1"/>
            </a:solidFill>
            <a:ln w="3175">
              <a:solidFill>
                <a:srgbClr val="404040"/>
              </a:solidFill>
              <a:prstDash val="solid"/>
              <a:round/>
              <a:headEnd/>
              <a:tailEnd/>
            </a:ln>
          </p:spPr>
          <p:txBody>
            <a:bodyPr/>
            <a:lstStyle/>
            <a:p>
              <a:endParaRPr lang="en-US" dirty="0"/>
            </a:p>
          </p:txBody>
        </p:sp>
        <p:sp>
          <p:nvSpPr>
            <p:cNvPr id="35" name="Freeform 643"/>
            <p:cNvSpPr>
              <a:spLocks/>
            </p:cNvSpPr>
            <p:nvPr/>
          </p:nvSpPr>
          <p:spPr bwMode="auto">
            <a:xfrm>
              <a:off x="3505" y="1730"/>
              <a:ext cx="316" cy="533"/>
            </a:xfrm>
            <a:custGeom>
              <a:avLst/>
              <a:gdLst>
                <a:gd name="T0" fmla="*/ 40 w 316"/>
                <a:gd name="T1" fmla="*/ 36 h 533"/>
                <a:gd name="T2" fmla="*/ 44 w 316"/>
                <a:gd name="T3" fmla="*/ 328 h 533"/>
                <a:gd name="T4" fmla="*/ 38 w 316"/>
                <a:gd name="T5" fmla="*/ 350 h 533"/>
                <a:gd name="T6" fmla="*/ 46 w 316"/>
                <a:gd name="T7" fmla="*/ 382 h 533"/>
                <a:gd name="T8" fmla="*/ 50 w 316"/>
                <a:gd name="T9" fmla="*/ 408 h 533"/>
                <a:gd name="T10" fmla="*/ 40 w 316"/>
                <a:gd name="T11" fmla="*/ 440 h 533"/>
                <a:gd name="T12" fmla="*/ 22 w 316"/>
                <a:gd name="T13" fmla="*/ 467 h 533"/>
                <a:gd name="T14" fmla="*/ 8 w 316"/>
                <a:gd name="T15" fmla="*/ 475 h 533"/>
                <a:gd name="T16" fmla="*/ 6 w 316"/>
                <a:gd name="T17" fmla="*/ 493 h 533"/>
                <a:gd name="T18" fmla="*/ 4 w 316"/>
                <a:gd name="T19" fmla="*/ 499 h 533"/>
                <a:gd name="T20" fmla="*/ 0 w 316"/>
                <a:gd name="T21" fmla="*/ 519 h 533"/>
                <a:gd name="T22" fmla="*/ 2 w 316"/>
                <a:gd name="T23" fmla="*/ 529 h 533"/>
                <a:gd name="T24" fmla="*/ 8 w 316"/>
                <a:gd name="T25" fmla="*/ 529 h 533"/>
                <a:gd name="T26" fmla="*/ 22 w 316"/>
                <a:gd name="T27" fmla="*/ 527 h 533"/>
                <a:gd name="T28" fmla="*/ 22 w 316"/>
                <a:gd name="T29" fmla="*/ 513 h 533"/>
                <a:gd name="T30" fmla="*/ 42 w 316"/>
                <a:gd name="T31" fmla="*/ 515 h 533"/>
                <a:gd name="T32" fmla="*/ 52 w 316"/>
                <a:gd name="T33" fmla="*/ 521 h 533"/>
                <a:gd name="T34" fmla="*/ 54 w 316"/>
                <a:gd name="T35" fmla="*/ 513 h 533"/>
                <a:gd name="T36" fmla="*/ 100 w 316"/>
                <a:gd name="T37" fmla="*/ 525 h 533"/>
                <a:gd name="T38" fmla="*/ 126 w 316"/>
                <a:gd name="T39" fmla="*/ 497 h 533"/>
                <a:gd name="T40" fmla="*/ 144 w 316"/>
                <a:gd name="T41" fmla="*/ 507 h 533"/>
                <a:gd name="T42" fmla="*/ 150 w 316"/>
                <a:gd name="T43" fmla="*/ 505 h 533"/>
                <a:gd name="T44" fmla="*/ 156 w 316"/>
                <a:gd name="T45" fmla="*/ 489 h 533"/>
                <a:gd name="T46" fmla="*/ 160 w 316"/>
                <a:gd name="T47" fmla="*/ 477 h 533"/>
                <a:gd name="T48" fmla="*/ 168 w 316"/>
                <a:gd name="T49" fmla="*/ 467 h 533"/>
                <a:gd name="T50" fmla="*/ 180 w 316"/>
                <a:gd name="T51" fmla="*/ 483 h 533"/>
                <a:gd name="T52" fmla="*/ 214 w 316"/>
                <a:gd name="T53" fmla="*/ 483 h 533"/>
                <a:gd name="T54" fmla="*/ 220 w 316"/>
                <a:gd name="T55" fmla="*/ 452 h 533"/>
                <a:gd name="T56" fmla="*/ 240 w 316"/>
                <a:gd name="T57" fmla="*/ 428 h 533"/>
                <a:gd name="T58" fmla="*/ 254 w 316"/>
                <a:gd name="T59" fmla="*/ 392 h 533"/>
                <a:gd name="T60" fmla="*/ 280 w 316"/>
                <a:gd name="T61" fmla="*/ 394 h 533"/>
                <a:gd name="T62" fmla="*/ 314 w 316"/>
                <a:gd name="T63" fmla="*/ 378 h 533"/>
                <a:gd name="T64" fmla="*/ 306 w 316"/>
                <a:gd name="T65" fmla="*/ 364 h 533"/>
                <a:gd name="T66" fmla="*/ 304 w 316"/>
                <a:gd name="T67" fmla="*/ 344 h 533"/>
                <a:gd name="T68" fmla="*/ 274 w 316"/>
                <a:gd name="T69" fmla="*/ 0 h 533"/>
                <a:gd name="T70" fmla="*/ 54 w 316"/>
                <a:gd name="T71" fmla="*/ 36 h 5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6"/>
                <a:gd name="T109" fmla="*/ 0 h 533"/>
                <a:gd name="T110" fmla="*/ 316 w 316"/>
                <a:gd name="T111" fmla="*/ 533 h 5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6" h="533">
                  <a:moveTo>
                    <a:pt x="54" y="36"/>
                  </a:moveTo>
                  <a:lnTo>
                    <a:pt x="40" y="36"/>
                  </a:lnTo>
                  <a:lnTo>
                    <a:pt x="20" y="30"/>
                  </a:lnTo>
                  <a:lnTo>
                    <a:pt x="44" y="328"/>
                  </a:lnTo>
                  <a:lnTo>
                    <a:pt x="34" y="338"/>
                  </a:lnTo>
                  <a:lnTo>
                    <a:pt x="38" y="350"/>
                  </a:lnTo>
                  <a:lnTo>
                    <a:pt x="32" y="362"/>
                  </a:lnTo>
                  <a:lnTo>
                    <a:pt x="46" y="382"/>
                  </a:lnTo>
                  <a:lnTo>
                    <a:pt x="44" y="392"/>
                  </a:lnTo>
                  <a:lnTo>
                    <a:pt x="50" y="408"/>
                  </a:lnTo>
                  <a:lnTo>
                    <a:pt x="38" y="432"/>
                  </a:lnTo>
                  <a:lnTo>
                    <a:pt x="40" y="440"/>
                  </a:lnTo>
                  <a:lnTo>
                    <a:pt x="30" y="446"/>
                  </a:lnTo>
                  <a:lnTo>
                    <a:pt x="22" y="467"/>
                  </a:lnTo>
                  <a:lnTo>
                    <a:pt x="12" y="467"/>
                  </a:lnTo>
                  <a:lnTo>
                    <a:pt x="8" y="475"/>
                  </a:lnTo>
                  <a:lnTo>
                    <a:pt x="16" y="487"/>
                  </a:lnTo>
                  <a:lnTo>
                    <a:pt x="6" y="493"/>
                  </a:lnTo>
                  <a:lnTo>
                    <a:pt x="12" y="495"/>
                  </a:lnTo>
                  <a:lnTo>
                    <a:pt x="4" y="499"/>
                  </a:lnTo>
                  <a:lnTo>
                    <a:pt x="8" y="519"/>
                  </a:lnTo>
                  <a:lnTo>
                    <a:pt x="0" y="519"/>
                  </a:lnTo>
                  <a:lnTo>
                    <a:pt x="8" y="525"/>
                  </a:lnTo>
                  <a:lnTo>
                    <a:pt x="2" y="529"/>
                  </a:lnTo>
                  <a:lnTo>
                    <a:pt x="6" y="529"/>
                  </a:lnTo>
                  <a:lnTo>
                    <a:pt x="8" y="529"/>
                  </a:lnTo>
                  <a:lnTo>
                    <a:pt x="16" y="533"/>
                  </a:lnTo>
                  <a:lnTo>
                    <a:pt x="22" y="527"/>
                  </a:lnTo>
                  <a:lnTo>
                    <a:pt x="18" y="517"/>
                  </a:lnTo>
                  <a:lnTo>
                    <a:pt x="22" y="513"/>
                  </a:lnTo>
                  <a:lnTo>
                    <a:pt x="30" y="519"/>
                  </a:lnTo>
                  <a:lnTo>
                    <a:pt x="42" y="515"/>
                  </a:lnTo>
                  <a:lnTo>
                    <a:pt x="46" y="525"/>
                  </a:lnTo>
                  <a:lnTo>
                    <a:pt x="52" y="521"/>
                  </a:lnTo>
                  <a:lnTo>
                    <a:pt x="50" y="505"/>
                  </a:lnTo>
                  <a:lnTo>
                    <a:pt x="54" y="513"/>
                  </a:lnTo>
                  <a:lnTo>
                    <a:pt x="70" y="509"/>
                  </a:lnTo>
                  <a:lnTo>
                    <a:pt x="100" y="525"/>
                  </a:lnTo>
                  <a:lnTo>
                    <a:pt x="108" y="509"/>
                  </a:lnTo>
                  <a:lnTo>
                    <a:pt x="126" y="497"/>
                  </a:lnTo>
                  <a:lnTo>
                    <a:pt x="134" y="507"/>
                  </a:lnTo>
                  <a:lnTo>
                    <a:pt x="144" y="507"/>
                  </a:lnTo>
                  <a:lnTo>
                    <a:pt x="146" y="513"/>
                  </a:lnTo>
                  <a:lnTo>
                    <a:pt x="150" y="505"/>
                  </a:lnTo>
                  <a:lnTo>
                    <a:pt x="158" y="501"/>
                  </a:lnTo>
                  <a:lnTo>
                    <a:pt x="156" y="489"/>
                  </a:lnTo>
                  <a:lnTo>
                    <a:pt x="164" y="483"/>
                  </a:lnTo>
                  <a:lnTo>
                    <a:pt x="160" y="477"/>
                  </a:lnTo>
                  <a:lnTo>
                    <a:pt x="174" y="475"/>
                  </a:lnTo>
                  <a:lnTo>
                    <a:pt x="168" y="467"/>
                  </a:lnTo>
                  <a:lnTo>
                    <a:pt x="178" y="473"/>
                  </a:lnTo>
                  <a:lnTo>
                    <a:pt x="180" y="483"/>
                  </a:lnTo>
                  <a:lnTo>
                    <a:pt x="204" y="493"/>
                  </a:lnTo>
                  <a:lnTo>
                    <a:pt x="214" y="483"/>
                  </a:lnTo>
                  <a:lnTo>
                    <a:pt x="216" y="465"/>
                  </a:lnTo>
                  <a:lnTo>
                    <a:pt x="220" y="452"/>
                  </a:lnTo>
                  <a:lnTo>
                    <a:pt x="236" y="448"/>
                  </a:lnTo>
                  <a:lnTo>
                    <a:pt x="240" y="428"/>
                  </a:lnTo>
                  <a:lnTo>
                    <a:pt x="258" y="416"/>
                  </a:lnTo>
                  <a:lnTo>
                    <a:pt x="254" y="392"/>
                  </a:lnTo>
                  <a:lnTo>
                    <a:pt x="270" y="388"/>
                  </a:lnTo>
                  <a:lnTo>
                    <a:pt x="280" y="394"/>
                  </a:lnTo>
                  <a:lnTo>
                    <a:pt x="298" y="380"/>
                  </a:lnTo>
                  <a:lnTo>
                    <a:pt x="314" y="378"/>
                  </a:lnTo>
                  <a:lnTo>
                    <a:pt x="316" y="366"/>
                  </a:lnTo>
                  <a:lnTo>
                    <a:pt x="306" y="364"/>
                  </a:lnTo>
                  <a:lnTo>
                    <a:pt x="310" y="354"/>
                  </a:lnTo>
                  <a:lnTo>
                    <a:pt x="304" y="344"/>
                  </a:lnTo>
                  <a:lnTo>
                    <a:pt x="310" y="338"/>
                  </a:lnTo>
                  <a:lnTo>
                    <a:pt x="274" y="0"/>
                  </a:lnTo>
                  <a:lnTo>
                    <a:pt x="76" y="18"/>
                  </a:lnTo>
                  <a:lnTo>
                    <a:pt x="54" y="36"/>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36" name="Freeform 644"/>
            <p:cNvSpPr>
              <a:spLocks/>
            </p:cNvSpPr>
            <p:nvPr/>
          </p:nvSpPr>
          <p:spPr bwMode="auto">
            <a:xfrm>
              <a:off x="3009" y="1120"/>
              <a:ext cx="524" cy="564"/>
            </a:xfrm>
            <a:custGeom>
              <a:avLst/>
              <a:gdLst>
                <a:gd name="T0" fmla="*/ 492 w 524"/>
                <a:gd name="T1" fmla="*/ 284 h 564"/>
                <a:gd name="T2" fmla="*/ 518 w 524"/>
                <a:gd name="T3" fmla="*/ 190 h 564"/>
                <a:gd name="T4" fmla="*/ 494 w 524"/>
                <a:gd name="T5" fmla="*/ 246 h 564"/>
                <a:gd name="T6" fmla="*/ 448 w 524"/>
                <a:gd name="T7" fmla="*/ 286 h 564"/>
                <a:gd name="T8" fmla="*/ 460 w 524"/>
                <a:gd name="T9" fmla="*/ 244 h 564"/>
                <a:gd name="T10" fmla="*/ 480 w 524"/>
                <a:gd name="T11" fmla="*/ 212 h 564"/>
                <a:gd name="T12" fmla="*/ 476 w 524"/>
                <a:gd name="T13" fmla="*/ 212 h 564"/>
                <a:gd name="T14" fmla="*/ 468 w 524"/>
                <a:gd name="T15" fmla="*/ 182 h 564"/>
                <a:gd name="T16" fmla="*/ 448 w 524"/>
                <a:gd name="T17" fmla="*/ 180 h 564"/>
                <a:gd name="T18" fmla="*/ 454 w 524"/>
                <a:gd name="T19" fmla="*/ 164 h 564"/>
                <a:gd name="T20" fmla="*/ 454 w 524"/>
                <a:gd name="T21" fmla="*/ 152 h 564"/>
                <a:gd name="T22" fmla="*/ 452 w 524"/>
                <a:gd name="T23" fmla="*/ 140 h 564"/>
                <a:gd name="T24" fmla="*/ 422 w 524"/>
                <a:gd name="T25" fmla="*/ 128 h 564"/>
                <a:gd name="T26" fmla="*/ 422 w 524"/>
                <a:gd name="T27" fmla="*/ 112 h 564"/>
                <a:gd name="T28" fmla="*/ 374 w 524"/>
                <a:gd name="T29" fmla="*/ 106 h 564"/>
                <a:gd name="T30" fmla="*/ 232 w 524"/>
                <a:gd name="T31" fmla="*/ 50 h 564"/>
                <a:gd name="T32" fmla="*/ 216 w 524"/>
                <a:gd name="T33" fmla="*/ 46 h 564"/>
                <a:gd name="T34" fmla="*/ 182 w 524"/>
                <a:gd name="T35" fmla="*/ 40 h 564"/>
                <a:gd name="T36" fmla="*/ 174 w 524"/>
                <a:gd name="T37" fmla="*/ 42 h 564"/>
                <a:gd name="T38" fmla="*/ 176 w 524"/>
                <a:gd name="T39" fmla="*/ 10 h 564"/>
                <a:gd name="T40" fmla="*/ 110 w 524"/>
                <a:gd name="T41" fmla="*/ 40 h 564"/>
                <a:gd name="T42" fmla="*/ 76 w 524"/>
                <a:gd name="T43" fmla="*/ 44 h 564"/>
                <a:gd name="T44" fmla="*/ 60 w 524"/>
                <a:gd name="T45" fmla="*/ 28 h 564"/>
                <a:gd name="T46" fmla="*/ 50 w 524"/>
                <a:gd name="T47" fmla="*/ 38 h 564"/>
                <a:gd name="T48" fmla="*/ 46 w 524"/>
                <a:gd name="T49" fmla="*/ 118 h 564"/>
                <a:gd name="T50" fmla="*/ 8 w 524"/>
                <a:gd name="T51" fmla="*/ 152 h 564"/>
                <a:gd name="T52" fmla="*/ 0 w 524"/>
                <a:gd name="T53" fmla="*/ 176 h 564"/>
                <a:gd name="T54" fmla="*/ 22 w 524"/>
                <a:gd name="T55" fmla="*/ 196 h 564"/>
                <a:gd name="T56" fmla="*/ 14 w 524"/>
                <a:gd name="T57" fmla="*/ 234 h 564"/>
                <a:gd name="T58" fmla="*/ 14 w 524"/>
                <a:gd name="T59" fmla="*/ 258 h 564"/>
                <a:gd name="T60" fmla="*/ 18 w 524"/>
                <a:gd name="T61" fmla="*/ 292 h 564"/>
                <a:gd name="T62" fmla="*/ 48 w 524"/>
                <a:gd name="T63" fmla="*/ 312 h 564"/>
                <a:gd name="T64" fmla="*/ 78 w 524"/>
                <a:gd name="T65" fmla="*/ 318 h 564"/>
                <a:gd name="T66" fmla="*/ 102 w 524"/>
                <a:gd name="T67" fmla="*/ 354 h 564"/>
                <a:gd name="T68" fmla="*/ 154 w 524"/>
                <a:gd name="T69" fmla="*/ 398 h 564"/>
                <a:gd name="T70" fmla="*/ 180 w 524"/>
                <a:gd name="T71" fmla="*/ 530 h 564"/>
                <a:gd name="T72" fmla="*/ 218 w 524"/>
                <a:gd name="T73" fmla="*/ 552 h 564"/>
                <a:gd name="T74" fmla="*/ 482 w 524"/>
                <a:gd name="T75" fmla="*/ 546 h 564"/>
                <a:gd name="T76" fmla="*/ 490 w 524"/>
                <a:gd name="T77" fmla="*/ 348 h 5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4"/>
                <a:gd name="T118" fmla="*/ 0 h 564"/>
                <a:gd name="T119" fmla="*/ 524 w 524"/>
                <a:gd name="T120" fmla="*/ 564 h 5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4" h="564">
                  <a:moveTo>
                    <a:pt x="490" y="348"/>
                  </a:moveTo>
                  <a:lnTo>
                    <a:pt x="492" y="284"/>
                  </a:lnTo>
                  <a:lnTo>
                    <a:pt x="524" y="204"/>
                  </a:lnTo>
                  <a:lnTo>
                    <a:pt x="518" y="190"/>
                  </a:lnTo>
                  <a:lnTo>
                    <a:pt x="498" y="218"/>
                  </a:lnTo>
                  <a:lnTo>
                    <a:pt x="494" y="246"/>
                  </a:lnTo>
                  <a:lnTo>
                    <a:pt x="484" y="248"/>
                  </a:lnTo>
                  <a:lnTo>
                    <a:pt x="448" y="286"/>
                  </a:lnTo>
                  <a:lnTo>
                    <a:pt x="448" y="278"/>
                  </a:lnTo>
                  <a:lnTo>
                    <a:pt x="460" y="244"/>
                  </a:lnTo>
                  <a:lnTo>
                    <a:pt x="470" y="232"/>
                  </a:lnTo>
                  <a:lnTo>
                    <a:pt x="480" y="212"/>
                  </a:lnTo>
                  <a:lnTo>
                    <a:pt x="474" y="212"/>
                  </a:lnTo>
                  <a:lnTo>
                    <a:pt x="476" y="212"/>
                  </a:lnTo>
                  <a:lnTo>
                    <a:pt x="462" y="202"/>
                  </a:lnTo>
                  <a:lnTo>
                    <a:pt x="468" y="182"/>
                  </a:lnTo>
                  <a:lnTo>
                    <a:pt x="466" y="178"/>
                  </a:lnTo>
                  <a:lnTo>
                    <a:pt x="448" y="180"/>
                  </a:lnTo>
                  <a:lnTo>
                    <a:pt x="448" y="172"/>
                  </a:lnTo>
                  <a:lnTo>
                    <a:pt x="454" y="164"/>
                  </a:lnTo>
                  <a:lnTo>
                    <a:pt x="450" y="156"/>
                  </a:lnTo>
                  <a:lnTo>
                    <a:pt x="454" y="152"/>
                  </a:lnTo>
                  <a:lnTo>
                    <a:pt x="450" y="144"/>
                  </a:lnTo>
                  <a:lnTo>
                    <a:pt x="452" y="140"/>
                  </a:lnTo>
                  <a:lnTo>
                    <a:pt x="442" y="132"/>
                  </a:lnTo>
                  <a:lnTo>
                    <a:pt x="422" y="128"/>
                  </a:lnTo>
                  <a:lnTo>
                    <a:pt x="424" y="118"/>
                  </a:lnTo>
                  <a:lnTo>
                    <a:pt x="422" y="112"/>
                  </a:lnTo>
                  <a:lnTo>
                    <a:pt x="384" y="102"/>
                  </a:lnTo>
                  <a:lnTo>
                    <a:pt x="374" y="106"/>
                  </a:lnTo>
                  <a:lnTo>
                    <a:pt x="242" y="72"/>
                  </a:lnTo>
                  <a:lnTo>
                    <a:pt x="232" y="50"/>
                  </a:lnTo>
                  <a:lnTo>
                    <a:pt x="222" y="44"/>
                  </a:lnTo>
                  <a:lnTo>
                    <a:pt x="216" y="46"/>
                  </a:lnTo>
                  <a:lnTo>
                    <a:pt x="214" y="42"/>
                  </a:lnTo>
                  <a:lnTo>
                    <a:pt x="182" y="40"/>
                  </a:lnTo>
                  <a:lnTo>
                    <a:pt x="176" y="46"/>
                  </a:lnTo>
                  <a:lnTo>
                    <a:pt x="174" y="42"/>
                  </a:lnTo>
                  <a:lnTo>
                    <a:pt x="178" y="24"/>
                  </a:lnTo>
                  <a:lnTo>
                    <a:pt x="176" y="10"/>
                  </a:lnTo>
                  <a:lnTo>
                    <a:pt x="166" y="0"/>
                  </a:lnTo>
                  <a:lnTo>
                    <a:pt x="110" y="40"/>
                  </a:lnTo>
                  <a:lnTo>
                    <a:pt x="90" y="44"/>
                  </a:lnTo>
                  <a:lnTo>
                    <a:pt x="76" y="44"/>
                  </a:lnTo>
                  <a:lnTo>
                    <a:pt x="68" y="34"/>
                  </a:lnTo>
                  <a:lnTo>
                    <a:pt x="60" y="28"/>
                  </a:lnTo>
                  <a:lnTo>
                    <a:pt x="56" y="38"/>
                  </a:lnTo>
                  <a:lnTo>
                    <a:pt x="50" y="38"/>
                  </a:lnTo>
                  <a:lnTo>
                    <a:pt x="52" y="110"/>
                  </a:lnTo>
                  <a:lnTo>
                    <a:pt x="46" y="118"/>
                  </a:lnTo>
                  <a:lnTo>
                    <a:pt x="16" y="134"/>
                  </a:lnTo>
                  <a:lnTo>
                    <a:pt x="8" y="152"/>
                  </a:lnTo>
                  <a:lnTo>
                    <a:pt x="0" y="160"/>
                  </a:lnTo>
                  <a:lnTo>
                    <a:pt x="0" y="176"/>
                  </a:lnTo>
                  <a:lnTo>
                    <a:pt x="12" y="178"/>
                  </a:lnTo>
                  <a:lnTo>
                    <a:pt x="22" y="196"/>
                  </a:lnTo>
                  <a:lnTo>
                    <a:pt x="12" y="212"/>
                  </a:lnTo>
                  <a:lnTo>
                    <a:pt x="14" y="234"/>
                  </a:lnTo>
                  <a:lnTo>
                    <a:pt x="10" y="240"/>
                  </a:lnTo>
                  <a:lnTo>
                    <a:pt x="14" y="258"/>
                  </a:lnTo>
                  <a:lnTo>
                    <a:pt x="10" y="280"/>
                  </a:lnTo>
                  <a:lnTo>
                    <a:pt x="18" y="292"/>
                  </a:lnTo>
                  <a:lnTo>
                    <a:pt x="38" y="298"/>
                  </a:lnTo>
                  <a:lnTo>
                    <a:pt x="48" y="312"/>
                  </a:lnTo>
                  <a:lnTo>
                    <a:pt x="62" y="310"/>
                  </a:lnTo>
                  <a:lnTo>
                    <a:pt x="78" y="318"/>
                  </a:lnTo>
                  <a:lnTo>
                    <a:pt x="96" y="338"/>
                  </a:lnTo>
                  <a:lnTo>
                    <a:pt x="102" y="354"/>
                  </a:lnTo>
                  <a:lnTo>
                    <a:pt x="146" y="382"/>
                  </a:lnTo>
                  <a:lnTo>
                    <a:pt x="154" y="398"/>
                  </a:lnTo>
                  <a:lnTo>
                    <a:pt x="160" y="434"/>
                  </a:lnTo>
                  <a:lnTo>
                    <a:pt x="180" y="530"/>
                  </a:lnTo>
                  <a:lnTo>
                    <a:pt x="212" y="540"/>
                  </a:lnTo>
                  <a:lnTo>
                    <a:pt x="218" y="552"/>
                  </a:lnTo>
                  <a:lnTo>
                    <a:pt x="218" y="564"/>
                  </a:lnTo>
                  <a:lnTo>
                    <a:pt x="482" y="546"/>
                  </a:lnTo>
                  <a:lnTo>
                    <a:pt x="468" y="452"/>
                  </a:lnTo>
                  <a:lnTo>
                    <a:pt x="490" y="348"/>
                  </a:lnTo>
                  <a:close/>
                </a:path>
              </a:pathLst>
            </a:custGeom>
            <a:solidFill>
              <a:schemeClr val="bg1"/>
            </a:solidFill>
            <a:ln w="3175">
              <a:solidFill>
                <a:srgbClr val="404040"/>
              </a:solidFill>
              <a:prstDash val="solid"/>
              <a:round/>
              <a:headEnd/>
              <a:tailEnd/>
            </a:ln>
          </p:spPr>
          <p:txBody>
            <a:bodyPr/>
            <a:lstStyle/>
            <a:p>
              <a:endParaRPr lang="en-US" dirty="0"/>
            </a:p>
          </p:txBody>
        </p:sp>
        <p:sp>
          <p:nvSpPr>
            <p:cNvPr id="37" name="Freeform 645"/>
            <p:cNvSpPr>
              <a:spLocks/>
            </p:cNvSpPr>
            <p:nvPr/>
          </p:nvSpPr>
          <p:spPr bwMode="auto">
            <a:xfrm>
              <a:off x="4821" y="1596"/>
              <a:ext cx="174" cy="112"/>
            </a:xfrm>
            <a:custGeom>
              <a:avLst/>
              <a:gdLst>
                <a:gd name="T0" fmla="*/ 146 w 174"/>
                <a:gd name="T1" fmla="*/ 0 h 112"/>
                <a:gd name="T2" fmla="*/ 118 w 174"/>
                <a:gd name="T3" fmla="*/ 34 h 112"/>
                <a:gd name="T4" fmla="*/ 36 w 174"/>
                <a:gd name="T5" fmla="*/ 64 h 112"/>
                <a:gd name="T6" fmla="*/ 12 w 174"/>
                <a:gd name="T7" fmla="*/ 82 h 112"/>
                <a:gd name="T8" fmla="*/ 8 w 174"/>
                <a:gd name="T9" fmla="*/ 92 h 112"/>
                <a:gd name="T10" fmla="*/ 0 w 174"/>
                <a:gd name="T11" fmla="*/ 96 h 112"/>
                <a:gd name="T12" fmla="*/ 0 w 174"/>
                <a:gd name="T13" fmla="*/ 110 h 112"/>
                <a:gd name="T14" fmla="*/ 2 w 174"/>
                <a:gd name="T15" fmla="*/ 112 h 112"/>
                <a:gd name="T16" fmla="*/ 2 w 174"/>
                <a:gd name="T17" fmla="*/ 106 h 112"/>
                <a:gd name="T18" fmla="*/ 10 w 174"/>
                <a:gd name="T19" fmla="*/ 102 h 112"/>
                <a:gd name="T20" fmla="*/ 12 w 174"/>
                <a:gd name="T21" fmla="*/ 108 h 112"/>
                <a:gd name="T22" fmla="*/ 20 w 174"/>
                <a:gd name="T23" fmla="*/ 110 h 112"/>
                <a:gd name="T24" fmla="*/ 174 w 174"/>
                <a:gd name="T25" fmla="*/ 14 h 112"/>
                <a:gd name="T26" fmla="*/ 154 w 174"/>
                <a:gd name="T27" fmla="*/ 16 h 112"/>
                <a:gd name="T28" fmla="*/ 142 w 174"/>
                <a:gd name="T29" fmla="*/ 26 h 112"/>
                <a:gd name="T30" fmla="*/ 136 w 174"/>
                <a:gd name="T31" fmla="*/ 34 h 112"/>
                <a:gd name="T32" fmla="*/ 124 w 174"/>
                <a:gd name="T33" fmla="*/ 40 h 112"/>
                <a:gd name="T34" fmla="*/ 126 w 174"/>
                <a:gd name="T35" fmla="*/ 34 h 112"/>
                <a:gd name="T36" fmla="*/ 142 w 174"/>
                <a:gd name="T37" fmla="*/ 10 h 112"/>
                <a:gd name="T38" fmla="*/ 146 w 174"/>
                <a:gd name="T39" fmla="*/ 0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112"/>
                <a:gd name="T62" fmla="*/ 174 w 174"/>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112">
                  <a:moveTo>
                    <a:pt x="146" y="0"/>
                  </a:moveTo>
                  <a:lnTo>
                    <a:pt x="118" y="34"/>
                  </a:lnTo>
                  <a:lnTo>
                    <a:pt x="36" y="64"/>
                  </a:lnTo>
                  <a:lnTo>
                    <a:pt x="12" y="82"/>
                  </a:lnTo>
                  <a:lnTo>
                    <a:pt x="8" y="92"/>
                  </a:lnTo>
                  <a:lnTo>
                    <a:pt x="0" y="96"/>
                  </a:lnTo>
                  <a:lnTo>
                    <a:pt x="0" y="110"/>
                  </a:lnTo>
                  <a:lnTo>
                    <a:pt x="2" y="112"/>
                  </a:lnTo>
                  <a:lnTo>
                    <a:pt x="2" y="106"/>
                  </a:lnTo>
                  <a:lnTo>
                    <a:pt x="10" y="102"/>
                  </a:lnTo>
                  <a:lnTo>
                    <a:pt x="12" y="108"/>
                  </a:lnTo>
                  <a:lnTo>
                    <a:pt x="20" y="110"/>
                  </a:lnTo>
                  <a:lnTo>
                    <a:pt x="174" y="14"/>
                  </a:lnTo>
                  <a:lnTo>
                    <a:pt x="154" y="16"/>
                  </a:lnTo>
                  <a:lnTo>
                    <a:pt x="142" y="26"/>
                  </a:lnTo>
                  <a:lnTo>
                    <a:pt x="136" y="34"/>
                  </a:lnTo>
                  <a:lnTo>
                    <a:pt x="124" y="40"/>
                  </a:lnTo>
                  <a:lnTo>
                    <a:pt x="126" y="34"/>
                  </a:lnTo>
                  <a:lnTo>
                    <a:pt x="142" y="10"/>
                  </a:lnTo>
                  <a:lnTo>
                    <a:pt x="146"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38" name="Freeform 646"/>
            <p:cNvSpPr>
              <a:spLocks/>
            </p:cNvSpPr>
            <p:nvPr/>
          </p:nvSpPr>
          <p:spPr bwMode="auto">
            <a:xfrm>
              <a:off x="4493" y="3749"/>
              <a:ext cx="22" cy="36"/>
            </a:xfrm>
            <a:custGeom>
              <a:avLst/>
              <a:gdLst>
                <a:gd name="T0" fmla="*/ 22 w 22"/>
                <a:gd name="T1" fmla="*/ 2 h 36"/>
                <a:gd name="T2" fmla="*/ 16 w 22"/>
                <a:gd name="T3" fmla="*/ 0 h 36"/>
                <a:gd name="T4" fmla="*/ 0 w 22"/>
                <a:gd name="T5" fmla="*/ 32 h 36"/>
                <a:gd name="T6" fmla="*/ 2 w 22"/>
                <a:gd name="T7" fmla="*/ 36 h 36"/>
                <a:gd name="T8" fmla="*/ 22 w 22"/>
                <a:gd name="T9" fmla="*/ 2 h 36"/>
                <a:gd name="T10" fmla="*/ 0 60000 65536"/>
                <a:gd name="T11" fmla="*/ 0 60000 65536"/>
                <a:gd name="T12" fmla="*/ 0 60000 65536"/>
                <a:gd name="T13" fmla="*/ 0 60000 65536"/>
                <a:gd name="T14" fmla="*/ 0 60000 65536"/>
                <a:gd name="T15" fmla="*/ 0 w 22"/>
                <a:gd name="T16" fmla="*/ 0 h 36"/>
                <a:gd name="T17" fmla="*/ 22 w 22"/>
                <a:gd name="T18" fmla="*/ 36 h 36"/>
              </a:gdLst>
              <a:ahLst/>
              <a:cxnLst>
                <a:cxn ang="T10">
                  <a:pos x="T0" y="T1"/>
                </a:cxn>
                <a:cxn ang="T11">
                  <a:pos x="T2" y="T3"/>
                </a:cxn>
                <a:cxn ang="T12">
                  <a:pos x="T4" y="T5"/>
                </a:cxn>
                <a:cxn ang="T13">
                  <a:pos x="T6" y="T7"/>
                </a:cxn>
                <a:cxn ang="T14">
                  <a:pos x="T8" y="T9"/>
                </a:cxn>
              </a:cxnLst>
              <a:rect l="T15" t="T16" r="T17" b="T18"/>
              <a:pathLst>
                <a:path w="22" h="36">
                  <a:moveTo>
                    <a:pt x="22" y="2"/>
                  </a:moveTo>
                  <a:lnTo>
                    <a:pt x="16" y="0"/>
                  </a:lnTo>
                  <a:lnTo>
                    <a:pt x="0" y="32"/>
                  </a:lnTo>
                  <a:lnTo>
                    <a:pt x="2" y="36"/>
                  </a:lnTo>
                  <a:lnTo>
                    <a:pt x="22" y="2"/>
                  </a:lnTo>
                  <a:close/>
                </a:path>
              </a:pathLst>
            </a:custGeom>
            <a:solidFill>
              <a:schemeClr val="bg1"/>
            </a:solidFill>
            <a:ln w="3175">
              <a:solidFill>
                <a:srgbClr val="404040"/>
              </a:solidFill>
              <a:prstDash val="solid"/>
              <a:round/>
              <a:headEnd/>
              <a:tailEnd/>
            </a:ln>
          </p:spPr>
          <p:txBody>
            <a:bodyPr/>
            <a:lstStyle/>
            <a:p>
              <a:endParaRPr lang="en-US" dirty="0"/>
            </a:p>
          </p:txBody>
        </p:sp>
        <p:sp>
          <p:nvSpPr>
            <p:cNvPr id="39" name="Freeform 647"/>
            <p:cNvSpPr>
              <a:spLocks/>
            </p:cNvSpPr>
            <p:nvPr/>
          </p:nvSpPr>
          <p:spPr bwMode="auto">
            <a:xfrm>
              <a:off x="4463" y="3793"/>
              <a:ext cx="20" cy="16"/>
            </a:xfrm>
            <a:custGeom>
              <a:avLst/>
              <a:gdLst>
                <a:gd name="T0" fmla="*/ 20 w 20"/>
                <a:gd name="T1" fmla="*/ 0 h 16"/>
                <a:gd name="T2" fmla="*/ 0 w 20"/>
                <a:gd name="T3" fmla="*/ 12 h 16"/>
                <a:gd name="T4" fmla="*/ 2 w 20"/>
                <a:gd name="T5" fmla="*/ 16 h 16"/>
                <a:gd name="T6" fmla="*/ 20 w 20"/>
                <a:gd name="T7" fmla="*/ 6 h 16"/>
                <a:gd name="T8" fmla="*/ 20 w 20"/>
                <a:gd name="T9" fmla="*/ 0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20" y="0"/>
                  </a:moveTo>
                  <a:lnTo>
                    <a:pt x="0" y="12"/>
                  </a:lnTo>
                  <a:lnTo>
                    <a:pt x="2" y="16"/>
                  </a:lnTo>
                  <a:lnTo>
                    <a:pt x="20" y="6"/>
                  </a:lnTo>
                  <a:lnTo>
                    <a:pt x="20"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40" name="Freeform 648"/>
            <p:cNvSpPr>
              <a:spLocks/>
            </p:cNvSpPr>
            <p:nvPr/>
          </p:nvSpPr>
          <p:spPr bwMode="auto">
            <a:xfrm>
              <a:off x="4359" y="3819"/>
              <a:ext cx="56" cy="32"/>
            </a:xfrm>
            <a:custGeom>
              <a:avLst/>
              <a:gdLst>
                <a:gd name="T0" fmla="*/ 56 w 56"/>
                <a:gd name="T1" fmla="*/ 14 h 32"/>
                <a:gd name="T2" fmla="*/ 40 w 56"/>
                <a:gd name="T3" fmla="*/ 14 h 32"/>
                <a:gd name="T4" fmla="*/ 16 w 56"/>
                <a:gd name="T5" fmla="*/ 28 h 32"/>
                <a:gd name="T6" fmla="*/ 0 w 56"/>
                <a:gd name="T7" fmla="*/ 32 h 32"/>
                <a:gd name="T8" fmla="*/ 4 w 56"/>
                <a:gd name="T9" fmla="*/ 24 h 32"/>
                <a:gd name="T10" fmla="*/ 20 w 56"/>
                <a:gd name="T11" fmla="*/ 18 h 32"/>
                <a:gd name="T12" fmla="*/ 40 w 56"/>
                <a:gd name="T13" fmla="*/ 0 h 32"/>
                <a:gd name="T14" fmla="*/ 56 w 56"/>
                <a:gd name="T15" fmla="*/ 2 h 32"/>
                <a:gd name="T16" fmla="*/ 56 w 56"/>
                <a:gd name="T17" fmla="*/ 14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2"/>
                <a:gd name="T29" fmla="*/ 56 w 5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2">
                  <a:moveTo>
                    <a:pt x="56" y="14"/>
                  </a:moveTo>
                  <a:lnTo>
                    <a:pt x="40" y="14"/>
                  </a:lnTo>
                  <a:lnTo>
                    <a:pt x="16" y="28"/>
                  </a:lnTo>
                  <a:lnTo>
                    <a:pt x="0" y="32"/>
                  </a:lnTo>
                  <a:lnTo>
                    <a:pt x="4" y="24"/>
                  </a:lnTo>
                  <a:lnTo>
                    <a:pt x="20" y="18"/>
                  </a:lnTo>
                  <a:lnTo>
                    <a:pt x="40" y="0"/>
                  </a:lnTo>
                  <a:lnTo>
                    <a:pt x="56" y="2"/>
                  </a:lnTo>
                  <a:lnTo>
                    <a:pt x="56" y="14"/>
                  </a:lnTo>
                  <a:close/>
                </a:path>
              </a:pathLst>
            </a:custGeom>
            <a:solidFill>
              <a:schemeClr val="bg1"/>
            </a:solidFill>
            <a:ln w="3175">
              <a:solidFill>
                <a:srgbClr val="404040"/>
              </a:solidFill>
              <a:prstDash val="solid"/>
              <a:round/>
              <a:headEnd/>
              <a:tailEnd/>
            </a:ln>
          </p:spPr>
          <p:txBody>
            <a:bodyPr/>
            <a:lstStyle/>
            <a:p>
              <a:endParaRPr lang="en-US" dirty="0"/>
            </a:p>
          </p:txBody>
        </p:sp>
        <p:sp>
          <p:nvSpPr>
            <p:cNvPr id="41" name="Freeform 649"/>
            <p:cNvSpPr>
              <a:spLocks/>
            </p:cNvSpPr>
            <p:nvPr/>
          </p:nvSpPr>
          <p:spPr bwMode="auto">
            <a:xfrm>
              <a:off x="5163" y="1144"/>
              <a:ext cx="16" cy="22"/>
            </a:xfrm>
            <a:custGeom>
              <a:avLst/>
              <a:gdLst>
                <a:gd name="T0" fmla="*/ 0 w 16"/>
                <a:gd name="T1" fmla="*/ 14 h 22"/>
                <a:gd name="T2" fmla="*/ 6 w 16"/>
                <a:gd name="T3" fmla="*/ 22 h 22"/>
                <a:gd name="T4" fmla="*/ 14 w 16"/>
                <a:gd name="T5" fmla="*/ 22 h 22"/>
                <a:gd name="T6" fmla="*/ 16 w 16"/>
                <a:gd name="T7" fmla="*/ 14 h 22"/>
                <a:gd name="T8" fmla="*/ 10 w 16"/>
                <a:gd name="T9" fmla="*/ 12 h 22"/>
                <a:gd name="T10" fmla="*/ 6 w 16"/>
                <a:gd name="T11" fmla="*/ 0 h 22"/>
                <a:gd name="T12" fmla="*/ 0 w 16"/>
                <a:gd name="T13" fmla="*/ 2 h 22"/>
                <a:gd name="T14" fmla="*/ 0 w 16"/>
                <a:gd name="T15" fmla="*/ 14 h 22"/>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2"/>
                <a:gd name="T26" fmla="*/ 16 w 1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2">
                  <a:moveTo>
                    <a:pt x="0" y="14"/>
                  </a:moveTo>
                  <a:lnTo>
                    <a:pt x="6" y="22"/>
                  </a:lnTo>
                  <a:lnTo>
                    <a:pt x="14" y="22"/>
                  </a:lnTo>
                  <a:lnTo>
                    <a:pt x="16" y="14"/>
                  </a:lnTo>
                  <a:lnTo>
                    <a:pt x="10" y="12"/>
                  </a:lnTo>
                  <a:lnTo>
                    <a:pt x="6" y="0"/>
                  </a:lnTo>
                  <a:lnTo>
                    <a:pt x="0" y="2"/>
                  </a:lnTo>
                  <a:lnTo>
                    <a:pt x="0" y="14"/>
                  </a:lnTo>
                  <a:close/>
                </a:path>
              </a:pathLst>
            </a:custGeom>
            <a:solidFill>
              <a:schemeClr val="bg1"/>
            </a:solidFill>
            <a:ln w="3175">
              <a:solidFill>
                <a:srgbClr val="404040"/>
              </a:solidFill>
              <a:prstDash val="solid"/>
              <a:round/>
              <a:headEnd/>
              <a:tailEnd/>
            </a:ln>
          </p:spPr>
          <p:txBody>
            <a:bodyPr/>
            <a:lstStyle/>
            <a:p>
              <a:endParaRPr lang="en-US" dirty="0"/>
            </a:p>
          </p:txBody>
        </p:sp>
        <p:sp>
          <p:nvSpPr>
            <p:cNvPr id="42" name="Freeform 650"/>
            <p:cNvSpPr>
              <a:spLocks/>
            </p:cNvSpPr>
            <p:nvPr/>
          </p:nvSpPr>
          <p:spPr bwMode="auto">
            <a:xfrm>
              <a:off x="5175" y="1132"/>
              <a:ext cx="12" cy="14"/>
            </a:xfrm>
            <a:custGeom>
              <a:avLst/>
              <a:gdLst>
                <a:gd name="T0" fmla="*/ 4 w 12"/>
                <a:gd name="T1" fmla="*/ 14 h 14"/>
                <a:gd name="T2" fmla="*/ 10 w 12"/>
                <a:gd name="T3" fmla="*/ 14 h 14"/>
                <a:gd name="T4" fmla="*/ 12 w 12"/>
                <a:gd name="T5" fmla="*/ 8 h 14"/>
                <a:gd name="T6" fmla="*/ 8 w 12"/>
                <a:gd name="T7" fmla="*/ 0 h 14"/>
                <a:gd name="T8" fmla="*/ 4 w 12"/>
                <a:gd name="T9" fmla="*/ 0 h 14"/>
                <a:gd name="T10" fmla="*/ 0 w 12"/>
                <a:gd name="T11" fmla="*/ 8 h 14"/>
                <a:gd name="T12" fmla="*/ 4 w 12"/>
                <a:gd name="T13" fmla="*/ 14 h 14"/>
                <a:gd name="T14" fmla="*/ 0 60000 65536"/>
                <a:gd name="T15" fmla="*/ 0 60000 65536"/>
                <a:gd name="T16" fmla="*/ 0 60000 65536"/>
                <a:gd name="T17" fmla="*/ 0 60000 65536"/>
                <a:gd name="T18" fmla="*/ 0 60000 65536"/>
                <a:gd name="T19" fmla="*/ 0 60000 65536"/>
                <a:gd name="T20" fmla="*/ 0 60000 65536"/>
                <a:gd name="T21" fmla="*/ 0 w 12"/>
                <a:gd name="T22" fmla="*/ 0 h 14"/>
                <a:gd name="T23" fmla="*/ 12 w 1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4">
                  <a:moveTo>
                    <a:pt x="4" y="14"/>
                  </a:moveTo>
                  <a:lnTo>
                    <a:pt x="10" y="14"/>
                  </a:lnTo>
                  <a:lnTo>
                    <a:pt x="12" y="8"/>
                  </a:lnTo>
                  <a:lnTo>
                    <a:pt x="8" y="0"/>
                  </a:lnTo>
                  <a:lnTo>
                    <a:pt x="4" y="0"/>
                  </a:lnTo>
                  <a:lnTo>
                    <a:pt x="0" y="8"/>
                  </a:lnTo>
                  <a:lnTo>
                    <a:pt x="4" y="14"/>
                  </a:lnTo>
                  <a:close/>
                </a:path>
              </a:pathLst>
            </a:custGeom>
            <a:solidFill>
              <a:schemeClr val="bg1"/>
            </a:solidFill>
            <a:ln w="3175">
              <a:solidFill>
                <a:srgbClr val="404040"/>
              </a:solidFill>
              <a:prstDash val="solid"/>
              <a:round/>
              <a:headEnd/>
              <a:tailEnd/>
            </a:ln>
          </p:spPr>
          <p:txBody>
            <a:bodyPr/>
            <a:lstStyle/>
            <a:p>
              <a:endParaRPr lang="en-US" dirty="0"/>
            </a:p>
          </p:txBody>
        </p:sp>
        <p:sp>
          <p:nvSpPr>
            <p:cNvPr id="43" name="Freeform 651"/>
            <p:cNvSpPr>
              <a:spLocks/>
            </p:cNvSpPr>
            <p:nvPr/>
          </p:nvSpPr>
          <p:spPr bwMode="auto">
            <a:xfrm>
              <a:off x="5187" y="1150"/>
              <a:ext cx="8" cy="16"/>
            </a:xfrm>
            <a:custGeom>
              <a:avLst/>
              <a:gdLst>
                <a:gd name="T0" fmla="*/ 0 w 8"/>
                <a:gd name="T1" fmla="*/ 8 h 16"/>
                <a:gd name="T2" fmla="*/ 2 w 8"/>
                <a:gd name="T3" fmla="*/ 14 h 16"/>
                <a:gd name="T4" fmla="*/ 8 w 8"/>
                <a:gd name="T5" fmla="*/ 16 h 16"/>
                <a:gd name="T6" fmla="*/ 8 w 8"/>
                <a:gd name="T7" fmla="*/ 6 h 16"/>
                <a:gd name="T8" fmla="*/ 4 w 8"/>
                <a:gd name="T9" fmla="*/ 0 h 16"/>
                <a:gd name="T10" fmla="*/ 0 w 8"/>
                <a:gd name="T11" fmla="*/ 8 h 16"/>
                <a:gd name="T12" fmla="*/ 0 60000 65536"/>
                <a:gd name="T13" fmla="*/ 0 60000 65536"/>
                <a:gd name="T14" fmla="*/ 0 60000 65536"/>
                <a:gd name="T15" fmla="*/ 0 60000 65536"/>
                <a:gd name="T16" fmla="*/ 0 60000 65536"/>
                <a:gd name="T17" fmla="*/ 0 60000 65536"/>
                <a:gd name="T18" fmla="*/ 0 w 8"/>
                <a:gd name="T19" fmla="*/ 0 h 16"/>
                <a:gd name="T20" fmla="*/ 8 w 8"/>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8" h="16">
                  <a:moveTo>
                    <a:pt x="0" y="8"/>
                  </a:moveTo>
                  <a:lnTo>
                    <a:pt x="2" y="14"/>
                  </a:lnTo>
                  <a:lnTo>
                    <a:pt x="8" y="16"/>
                  </a:lnTo>
                  <a:lnTo>
                    <a:pt x="8" y="6"/>
                  </a:lnTo>
                  <a:lnTo>
                    <a:pt x="4" y="0"/>
                  </a:lnTo>
                  <a:lnTo>
                    <a:pt x="0" y="8"/>
                  </a:lnTo>
                  <a:close/>
                </a:path>
              </a:pathLst>
            </a:custGeom>
            <a:solidFill>
              <a:schemeClr val="bg1"/>
            </a:solidFill>
            <a:ln w="3175">
              <a:solidFill>
                <a:srgbClr val="404040"/>
              </a:solidFill>
              <a:prstDash val="solid"/>
              <a:round/>
              <a:headEnd/>
              <a:tailEnd/>
            </a:ln>
          </p:spPr>
          <p:txBody>
            <a:bodyPr/>
            <a:lstStyle/>
            <a:p>
              <a:endParaRPr lang="en-US" dirty="0"/>
            </a:p>
          </p:txBody>
        </p:sp>
        <p:sp>
          <p:nvSpPr>
            <p:cNvPr id="44" name="Freeform 652"/>
            <p:cNvSpPr>
              <a:spLocks/>
            </p:cNvSpPr>
            <p:nvPr/>
          </p:nvSpPr>
          <p:spPr bwMode="auto">
            <a:xfrm>
              <a:off x="4041" y="1820"/>
              <a:ext cx="452" cy="447"/>
            </a:xfrm>
            <a:custGeom>
              <a:avLst/>
              <a:gdLst>
                <a:gd name="T0" fmla="*/ 26 w 452"/>
                <a:gd name="T1" fmla="*/ 302 h 447"/>
                <a:gd name="T2" fmla="*/ 38 w 452"/>
                <a:gd name="T3" fmla="*/ 278 h 447"/>
                <a:gd name="T4" fmla="*/ 44 w 452"/>
                <a:gd name="T5" fmla="*/ 228 h 447"/>
                <a:gd name="T6" fmla="*/ 58 w 452"/>
                <a:gd name="T7" fmla="*/ 242 h 447"/>
                <a:gd name="T8" fmla="*/ 72 w 452"/>
                <a:gd name="T9" fmla="*/ 234 h 447"/>
                <a:gd name="T10" fmla="*/ 70 w 452"/>
                <a:gd name="T11" fmla="*/ 212 h 447"/>
                <a:gd name="T12" fmla="*/ 74 w 452"/>
                <a:gd name="T13" fmla="*/ 190 h 447"/>
                <a:gd name="T14" fmla="*/ 94 w 452"/>
                <a:gd name="T15" fmla="*/ 168 h 447"/>
                <a:gd name="T16" fmla="*/ 116 w 452"/>
                <a:gd name="T17" fmla="*/ 166 h 447"/>
                <a:gd name="T18" fmla="*/ 148 w 452"/>
                <a:gd name="T19" fmla="*/ 120 h 447"/>
                <a:gd name="T20" fmla="*/ 148 w 452"/>
                <a:gd name="T21" fmla="*/ 102 h 447"/>
                <a:gd name="T22" fmla="*/ 150 w 452"/>
                <a:gd name="T23" fmla="*/ 94 h 447"/>
                <a:gd name="T24" fmla="*/ 158 w 452"/>
                <a:gd name="T25" fmla="*/ 42 h 447"/>
                <a:gd name="T26" fmla="*/ 156 w 452"/>
                <a:gd name="T27" fmla="*/ 24 h 447"/>
                <a:gd name="T28" fmla="*/ 148 w 452"/>
                <a:gd name="T29" fmla="*/ 4 h 447"/>
                <a:gd name="T30" fmla="*/ 160 w 452"/>
                <a:gd name="T31" fmla="*/ 0 h 447"/>
                <a:gd name="T32" fmla="*/ 278 w 452"/>
                <a:gd name="T33" fmla="*/ 100 h 447"/>
                <a:gd name="T34" fmla="*/ 304 w 452"/>
                <a:gd name="T35" fmla="*/ 150 h 447"/>
                <a:gd name="T36" fmla="*/ 324 w 452"/>
                <a:gd name="T37" fmla="*/ 122 h 447"/>
                <a:gd name="T38" fmla="*/ 344 w 452"/>
                <a:gd name="T39" fmla="*/ 108 h 447"/>
                <a:gd name="T40" fmla="*/ 350 w 452"/>
                <a:gd name="T41" fmla="*/ 102 h 447"/>
                <a:gd name="T42" fmla="*/ 368 w 452"/>
                <a:gd name="T43" fmla="*/ 110 h 447"/>
                <a:gd name="T44" fmla="*/ 382 w 452"/>
                <a:gd name="T45" fmla="*/ 104 h 447"/>
                <a:gd name="T46" fmla="*/ 382 w 452"/>
                <a:gd name="T47" fmla="*/ 98 h 447"/>
                <a:gd name="T48" fmla="*/ 394 w 452"/>
                <a:gd name="T49" fmla="*/ 92 h 447"/>
                <a:gd name="T50" fmla="*/ 422 w 452"/>
                <a:gd name="T51" fmla="*/ 90 h 447"/>
                <a:gd name="T52" fmla="*/ 438 w 452"/>
                <a:gd name="T53" fmla="*/ 90 h 447"/>
                <a:gd name="T54" fmla="*/ 436 w 452"/>
                <a:gd name="T55" fmla="*/ 98 h 447"/>
                <a:gd name="T56" fmla="*/ 440 w 452"/>
                <a:gd name="T57" fmla="*/ 100 h 447"/>
                <a:gd name="T58" fmla="*/ 442 w 452"/>
                <a:gd name="T59" fmla="*/ 106 h 447"/>
                <a:gd name="T60" fmla="*/ 452 w 452"/>
                <a:gd name="T61" fmla="*/ 120 h 447"/>
                <a:gd name="T62" fmla="*/ 392 w 452"/>
                <a:gd name="T63" fmla="*/ 114 h 447"/>
                <a:gd name="T64" fmla="*/ 376 w 452"/>
                <a:gd name="T65" fmla="*/ 180 h 447"/>
                <a:gd name="T66" fmla="*/ 364 w 452"/>
                <a:gd name="T67" fmla="*/ 186 h 447"/>
                <a:gd name="T68" fmla="*/ 342 w 452"/>
                <a:gd name="T69" fmla="*/ 202 h 447"/>
                <a:gd name="T70" fmla="*/ 300 w 452"/>
                <a:gd name="T71" fmla="*/ 256 h 447"/>
                <a:gd name="T72" fmla="*/ 284 w 452"/>
                <a:gd name="T73" fmla="*/ 244 h 447"/>
                <a:gd name="T74" fmla="*/ 274 w 452"/>
                <a:gd name="T75" fmla="*/ 282 h 447"/>
                <a:gd name="T76" fmla="*/ 266 w 452"/>
                <a:gd name="T77" fmla="*/ 302 h 447"/>
                <a:gd name="T78" fmla="*/ 240 w 452"/>
                <a:gd name="T79" fmla="*/ 368 h 447"/>
                <a:gd name="T80" fmla="*/ 240 w 452"/>
                <a:gd name="T81" fmla="*/ 383 h 447"/>
                <a:gd name="T82" fmla="*/ 228 w 452"/>
                <a:gd name="T83" fmla="*/ 403 h 447"/>
                <a:gd name="T84" fmla="*/ 200 w 452"/>
                <a:gd name="T85" fmla="*/ 413 h 447"/>
                <a:gd name="T86" fmla="*/ 186 w 452"/>
                <a:gd name="T87" fmla="*/ 413 h 447"/>
                <a:gd name="T88" fmla="*/ 186 w 452"/>
                <a:gd name="T89" fmla="*/ 423 h 447"/>
                <a:gd name="T90" fmla="*/ 140 w 452"/>
                <a:gd name="T91" fmla="*/ 427 h 447"/>
                <a:gd name="T92" fmla="*/ 116 w 452"/>
                <a:gd name="T93" fmla="*/ 447 h 447"/>
                <a:gd name="T94" fmla="*/ 84 w 452"/>
                <a:gd name="T95" fmla="*/ 431 h 447"/>
                <a:gd name="T96" fmla="*/ 76 w 452"/>
                <a:gd name="T97" fmla="*/ 419 h 447"/>
                <a:gd name="T98" fmla="*/ 76 w 452"/>
                <a:gd name="T99" fmla="*/ 411 h 447"/>
                <a:gd name="T100" fmla="*/ 54 w 452"/>
                <a:gd name="T101" fmla="*/ 401 h 447"/>
                <a:gd name="T102" fmla="*/ 38 w 452"/>
                <a:gd name="T103" fmla="*/ 385 h 447"/>
                <a:gd name="T104" fmla="*/ 20 w 452"/>
                <a:gd name="T105" fmla="*/ 362 h 447"/>
                <a:gd name="T106" fmla="*/ 6 w 452"/>
                <a:gd name="T107" fmla="*/ 330 h 447"/>
                <a:gd name="T108" fmla="*/ 2 w 452"/>
                <a:gd name="T109" fmla="*/ 310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2"/>
                <a:gd name="T166" fmla="*/ 0 h 447"/>
                <a:gd name="T167" fmla="*/ 452 w 452"/>
                <a:gd name="T168" fmla="*/ 447 h 4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2" h="447">
                  <a:moveTo>
                    <a:pt x="2" y="310"/>
                  </a:moveTo>
                  <a:lnTo>
                    <a:pt x="26" y="302"/>
                  </a:lnTo>
                  <a:lnTo>
                    <a:pt x="28" y="284"/>
                  </a:lnTo>
                  <a:lnTo>
                    <a:pt x="38" y="278"/>
                  </a:lnTo>
                  <a:lnTo>
                    <a:pt x="30" y="258"/>
                  </a:lnTo>
                  <a:lnTo>
                    <a:pt x="44" y="228"/>
                  </a:lnTo>
                  <a:lnTo>
                    <a:pt x="54" y="228"/>
                  </a:lnTo>
                  <a:lnTo>
                    <a:pt x="58" y="242"/>
                  </a:lnTo>
                  <a:lnTo>
                    <a:pt x="66" y="232"/>
                  </a:lnTo>
                  <a:lnTo>
                    <a:pt x="72" y="234"/>
                  </a:lnTo>
                  <a:lnTo>
                    <a:pt x="64" y="216"/>
                  </a:lnTo>
                  <a:lnTo>
                    <a:pt x="70" y="212"/>
                  </a:lnTo>
                  <a:lnTo>
                    <a:pt x="68" y="202"/>
                  </a:lnTo>
                  <a:lnTo>
                    <a:pt x="74" y="190"/>
                  </a:lnTo>
                  <a:lnTo>
                    <a:pt x="84" y="186"/>
                  </a:lnTo>
                  <a:lnTo>
                    <a:pt x="94" y="168"/>
                  </a:lnTo>
                  <a:lnTo>
                    <a:pt x="104" y="176"/>
                  </a:lnTo>
                  <a:lnTo>
                    <a:pt x="116" y="166"/>
                  </a:lnTo>
                  <a:lnTo>
                    <a:pt x="146" y="134"/>
                  </a:lnTo>
                  <a:lnTo>
                    <a:pt x="148" y="120"/>
                  </a:lnTo>
                  <a:lnTo>
                    <a:pt x="142" y="114"/>
                  </a:lnTo>
                  <a:lnTo>
                    <a:pt x="148" y="102"/>
                  </a:lnTo>
                  <a:lnTo>
                    <a:pt x="146" y="96"/>
                  </a:lnTo>
                  <a:lnTo>
                    <a:pt x="150" y="94"/>
                  </a:lnTo>
                  <a:lnTo>
                    <a:pt x="150" y="72"/>
                  </a:lnTo>
                  <a:lnTo>
                    <a:pt x="158" y="42"/>
                  </a:lnTo>
                  <a:lnTo>
                    <a:pt x="154" y="32"/>
                  </a:lnTo>
                  <a:lnTo>
                    <a:pt x="156" y="24"/>
                  </a:lnTo>
                  <a:lnTo>
                    <a:pt x="146" y="8"/>
                  </a:lnTo>
                  <a:lnTo>
                    <a:pt x="148" y="4"/>
                  </a:lnTo>
                  <a:lnTo>
                    <a:pt x="160" y="0"/>
                  </a:lnTo>
                  <a:lnTo>
                    <a:pt x="178" y="116"/>
                  </a:lnTo>
                  <a:lnTo>
                    <a:pt x="278" y="100"/>
                  </a:lnTo>
                  <a:lnTo>
                    <a:pt x="286" y="166"/>
                  </a:lnTo>
                  <a:lnTo>
                    <a:pt x="304" y="150"/>
                  </a:lnTo>
                  <a:lnTo>
                    <a:pt x="318" y="126"/>
                  </a:lnTo>
                  <a:lnTo>
                    <a:pt x="324" y="122"/>
                  </a:lnTo>
                  <a:lnTo>
                    <a:pt x="332" y="126"/>
                  </a:lnTo>
                  <a:lnTo>
                    <a:pt x="344" y="108"/>
                  </a:lnTo>
                  <a:lnTo>
                    <a:pt x="346" y="98"/>
                  </a:lnTo>
                  <a:lnTo>
                    <a:pt x="350" y="102"/>
                  </a:lnTo>
                  <a:lnTo>
                    <a:pt x="350" y="106"/>
                  </a:lnTo>
                  <a:lnTo>
                    <a:pt x="368" y="110"/>
                  </a:lnTo>
                  <a:lnTo>
                    <a:pt x="378" y="108"/>
                  </a:lnTo>
                  <a:lnTo>
                    <a:pt x="382" y="104"/>
                  </a:lnTo>
                  <a:lnTo>
                    <a:pt x="378" y="100"/>
                  </a:lnTo>
                  <a:lnTo>
                    <a:pt x="382" y="98"/>
                  </a:lnTo>
                  <a:lnTo>
                    <a:pt x="380" y="96"/>
                  </a:lnTo>
                  <a:lnTo>
                    <a:pt x="394" y="92"/>
                  </a:lnTo>
                  <a:lnTo>
                    <a:pt x="402" y="82"/>
                  </a:lnTo>
                  <a:lnTo>
                    <a:pt x="422" y="90"/>
                  </a:lnTo>
                  <a:lnTo>
                    <a:pt x="436" y="86"/>
                  </a:lnTo>
                  <a:lnTo>
                    <a:pt x="438" y="90"/>
                  </a:lnTo>
                  <a:lnTo>
                    <a:pt x="434" y="94"/>
                  </a:lnTo>
                  <a:lnTo>
                    <a:pt x="436" y="98"/>
                  </a:lnTo>
                  <a:lnTo>
                    <a:pt x="440" y="96"/>
                  </a:lnTo>
                  <a:lnTo>
                    <a:pt x="440" y="100"/>
                  </a:lnTo>
                  <a:lnTo>
                    <a:pt x="446" y="100"/>
                  </a:lnTo>
                  <a:lnTo>
                    <a:pt x="442" y="106"/>
                  </a:lnTo>
                  <a:lnTo>
                    <a:pt x="450" y="110"/>
                  </a:lnTo>
                  <a:lnTo>
                    <a:pt x="452" y="120"/>
                  </a:lnTo>
                  <a:lnTo>
                    <a:pt x="446" y="144"/>
                  </a:lnTo>
                  <a:lnTo>
                    <a:pt x="392" y="114"/>
                  </a:lnTo>
                  <a:lnTo>
                    <a:pt x="390" y="154"/>
                  </a:lnTo>
                  <a:lnTo>
                    <a:pt x="376" y="180"/>
                  </a:lnTo>
                  <a:lnTo>
                    <a:pt x="368" y="188"/>
                  </a:lnTo>
                  <a:lnTo>
                    <a:pt x="364" y="186"/>
                  </a:lnTo>
                  <a:lnTo>
                    <a:pt x="356" y="208"/>
                  </a:lnTo>
                  <a:lnTo>
                    <a:pt x="342" y="202"/>
                  </a:lnTo>
                  <a:lnTo>
                    <a:pt x="322" y="260"/>
                  </a:lnTo>
                  <a:lnTo>
                    <a:pt x="300" y="256"/>
                  </a:lnTo>
                  <a:lnTo>
                    <a:pt x="294" y="246"/>
                  </a:lnTo>
                  <a:lnTo>
                    <a:pt x="284" y="244"/>
                  </a:lnTo>
                  <a:lnTo>
                    <a:pt x="282" y="266"/>
                  </a:lnTo>
                  <a:lnTo>
                    <a:pt x="274" y="282"/>
                  </a:lnTo>
                  <a:lnTo>
                    <a:pt x="276" y="288"/>
                  </a:lnTo>
                  <a:lnTo>
                    <a:pt x="266" y="302"/>
                  </a:lnTo>
                  <a:lnTo>
                    <a:pt x="262" y="322"/>
                  </a:lnTo>
                  <a:lnTo>
                    <a:pt x="240" y="368"/>
                  </a:lnTo>
                  <a:lnTo>
                    <a:pt x="248" y="373"/>
                  </a:lnTo>
                  <a:lnTo>
                    <a:pt x="240" y="383"/>
                  </a:lnTo>
                  <a:lnTo>
                    <a:pt x="244" y="387"/>
                  </a:lnTo>
                  <a:lnTo>
                    <a:pt x="228" y="403"/>
                  </a:lnTo>
                  <a:lnTo>
                    <a:pt x="220" y="399"/>
                  </a:lnTo>
                  <a:lnTo>
                    <a:pt x="200" y="413"/>
                  </a:lnTo>
                  <a:lnTo>
                    <a:pt x="188" y="409"/>
                  </a:lnTo>
                  <a:lnTo>
                    <a:pt x="186" y="413"/>
                  </a:lnTo>
                  <a:lnTo>
                    <a:pt x="190" y="419"/>
                  </a:lnTo>
                  <a:lnTo>
                    <a:pt x="186" y="423"/>
                  </a:lnTo>
                  <a:lnTo>
                    <a:pt x="156" y="437"/>
                  </a:lnTo>
                  <a:lnTo>
                    <a:pt x="140" y="427"/>
                  </a:lnTo>
                  <a:lnTo>
                    <a:pt x="136" y="435"/>
                  </a:lnTo>
                  <a:lnTo>
                    <a:pt x="116" y="447"/>
                  </a:lnTo>
                  <a:lnTo>
                    <a:pt x="94" y="439"/>
                  </a:lnTo>
                  <a:lnTo>
                    <a:pt x="84" y="431"/>
                  </a:lnTo>
                  <a:lnTo>
                    <a:pt x="82" y="423"/>
                  </a:lnTo>
                  <a:lnTo>
                    <a:pt x="76" y="419"/>
                  </a:lnTo>
                  <a:lnTo>
                    <a:pt x="80" y="413"/>
                  </a:lnTo>
                  <a:lnTo>
                    <a:pt x="76" y="411"/>
                  </a:lnTo>
                  <a:lnTo>
                    <a:pt x="60" y="409"/>
                  </a:lnTo>
                  <a:lnTo>
                    <a:pt x="54" y="401"/>
                  </a:lnTo>
                  <a:lnTo>
                    <a:pt x="42" y="397"/>
                  </a:lnTo>
                  <a:lnTo>
                    <a:pt x="38" y="385"/>
                  </a:lnTo>
                  <a:lnTo>
                    <a:pt x="20" y="368"/>
                  </a:lnTo>
                  <a:lnTo>
                    <a:pt x="20" y="362"/>
                  </a:lnTo>
                  <a:lnTo>
                    <a:pt x="0" y="342"/>
                  </a:lnTo>
                  <a:lnTo>
                    <a:pt x="6" y="330"/>
                  </a:lnTo>
                  <a:lnTo>
                    <a:pt x="2" y="31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45" name="Freeform 653"/>
            <p:cNvSpPr>
              <a:spLocks/>
            </p:cNvSpPr>
            <p:nvPr/>
          </p:nvSpPr>
          <p:spPr bwMode="auto">
            <a:xfrm>
              <a:off x="3305" y="2335"/>
              <a:ext cx="860" cy="294"/>
            </a:xfrm>
            <a:custGeom>
              <a:avLst/>
              <a:gdLst>
                <a:gd name="T0" fmla="*/ 858 w 860"/>
                <a:gd name="T1" fmla="*/ 0 h 294"/>
                <a:gd name="T2" fmla="*/ 656 w 860"/>
                <a:gd name="T3" fmla="*/ 26 h 294"/>
                <a:gd name="T4" fmla="*/ 370 w 860"/>
                <a:gd name="T5" fmla="*/ 56 h 294"/>
                <a:gd name="T6" fmla="*/ 366 w 860"/>
                <a:gd name="T7" fmla="*/ 62 h 294"/>
                <a:gd name="T8" fmla="*/ 238 w 860"/>
                <a:gd name="T9" fmla="*/ 72 h 294"/>
                <a:gd name="T10" fmla="*/ 236 w 860"/>
                <a:gd name="T11" fmla="*/ 68 h 294"/>
                <a:gd name="T12" fmla="*/ 214 w 860"/>
                <a:gd name="T13" fmla="*/ 68 h 294"/>
                <a:gd name="T14" fmla="*/ 220 w 860"/>
                <a:gd name="T15" fmla="*/ 92 h 294"/>
                <a:gd name="T16" fmla="*/ 78 w 860"/>
                <a:gd name="T17" fmla="*/ 100 h 294"/>
                <a:gd name="T18" fmla="*/ 76 w 860"/>
                <a:gd name="T19" fmla="*/ 108 h 294"/>
                <a:gd name="T20" fmla="*/ 72 w 860"/>
                <a:gd name="T21" fmla="*/ 94 h 294"/>
                <a:gd name="T22" fmla="*/ 66 w 860"/>
                <a:gd name="T23" fmla="*/ 96 h 294"/>
                <a:gd name="T24" fmla="*/ 70 w 860"/>
                <a:gd name="T25" fmla="*/ 116 h 294"/>
                <a:gd name="T26" fmla="*/ 60 w 860"/>
                <a:gd name="T27" fmla="*/ 124 h 294"/>
                <a:gd name="T28" fmla="*/ 68 w 860"/>
                <a:gd name="T29" fmla="*/ 132 h 294"/>
                <a:gd name="T30" fmla="*/ 56 w 860"/>
                <a:gd name="T31" fmla="*/ 134 h 294"/>
                <a:gd name="T32" fmla="*/ 64 w 860"/>
                <a:gd name="T33" fmla="*/ 148 h 294"/>
                <a:gd name="T34" fmla="*/ 52 w 860"/>
                <a:gd name="T35" fmla="*/ 166 h 294"/>
                <a:gd name="T36" fmla="*/ 60 w 860"/>
                <a:gd name="T37" fmla="*/ 178 h 294"/>
                <a:gd name="T38" fmla="*/ 48 w 860"/>
                <a:gd name="T39" fmla="*/ 180 h 294"/>
                <a:gd name="T40" fmla="*/ 54 w 860"/>
                <a:gd name="T41" fmla="*/ 186 h 294"/>
                <a:gd name="T42" fmla="*/ 52 w 860"/>
                <a:gd name="T43" fmla="*/ 190 h 294"/>
                <a:gd name="T44" fmla="*/ 32 w 860"/>
                <a:gd name="T45" fmla="*/ 202 h 294"/>
                <a:gd name="T46" fmla="*/ 38 w 860"/>
                <a:gd name="T47" fmla="*/ 212 h 294"/>
                <a:gd name="T48" fmla="*/ 32 w 860"/>
                <a:gd name="T49" fmla="*/ 218 h 294"/>
                <a:gd name="T50" fmla="*/ 36 w 860"/>
                <a:gd name="T51" fmla="*/ 226 h 294"/>
                <a:gd name="T52" fmla="*/ 28 w 860"/>
                <a:gd name="T53" fmla="*/ 228 h 294"/>
                <a:gd name="T54" fmla="*/ 18 w 860"/>
                <a:gd name="T55" fmla="*/ 250 h 294"/>
                <a:gd name="T56" fmla="*/ 22 w 860"/>
                <a:gd name="T57" fmla="*/ 278 h 294"/>
                <a:gd name="T58" fmla="*/ 12 w 860"/>
                <a:gd name="T59" fmla="*/ 280 h 294"/>
                <a:gd name="T60" fmla="*/ 10 w 860"/>
                <a:gd name="T61" fmla="*/ 288 h 294"/>
                <a:gd name="T62" fmla="*/ 0 w 860"/>
                <a:gd name="T63" fmla="*/ 294 h 294"/>
                <a:gd name="T64" fmla="*/ 218 w 860"/>
                <a:gd name="T65" fmla="*/ 280 h 294"/>
                <a:gd name="T66" fmla="*/ 482 w 860"/>
                <a:gd name="T67" fmla="*/ 258 h 294"/>
                <a:gd name="T68" fmla="*/ 616 w 860"/>
                <a:gd name="T69" fmla="*/ 244 h 294"/>
                <a:gd name="T70" fmla="*/ 616 w 860"/>
                <a:gd name="T71" fmla="*/ 216 h 294"/>
                <a:gd name="T72" fmla="*/ 620 w 860"/>
                <a:gd name="T73" fmla="*/ 210 h 294"/>
                <a:gd name="T74" fmla="*/ 636 w 860"/>
                <a:gd name="T75" fmla="*/ 210 h 294"/>
                <a:gd name="T76" fmla="*/ 642 w 860"/>
                <a:gd name="T77" fmla="*/ 188 h 294"/>
                <a:gd name="T78" fmla="*/ 654 w 860"/>
                <a:gd name="T79" fmla="*/ 176 h 294"/>
                <a:gd name="T80" fmla="*/ 666 w 860"/>
                <a:gd name="T81" fmla="*/ 168 h 294"/>
                <a:gd name="T82" fmla="*/ 692 w 860"/>
                <a:gd name="T83" fmla="*/ 164 h 294"/>
                <a:gd name="T84" fmla="*/ 722 w 860"/>
                <a:gd name="T85" fmla="*/ 136 h 294"/>
                <a:gd name="T86" fmla="*/ 740 w 860"/>
                <a:gd name="T87" fmla="*/ 130 h 294"/>
                <a:gd name="T88" fmla="*/ 746 w 860"/>
                <a:gd name="T89" fmla="*/ 116 h 294"/>
                <a:gd name="T90" fmla="*/ 746 w 860"/>
                <a:gd name="T91" fmla="*/ 108 h 294"/>
                <a:gd name="T92" fmla="*/ 756 w 860"/>
                <a:gd name="T93" fmla="*/ 110 h 294"/>
                <a:gd name="T94" fmla="*/ 758 w 860"/>
                <a:gd name="T95" fmla="*/ 100 h 294"/>
                <a:gd name="T96" fmla="*/ 772 w 860"/>
                <a:gd name="T97" fmla="*/ 90 h 294"/>
                <a:gd name="T98" fmla="*/ 780 w 860"/>
                <a:gd name="T99" fmla="*/ 102 h 294"/>
                <a:gd name="T100" fmla="*/ 804 w 860"/>
                <a:gd name="T101" fmla="*/ 76 h 294"/>
                <a:gd name="T102" fmla="*/ 812 w 860"/>
                <a:gd name="T103" fmla="*/ 72 h 294"/>
                <a:gd name="T104" fmla="*/ 828 w 860"/>
                <a:gd name="T105" fmla="*/ 78 h 294"/>
                <a:gd name="T106" fmla="*/ 840 w 860"/>
                <a:gd name="T107" fmla="*/ 50 h 294"/>
                <a:gd name="T108" fmla="*/ 850 w 860"/>
                <a:gd name="T109" fmla="*/ 42 h 294"/>
                <a:gd name="T110" fmla="*/ 860 w 860"/>
                <a:gd name="T111" fmla="*/ 42 h 294"/>
                <a:gd name="T112" fmla="*/ 854 w 860"/>
                <a:gd name="T113" fmla="*/ 36 h 294"/>
                <a:gd name="T114" fmla="*/ 858 w 860"/>
                <a:gd name="T115" fmla="*/ 24 h 294"/>
                <a:gd name="T116" fmla="*/ 856 w 860"/>
                <a:gd name="T117" fmla="*/ 18 h 294"/>
                <a:gd name="T118" fmla="*/ 858 w 860"/>
                <a:gd name="T119" fmla="*/ 0 h 2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0"/>
                <a:gd name="T181" fmla="*/ 0 h 294"/>
                <a:gd name="T182" fmla="*/ 860 w 860"/>
                <a:gd name="T183" fmla="*/ 294 h 2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0" h="294">
                  <a:moveTo>
                    <a:pt x="858" y="0"/>
                  </a:moveTo>
                  <a:lnTo>
                    <a:pt x="656" y="26"/>
                  </a:lnTo>
                  <a:lnTo>
                    <a:pt x="370" y="56"/>
                  </a:lnTo>
                  <a:lnTo>
                    <a:pt x="366" y="62"/>
                  </a:lnTo>
                  <a:lnTo>
                    <a:pt x="238" y="72"/>
                  </a:lnTo>
                  <a:lnTo>
                    <a:pt x="236" y="68"/>
                  </a:lnTo>
                  <a:lnTo>
                    <a:pt x="214" y="68"/>
                  </a:lnTo>
                  <a:lnTo>
                    <a:pt x="220" y="92"/>
                  </a:lnTo>
                  <a:lnTo>
                    <a:pt x="78" y="100"/>
                  </a:lnTo>
                  <a:lnTo>
                    <a:pt x="76" y="108"/>
                  </a:lnTo>
                  <a:lnTo>
                    <a:pt x="72" y="94"/>
                  </a:lnTo>
                  <a:lnTo>
                    <a:pt x="66" y="96"/>
                  </a:lnTo>
                  <a:lnTo>
                    <a:pt x="70" y="116"/>
                  </a:lnTo>
                  <a:lnTo>
                    <a:pt x="60" y="124"/>
                  </a:lnTo>
                  <a:lnTo>
                    <a:pt x="68" y="132"/>
                  </a:lnTo>
                  <a:lnTo>
                    <a:pt x="56" y="134"/>
                  </a:lnTo>
                  <a:lnTo>
                    <a:pt x="64" y="148"/>
                  </a:lnTo>
                  <a:lnTo>
                    <a:pt x="52" y="166"/>
                  </a:lnTo>
                  <a:lnTo>
                    <a:pt x="60" y="178"/>
                  </a:lnTo>
                  <a:lnTo>
                    <a:pt x="48" y="180"/>
                  </a:lnTo>
                  <a:lnTo>
                    <a:pt x="54" y="186"/>
                  </a:lnTo>
                  <a:lnTo>
                    <a:pt x="52" y="190"/>
                  </a:lnTo>
                  <a:lnTo>
                    <a:pt x="32" y="202"/>
                  </a:lnTo>
                  <a:lnTo>
                    <a:pt x="38" y="212"/>
                  </a:lnTo>
                  <a:lnTo>
                    <a:pt x="32" y="218"/>
                  </a:lnTo>
                  <a:lnTo>
                    <a:pt x="36" y="226"/>
                  </a:lnTo>
                  <a:lnTo>
                    <a:pt x="28" y="228"/>
                  </a:lnTo>
                  <a:lnTo>
                    <a:pt x="18" y="250"/>
                  </a:lnTo>
                  <a:lnTo>
                    <a:pt x="22" y="278"/>
                  </a:lnTo>
                  <a:lnTo>
                    <a:pt x="12" y="280"/>
                  </a:lnTo>
                  <a:lnTo>
                    <a:pt x="10" y="288"/>
                  </a:lnTo>
                  <a:lnTo>
                    <a:pt x="0" y="294"/>
                  </a:lnTo>
                  <a:lnTo>
                    <a:pt x="218" y="280"/>
                  </a:lnTo>
                  <a:lnTo>
                    <a:pt x="482" y="258"/>
                  </a:lnTo>
                  <a:lnTo>
                    <a:pt x="616" y="244"/>
                  </a:lnTo>
                  <a:lnTo>
                    <a:pt x="616" y="216"/>
                  </a:lnTo>
                  <a:lnTo>
                    <a:pt x="620" y="210"/>
                  </a:lnTo>
                  <a:lnTo>
                    <a:pt x="636" y="210"/>
                  </a:lnTo>
                  <a:lnTo>
                    <a:pt x="642" y="188"/>
                  </a:lnTo>
                  <a:lnTo>
                    <a:pt x="654" y="176"/>
                  </a:lnTo>
                  <a:lnTo>
                    <a:pt x="666" y="168"/>
                  </a:lnTo>
                  <a:lnTo>
                    <a:pt x="692" y="164"/>
                  </a:lnTo>
                  <a:lnTo>
                    <a:pt x="722" y="136"/>
                  </a:lnTo>
                  <a:lnTo>
                    <a:pt x="740" y="130"/>
                  </a:lnTo>
                  <a:lnTo>
                    <a:pt x="746" y="116"/>
                  </a:lnTo>
                  <a:lnTo>
                    <a:pt x="746" y="108"/>
                  </a:lnTo>
                  <a:lnTo>
                    <a:pt x="756" y="110"/>
                  </a:lnTo>
                  <a:lnTo>
                    <a:pt x="758" y="100"/>
                  </a:lnTo>
                  <a:lnTo>
                    <a:pt x="772" y="90"/>
                  </a:lnTo>
                  <a:lnTo>
                    <a:pt x="780" y="102"/>
                  </a:lnTo>
                  <a:lnTo>
                    <a:pt x="804" y="76"/>
                  </a:lnTo>
                  <a:lnTo>
                    <a:pt x="812" y="72"/>
                  </a:lnTo>
                  <a:lnTo>
                    <a:pt x="828" y="78"/>
                  </a:lnTo>
                  <a:lnTo>
                    <a:pt x="840" y="50"/>
                  </a:lnTo>
                  <a:lnTo>
                    <a:pt x="850" y="42"/>
                  </a:lnTo>
                  <a:lnTo>
                    <a:pt x="860" y="42"/>
                  </a:lnTo>
                  <a:lnTo>
                    <a:pt x="854" y="36"/>
                  </a:lnTo>
                  <a:lnTo>
                    <a:pt x="858" y="24"/>
                  </a:lnTo>
                  <a:lnTo>
                    <a:pt x="856" y="18"/>
                  </a:lnTo>
                  <a:lnTo>
                    <a:pt x="858" y="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46" name="Freeform 654"/>
            <p:cNvSpPr>
              <a:spLocks/>
            </p:cNvSpPr>
            <p:nvPr/>
          </p:nvSpPr>
          <p:spPr bwMode="auto">
            <a:xfrm>
              <a:off x="3623" y="3077"/>
              <a:ext cx="902" cy="692"/>
            </a:xfrm>
            <a:custGeom>
              <a:avLst/>
              <a:gdLst>
                <a:gd name="T0" fmla="*/ 42 w 902"/>
                <a:gd name="T1" fmla="*/ 102 h 692"/>
                <a:gd name="T2" fmla="*/ 62 w 902"/>
                <a:gd name="T3" fmla="*/ 90 h 692"/>
                <a:gd name="T4" fmla="*/ 66 w 902"/>
                <a:gd name="T5" fmla="*/ 96 h 692"/>
                <a:gd name="T6" fmla="*/ 140 w 902"/>
                <a:gd name="T7" fmla="*/ 94 h 692"/>
                <a:gd name="T8" fmla="*/ 148 w 902"/>
                <a:gd name="T9" fmla="*/ 102 h 692"/>
                <a:gd name="T10" fmla="*/ 144 w 902"/>
                <a:gd name="T11" fmla="*/ 108 h 692"/>
                <a:gd name="T12" fmla="*/ 256 w 902"/>
                <a:gd name="T13" fmla="*/ 172 h 692"/>
                <a:gd name="T14" fmla="*/ 322 w 902"/>
                <a:gd name="T15" fmla="*/ 162 h 692"/>
                <a:gd name="T16" fmla="*/ 360 w 902"/>
                <a:gd name="T17" fmla="*/ 142 h 692"/>
                <a:gd name="T18" fmla="*/ 362 w 902"/>
                <a:gd name="T19" fmla="*/ 130 h 692"/>
                <a:gd name="T20" fmla="*/ 400 w 902"/>
                <a:gd name="T21" fmla="*/ 118 h 692"/>
                <a:gd name="T22" fmla="*/ 458 w 902"/>
                <a:gd name="T23" fmla="*/ 156 h 692"/>
                <a:gd name="T24" fmla="*/ 472 w 902"/>
                <a:gd name="T25" fmla="*/ 180 h 692"/>
                <a:gd name="T26" fmla="*/ 506 w 902"/>
                <a:gd name="T27" fmla="*/ 206 h 692"/>
                <a:gd name="T28" fmla="*/ 552 w 902"/>
                <a:gd name="T29" fmla="*/ 226 h 692"/>
                <a:gd name="T30" fmla="*/ 572 w 902"/>
                <a:gd name="T31" fmla="*/ 384 h 692"/>
                <a:gd name="T32" fmla="*/ 580 w 902"/>
                <a:gd name="T33" fmla="*/ 364 h 692"/>
                <a:gd name="T34" fmla="*/ 600 w 902"/>
                <a:gd name="T35" fmla="*/ 372 h 692"/>
                <a:gd name="T36" fmla="*/ 598 w 902"/>
                <a:gd name="T37" fmla="*/ 438 h 692"/>
                <a:gd name="T38" fmla="*/ 650 w 902"/>
                <a:gd name="T39" fmla="*/ 496 h 692"/>
                <a:gd name="T40" fmla="*/ 674 w 902"/>
                <a:gd name="T41" fmla="*/ 522 h 692"/>
                <a:gd name="T42" fmla="*/ 686 w 902"/>
                <a:gd name="T43" fmla="*/ 518 h 692"/>
                <a:gd name="T44" fmla="*/ 680 w 902"/>
                <a:gd name="T45" fmla="*/ 536 h 692"/>
                <a:gd name="T46" fmla="*/ 720 w 902"/>
                <a:gd name="T47" fmla="*/ 598 h 692"/>
                <a:gd name="T48" fmla="*/ 750 w 902"/>
                <a:gd name="T49" fmla="*/ 606 h 692"/>
                <a:gd name="T50" fmla="*/ 792 w 902"/>
                <a:gd name="T51" fmla="*/ 658 h 692"/>
                <a:gd name="T52" fmla="*/ 796 w 902"/>
                <a:gd name="T53" fmla="*/ 688 h 692"/>
                <a:gd name="T54" fmla="*/ 852 w 902"/>
                <a:gd name="T55" fmla="*/ 680 h 692"/>
                <a:gd name="T56" fmla="*/ 894 w 902"/>
                <a:gd name="T57" fmla="*/ 670 h 692"/>
                <a:gd name="T58" fmla="*/ 890 w 902"/>
                <a:gd name="T59" fmla="*/ 646 h 692"/>
                <a:gd name="T60" fmla="*/ 886 w 902"/>
                <a:gd name="T61" fmla="*/ 452 h 692"/>
                <a:gd name="T62" fmla="*/ 796 w 902"/>
                <a:gd name="T63" fmla="*/ 260 h 692"/>
                <a:gd name="T64" fmla="*/ 660 w 902"/>
                <a:gd name="T65" fmla="*/ 18 h 692"/>
                <a:gd name="T66" fmla="*/ 612 w 902"/>
                <a:gd name="T67" fmla="*/ 0 h 692"/>
                <a:gd name="T68" fmla="*/ 612 w 902"/>
                <a:gd name="T69" fmla="*/ 32 h 692"/>
                <a:gd name="T70" fmla="*/ 598 w 902"/>
                <a:gd name="T71" fmla="*/ 58 h 692"/>
                <a:gd name="T72" fmla="*/ 588 w 902"/>
                <a:gd name="T73" fmla="*/ 34 h 692"/>
                <a:gd name="T74" fmla="*/ 288 w 902"/>
                <a:gd name="T75" fmla="*/ 38 h 692"/>
                <a:gd name="T76" fmla="*/ 0 w 902"/>
                <a:gd name="T77" fmla="*/ 42 h 692"/>
                <a:gd name="T78" fmla="*/ 26 w 902"/>
                <a:gd name="T79" fmla="*/ 84 h 692"/>
                <a:gd name="T80" fmla="*/ 26 w 902"/>
                <a:gd name="T81" fmla="*/ 120 h 6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2"/>
                <a:gd name="T124" fmla="*/ 0 h 692"/>
                <a:gd name="T125" fmla="*/ 902 w 902"/>
                <a:gd name="T126" fmla="*/ 692 h 6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2" h="692">
                  <a:moveTo>
                    <a:pt x="26" y="120"/>
                  </a:moveTo>
                  <a:lnTo>
                    <a:pt x="42" y="102"/>
                  </a:lnTo>
                  <a:lnTo>
                    <a:pt x="52" y="100"/>
                  </a:lnTo>
                  <a:lnTo>
                    <a:pt x="62" y="90"/>
                  </a:lnTo>
                  <a:lnTo>
                    <a:pt x="64" y="90"/>
                  </a:lnTo>
                  <a:lnTo>
                    <a:pt x="66" y="96"/>
                  </a:lnTo>
                  <a:lnTo>
                    <a:pt x="60" y="110"/>
                  </a:lnTo>
                  <a:lnTo>
                    <a:pt x="140" y="94"/>
                  </a:lnTo>
                  <a:lnTo>
                    <a:pt x="150" y="96"/>
                  </a:lnTo>
                  <a:lnTo>
                    <a:pt x="148" y="102"/>
                  </a:lnTo>
                  <a:lnTo>
                    <a:pt x="142" y="106"/>
                  </a:lnTo>
                  <a:lnTo>
                    <a:pt x="144" y="108"/>
                  </a:lnTo>
                  <a:lnTo>
                    <a:pt x="234" y="146"/>
                  </a:lnTo>
                  <a:lnTo>
                    <a:pt x="256" y="172"/>
                  </a:lnTo>
                  <a:lnTo>
                    <a:pt x="266" y="178"/>
                  </a:lnTo>
                  <a:lnTo>
                    <a:pt x="322" y="162"/>
                  </a:lnTo>
                  <a:lnTo>
                    <a:pt x="348" y="144"/>
                  </a:lnTo>
                  <a:lnTo>
                    <a:pt x="360" y="142"/>
                  </a:lnTo>
                  <a:lnTo>
                    <a:pt x="362" y="140"/>
                  </a:lnTo>
                  <a:lnTo>
                    <a:pt x="362" y="130"/>
                  </a:lnTo>
                  <a:lnTo>
                    <a:pt x="372" y="122"/>
                  </a:lnTo>
                  <a:lnTo>
                    <a:pt x="400" y="118"/>
                  </a:lnTo>
                  <a:lnTo>
                    <a:pt x="420" y="124"/>
                  </a:lnTo>
                  <a:lnTo>
                    <a:pt x="458" y="156"/>
                  </a:lnTo>
                  <a:lnTo>
                    <a:pt x="468" y="160"/>
                  </a:lnTo>
                  <a:lnTo>
                    <a:pt x="472" y="180"/>
                  </a:lnTo>
                  <a:lnTo>
                    <a:pt x="482" y="184"/>
                  </a:lnTo>
                  <a:lnTo>
                    <a:pt x="506" y="206"/>
                  </a:lnTo>
                  <a:lnTo>
                    <a:pt x="546" y="220"/>
                  </a:lnTo>
                  <a:lnTo>
                    <a:pt x="552" y="226"/>
                  </a:lnTo>
                  <a:lnTo>
                    <a:pt x="570" y="382"/>
                  </a:lnTo>
                  <a:lnTo>
                    <a:pt x="572" y="384"/>
                  </a:lnTo>
                  <a:lnTo>
                    <a:pt x="582" y="382"/>
                  </a:lnTo>
                  <a:lnTo>
                    <a:pt x="580" y="364"/>
                  </a:lnTo>
                  <a:lnTo>
                    <a:pt x="590" y="366"/>
                  </a:lnTo>
                  <a:lnTo>
                    <a:pt x="600" y="372"/>
                  </a:lnTo>
                  <a:lnTo>
                    <a:pt x="592" y="418"/>
                  </a:lnTo>
                  <a:lnTo>
                    <a:pt x="598" y="438"/>
                  </a:lnTo>
                  <a:lnTo>
                    <a:pt x="646" y="494"/>
                  </a:lnTo>
                  <a:lnTo>
                    <a:pt x="650" y="496"/>
                  </a:lnTo>
                  <a:lnTo>
                    <a:pt x="664" y="488"/>
                  </a:lnTo>
                  <a:lnTo>
                    <a:pt x="674" y="522"/>
                  </a:lnTo>
                  <a:lnTo>
                    <a:pt x="684" y="518"/>
                  </a:lnTo>
                  <a:lnTo>
                    <a:pt x="686" y="518"/>
                  </a:lnTo>
                  <a:lnTo>
                    <a:pt x="682" y="530"/>
                  </a:lnTo>
                  <a:lnTo>
                    <a:pt x="680" y="536"/>
                  </a:lnTo>
                  <a:lnTo>
                    <a:pt x="702" y="560"/>
                  </a:lnTo>
                  <a:lnTo>
                    <a:pt x="720" y="598"/>
                  </a:lnTo>
                  <a:lnTo>
                    <a:pt x="732" y="608"/>
                  </a:lnTo>
                  <a:lnTo>
                    <a:pt x="750" y="606"/>
                  </a:lnTo>
                  <a:lnTo>
                    <a:pt x="764" y="616"/>
                  </a:lnTo>
                  <a:lnTo>
                    <a:pt x="792" y="658"/>
                  </a:lnTo>
                  <a:lnTo>
                    <a:pt x="794" y="684"/>
                  </a:lnTo>
                  <a:lnTo>
                    <a:pt x="796" y="688"/>
                  </a:lnTo>
                  <a:lnTo>
                    <a:pt x="806" y="692"/>
                  </a:lnTo>
                  <a:lnTo>
                    <a:pt x="852" y="680"/>
                  </a:lnTo>
                  <a:lnTo>
                    <a:pt x="876" y="664"/>
                  </a:lnTo>
                  <a:lnTo>
                    <a:pt x="894" y="670"/>
                  </a:lnTo>
                  <a:lnTo>
                    <a:pt x="902" y="652"/>
                  </a:lnTo>
                  <a:lnTo>
                    <a:pt x="890" y="646"/>
                  </a:lnTo>
                  <a:lnTo>
                    <a:pt x="902" y="560"/>
                  </a:lnTo>
                  <a:lnTo>
                    <a:pt x="886" y="452"/>
                  </a:lnTo>
                  <a:lnTo>
                    <a:pt x="804" y="312"/>
                  </a:lnTo>
                  <a:lnTo>
                    <a:pt x="796" y="260"/>
                  </a:lnTo>
                  <a:lnTo>
                    <a:pt x="732" y="182"/>
                  </a:lnTo>
                  <a:lnTo>
                    <a:pt x="660" y="18"/>
                  </a:lnTo>
                  <a:lnTo>
                    <a:pt x="662" y="4"/>
                  </a:lnTo>
                  <a:lnTo>
                    <a:pt x="612" y="0"/>
                  </a:lnTo>
                  <a:lnTo>
                    <a:pt x="604" y="10"/>
                  </a:lnTo>
                  <a:lnTo>
                    <a:pt x="612" y="32"/>
                  </a:lnTo>
                  <a:lnTo>
                    <a:pt x="610" y="56"/>
                  </a:lnTo>
                  <a:lnTo>
                    <a:pt x="598" y="58"/>
                  </a:lnTo>
                  <a:lnTo>
                    <a:pt x="592" y="52"/>
                  </a:lnTo>
                  <a:lnTo>
                    <a:pt x="588" y="34"/>
                  </a:lnTo>
                  <a:lnTo>
                    <a:pt x="300" y="50"/>
                  </a:lnTo>
                  <a:lnTo>
                    <a:pt x="288" y="38"/>
                  </a:lnTo>
                  <a:lnTo>
                    <a:pt x="280" y="16"/>
                  </a:lnTo>
                  <a:lnTo>
                    <a:pt x="0" y="42"/>
                  </a:lnTo>
                  <a:lnTo>
                    <a:pt x="0" y="60"/>
                  </a:lnTo>
                  <a:lnTo>
                    <a:pt x="26" y="84"/>
                  </a:lnTo>
                  <a:lnTo>
                    <a:pt x="22" y="100"/>
                  </a:lnTo>
                  <a:lnTo>
                    <a:pt x="26" y="12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47" name="Freeform 655"/>
            <p:cNvSpPr>
              <a:spLocks/>
            </p:cNvSpPr>
            <p:nvPr/>
          </p:nvSpPr>
          <p:spPr bwMode="auto">
            <a:xfrm>
              <a:off x="4669" y="1834"/>
              <a:ext cx="108" cy="178"/>
            </a:xfrm>
            <a:custGeom>
              <a:avLst/>
              <a:gdLst>
                <a:gd name="T0" fmla="*/ 0 w 108"/>
                <a:gd name="T1" fmla="*/ 20 h 178"/>
                <a:gd name="T2" fmla="*/ 10 w 108"/>
                <a:gd name="T3" fmla="*/ 2 h 178"/>
                <a:gd name="T4" fmla="*/ 22 w 108"/>
                <a:gd name="T5" fmla="*/ 0 h 178"/>
                <a:gd name="T6" fmla="*/ 36 w 108"/>
                <a:gd name="T7" fmla="*/ 4 h 178"/>
                <a:gd name="T8" fmla="*/ 30 w 108"/>
                <a:gd name="T9" fmla="*/ 10 h 178"/>
                <a:gd name="T10" fmla="*/ 24 w 108"/>
                <a:gd name="T11" fmla="*/ 28 h 178"/>
                <a:gd name="T12" fmla="*/ 30 w 108"/>
                <a:gd name="T13" fmla="*/ 36 h 178"/>
                <a:gd name="T14" fmla="*/ 30 w 108"/>
                <a:gd name="T15" fmla="*/ 48 h 178"/>
                <a:gd name="T16" fmla="*/ 108 w 108"/>
                <a:gd name="T17" fmla="*/ 152 h 178"/>
                <a:gd name="T18" fmla="*/ 104 w 108"/>
                <a:gd name="T19" fmla="*/ 164 h 178"/>
                <a:gd name="T20" fmla="*/ 40 w 108"/>
                <a:gd name="T21" fmla="*/ 178 h 178"/>
                <a:gd name="T22" fmla="*/ 0 w 108"/>
                <a:gd name="T23" fmla="*/ 2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178"/>
                <a:gd name="T38" fmla="*/ 108 w 108"/>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178">
                  <a:moveTo>
                    <a:pt x="0" y="20"/>
                  </a:moveTo>
                  <a:lnTo>
                    <a:pt x="10" y="2"/>
                  </a:lnTo>
                  <a:lnTo>
                    <a:pt x="22" y="0"/>
                  </a:lnTo>
                  <a:lnTo>
                    <a:pt x="36" y="4"/>
                  </a:lnTo>
                  <a:lnTo>
                    <a:pt x="30" y="10"/>
                  </a:lnTo>
                  <a:lnTo>
                    <a:pt x="24" y="28"/>
                  </a:lnTo>
                  <a:lnTo>
                    <a:pt x="30" y="36"/>
                  </a:lnTo>
                  <a:lnTo>
                    <a:pt x="30" y="48"/>
                  </a:lnTo>
                  <a:lnTo>
                    <a:pt x="108" y="152"/>
                  </a:lnTo>
                  <a:lnTo>
                    <a:pt x="104" y="164"/>
                  </a:lnTo>
                  <a:lnTo>
                    <a:pt x="40" y="178"/>
                  </a:lnTo>
                  <a:lnTo>
                    <a:pt x="0" y="20"/>
                  </a:lnTo>
                  <a:close/>
                </a:path>
              </a:pathLst>
            </a:custGeom>
            <a:solidFill>
              <a:schemeClr val="bg1"/>
            </a:solidFill>
            <a:ln w="3175">
              <a:solidFill>
                <a:srgbClr val="404040"/>
              </a:solidFill>
              <a:prstDash val="solid"/>
              <a:round/>
              <a:headEnd/>
              <a:tailEnd/>
            </a:ln>
          </p:spPr>
          <p:txBody>
            <a:bodyPr/>
            <a:lstStyle/>
            <a:p>
              <a:endParaRPr lang="en-US" dirty="0"/>
            </a:p>
          </p:txBody>
        </p:sp>
        <p:sp>
          <p:nvSpPr>
            <p:cNvPr id="48" name="Freeform 656"/>
            <p:cNvSpPr>
              <a:spLocks/>
            </p:cNvSpPr>
            <p:nvPr/>
          </p:nvSpPr>
          <p:spPr bwMode="auto">
            <a:xfrm>
              <a:off x="136" y="840"/>
              <a:ext cx="794" cy="674"/>
            </a:xfrm>
            <a:custGeom>
              <a:avLst/>
              <a:gdLst>
                <a:gd name="T0" fmla="*/ 370 w 794"/>
                <a:gd name="T1" fmla="*/ 604 h 674"/>
                <a:gd name="T2" fmla="*/ 0 w 794"/>
                <a:gd name="T3" fmla="*/ 496 h 674"/>
                <a:gd name="T4" fmla="*/ 12 w 794"/>
                <a:gd name="T5" fmla="*/ 382 h 674"/>
                <a:gd name="T6" fmla="*/ 34 w 794"/>
                <a:gd name="T7" fmla="*/ 342 h 674"/>
                <a:gd name="T8" fmla="*/ 48 w 794"/>
                <a:gd name="T9" fmla="*/ 328 h 674"/>
                <a:gd name="T10" fmla="*/ 60 w 794"/>
                <a:gd name="T11" fmla="*/ 326 h 674"/>
                <a:gd name="T12" fmla="*/ 62 w 794"/>
                <a:gd name="T13" fmla="*/ 312 h 674"/>
                <a:gd name="T14" fmla="*/ 58 w 794"/>
                <a:gd name="T15" fmla="*/ 312 h 674"/>
                <a:gd name="T16" fmla="*/ 152 w 794"/>
                <a:gd name="T17" fmla="*/ 88 h 674"/>
                <a:gd name="T18" fmla="*/ 162 w 794"/>
                <a:gd name="T19" fmla="*/ 76 h 674"/>
                <a:gd name="T20" fmla="*/ 166 w 794"/>
                <a:gd name="T21" fmla="*/ 58 h 674"/>
                <a:gd name="T22" fmla="*/ 172 w 794"/>
                <a:gd name="T23" fmla="*/ 50 h 674"/>
                <a:gd name="T24" fmla="*/ 168 w 794"/>
                <a:gd name="T25" fmla="*/ 44 h 674"/>
                <a:gd name="T26" fmla="*/ 184 w 794"/>
                <a:gd name="T27" fmla="*/ 4 h 674"/>
                <a:gd name="T28" fmla="*/ 190 w 794"/>
                <a:gd name="T29" fmla="*/ 0 h 674"/>
                <a:gd name="T30" fmla="*/ 222 w 794"/>
                <a:gd name="T31" fmla="*/ 8 h 674"/>
                <a:gd name="T32" fmla="*/ 236 w 794"/>
                <a:gd name="T33" fmla="*/ 18 h 674"/>
                <a:gd name="T34" fmla="*/ 240 w 794"/>
                <a:gd name="T35" fmla="*/ 14 h 674"/>
                <a:gd name="T36" fmla="*/ 260 w 794"/>
                <a:gd name="T37" fmla="*/ 38 h 674"/>
                <a:gd name="T38" fmla="*/ 262 w 794"/>
                <a:gd name="T39" fmla="*/ 52 h 674"/>
                <a:gd name="T40" fmla="*/ 256 w 794"/>
                <a:gd name="T41" fmla="*/ 90 h 674"/>
                <a:gd name="T42" fmla="*/ 292 w 794"/>
                <a:gd name="T43" fmla="*/ 114 h 674"/>
                <a:gd name="T44" fmla="*/ 320 w 794"/>
                <a:gd name="T45" fmla="*/ 112 h 674"/>
                <a:gd name="T46" fmla="*/ 338 w 794"/>
                <a:gd name="T47" fmla="*/ 106 h 674"/>
                <a:gd name="T48" fmla="*/ 380 w 794"/>
                <a:gd name="T49" fmla="*/ 120 h 674"/>
                <a:gd name="T50" fmla="*/ 390 w 794"/>
                <a:gd name="T51" fmla="*/ 134 h 674"/>
                <a:gd name="T52" fmla="*/ 442 w 794"/>
                <a:gd name="T53" fmla="*/ 132 h 674"/>
                <a:gd name="T54" fmla="*/ 452 w 794"/>
                <a:gd name="T55" fmla="*/ 140 h 674"/>
                <a:gd name="T56" fmla="*/ 474 w 794"/>
                <a:gd name="T57" fmla="*/ 142 h 674"/>
                <a:gd name="T58" fmla="*/ 500 w 794"/>
                <a:gd name="T59" fmla="*/ 138 h 674"/>
                <a:gd name="T60" fmla="*/ 526 w 794"/>
                <a:gd name="T61" fmla="*/ 140 h 674"/>
                <a:gd name="T62" fmla="*/ 536 w 794"/>
                <a:gd name="T63" fmla="*/ 134 h 674"/>
                <a:gd name="T64" fmla="*/ 578 w 794"/>
                <a:gd name="T65" fmla="*/ 142 h 674"/>
                <a:gd name="T66" fmla="*/ 588 w 794"/>
                <a:gd name="T67" fmla="*/ 138 h 674"/>
                <a:gd name="T68" fmla="*/ 768 w 794"/>
                <a:gd name="T69" fmla="*/ 182 h 674"/>
                <a:gd name="T70" fmla="*/ 774 w 794"/>
                <a:gd name="T71" fmla="*/ 206 h 674"/>
                <a:gd name="T72" fmla="*/ 792 w 794"/>
                <a:gd name="T73" fmla="*/ 218 h 674"/>
                <a:gd name="T74" fmla="*/ 794 w 794"/>
                <a:gd name="T75" fmla="*/ 240 h 674"/>
                <a:gd name="T76" fmla="*/ 770 w 794"/>
                <a:gd name="T77" fmla="*/ 266 h 674"/>
                <a:gd name="T78" fmla="*/ 760 w 794"/>
                <a:gd name="T79" fmla="*/ 288 h 674"/>
                <a:gd name="T80" fmla="*/ 744 w 794"/>
                <a:gd name="T81" fmla="*/ 304 h 674"/>
                <a:gd name="T82" fmla="*/ 742 w 794"/>
                <a:gd name="T83" fmla="*/ 316 h 674"/>
                <a:gd name="T84" fmla="*/ 734 w 794"/>
                <a:gd name="T85" fmla="*/ 326 h 674"/>
                <a:gd name="T86" fmla="*/ 720 w 794"/>
                <a:gd name="T87" fmla="*/ 334 h 674"/>
                <a:gd name="T88" fmla="*/ 696 w 794"/>
                <a:gd name="T89" fmla="*/ 362 h 674"/>
                <a:gd name="T90" fmla="*/ 692 w 794"/>
                <a:gd name="T91" fmla="*/ 386 h 674"/>
                <a:gd name="T92" fmla="*/ 710 w 794"/>
                <a:gd name="T93" fmla="*/ 394 h 674"/>
                <a:gd name="T94" fmla="*/ 716 w 794"/>
                <a:gd name="T95" fmla="*/ 408 h 674"/>
                <a:gd name="T96" fmla="*/ 706 w 794"/>
                <a:gd name="T97" fmla="*/ 416 h 674"/>
                <a:gd name="T98" fmla="*/ 708 w 794"/>
                <a:gd name="T99" fmla="*/ 426 h 674"/>
                <a:gd name="T100" fmla="*/ 694 w 794"/>
                <a:gd name="T101" fmla="*/ 448 h 674"/>
                <a:gd name="T102" fmla="*/ 640 w 794"/>
                <a:gd name="T103" fmla="*/ 674 h 674"/>
                <a:gd name="T104" fmla="*/ 370 w 794"/>
                <a:gd name="T105" fmla="*/ 604 h 6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4"/>
                <a:gd name="T160" fmla="*/ 0 h 674"/>
                <a:gd name="T161" fmla="*/ 794 w 794"/>
                <a:gd name="T162" fmla="*/ 674 h 6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4" h="674">
                  <a:moveTo>
                    <a:pt x="370" y="604"/>
                  </a:moveTo>
                  <a:lnTo>
                    <a:pt x="0" y="496"/>
                  </a:lnTo>
                  <a:lnTo>
                    <a:pt x="12" y="382"/>
                  </a:lnTo>
                  <a:lnTo>
                    <a:pt x="34" y="342"/>
                  </a:lnTo>
                  <a:lnTo>
                    <a:pt x="48" y="328"/>
                  </a:lnTo>
                  <a:lnTo>
                    <a:pt x="60" y="326"/>
                  </a:lnTo>
                  <a:lnTo>
                    <a:pt x="62" y="312"/>
                  </a:lnTo>
                  <a:lnTo>
                    <a:pt x="58" y="312"/>
                  </a:lnTo>
                  <a:lnTo>
                    <a:pt x="152" y="88"/>
                  </a:lnTo>
                  <a:lnTo>
                    <a:pt x="162" y="76"/>
                  </a:lnTo>
                  <a:lnTo>
                    <a:pt x="166" y="58"/>
                  </a:lnTo>
                  <a:lnTo>
                    <a:pt x="172" y="50"/>
                  </a:lnTo>
                  <a:lnTo>
                    <a:pt x="168" y="44"/>
                  </a:lnTo>
                  <a:lnTo>
                    <a:pt x="184" y="4"/>
                  </a:lnTo>
                  <a:lnTo>
                    <a:pt x="190" y="0"/>
                  </a:lnTo>
                  <a:lnTo>
                    <a:pt x="222" y="8"/>
                  </a:lnTo>
                  <a:lnTo>
                    <a:pt x="236" y="18"/>
                  </a:lnTo>
                  <a:lnTo>
                    <a:pt x="240" y="14"/>
                  </a:lnTo>
                  <a:lnTo>
                    <a:pt x="260" y="38"/>
                  </a:lnTo>
                  <a:lnTo>
                    <a:pt x="262" y="52"/>
                  </a:lnTo>
                  <a:lnTo>
                    <a:pt x="256" y="90"/>
                  </a:lnTo>
                  <a:lnTo>
                    <a:pt x="292" y="114"/>
                  </a:lnTo>
                  <a:lnTo>
                    <a:pt x="320" y="112"/>
                  </a:lnTo>
                  <a:lnTo>
                    <a:pt x="338" y="106"/>
                  </a:lnTo>
                  <a:lnTo>
                    <a:pt x="380" y="120"/>
                  </a:lnTo>
                  <a:lnTo>
                    <a:pt x="390" y="134"/>
                  </a:lnTo>
                  <a:lnTo>
                    <a:pt x="442" y="132"/>
                  </a:lnTo>
                  <a:lnTo>
                    <a:pt x="452" y="140"/>
                  </a:lnTo>
                  <a:lnTo>
                    <a:pt x="474" y="142"/>
                  </a:lnTo>
                  <a:lnTo>
                    <a:pt x="500" y="138"/>
                  </a:lnTo>
                  <a:lnTo>
                    <a:pt x="526" y="140"/>
                  </a:lnTo>
                  <a:lnTo>
                    <a:pt x="536" y="134"/>
                  </a:lnTo>
                  <a:lnTo>
                    <a:pt x="578" y="142"/>
                  </a:lnTo>
                  <a:lnTo>
                    <a:pt x="588" y="138"/>
                  </a:lnTo>
                  <a:lnTo>
                    <a:pt x="768" y="182"/>
                  </a:lnTo>
                  <a:lnTo>
                    <a:pt x="774" y="206"/>
                  </a:lnTo>
                  <a:lnTo>
                    <a:pt x="792" y="218"/>
                  </a:lnTo>
                  <a:lnTo>
                    <a:pt x="794" y="240"/>
                  </a:lnTo>
                  <a:lnTo>
                    <a:pt x="770" y="266"/>
                  </a:lnTo>
                  <a:lnTo>
                    <a:pt x="760" y="288"/>
                  </a:lnTo>
                  <a:lnTo>
                    <a:pt x="744" y="304"/>
                  </a:lnTo>
                  <a:lnTo>
                    <a:pt x="742" y="316"/>
                  </a:lnTo>
                  <a:lnTo>
                    <a:pt x="734" y="326"/>
                  </a:lnTo>
                  <a:lnTo>
                    <a:pt x="720" y="334"/>
                  </a:lnTo>
                  <a:lnTo>
                    <a:pt x="696" y="362"/>
                  </a:lnTo>
                  <a:lnTo>
                    <a:pt x="692" y="386"/>
                  </a:lnTo>
                  <a:lnTo>
                    <a:pt x="710" y="394"/>
                  </a:lnTo>
                  <a:lnTo>
                    <a:pt x="716" y="408"/>
                  </a:lnTo>
                  <a:lnTo>
                    <a:pt x="706" y="416"/>
                  </a:lnTo>
                  <a:lnTo>
                    <a:pt x="708" y="426"/>
                  </a:lnTo>
                  <a:lnTo>
                    <a:pt x="694" y="448"/>
                  </a:lnTo>
                  <a:lnTo>
                    <a:pt x="640" y="674"/>
                  </a:lnTo>
                  <a:lnTo>
                    <a:pt x="370" y="604"/>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49" name="Freeform 657"/>
            <p:cNvSpPr>
              <a:spLocks/>
            </p:cNvSpPr>
            <p:nvPr/>
          </p:nvSpPr>
          <p:spPr bwMode="auto">
            <a:xfrm>
              <a:off x="922" y="1574"/>
              <a:ext cx="570" cy="709"/>
            </a:xfrm>
            <a:custGeom>
              <a:avLst/>
              <a:gdLst>
                <a:gd name="T0" fmla="*/ 186 w 570"/>
                <a:gd name="T1" fmla="*/ 10 h 709"/>
                <a:gd name="T2" fmla="*/ 402 w 570"/>
                <a:gd name="T3" fmla="*/ 50 h 709"/>
                <a:gd name="T4" fmla="*/ 382 w 570"/>
                <a:gd name="T5" fmla="*/ 176 h 709"/>
                <a:gd name="T6" fmla="*/ 570 w 570"/>
                <a:gd name="T7" fmla="*/ 206 h 709"/>
                <a:gd name="T8" fmla="*/ 494 w 570"/>
                <a:gd name="T9" fmla="*/ 709 h 709"/>
                <a:gd name="T10" fmla="*/ 74 w 570"/>
                <a:gd name="T11" fmla="*/ 637 h 709"/>
                <a:gd name="T12" fmla="*/ 0 w 570"/>
                <a:gd name="T13" fmla="*/ 621 h 709"/>
                <a:gd name="T14" fmla="*/ 126 w 570"/>
                <a:gd name="T15" fmla="*/ 0 h 709"/>
                <a:gd name="T16" fmla="*/ 186 w 570"/>
                <a:gd name="T17" fmla="*/ 10 h 7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0"/>
                <a:gd name="T28" fmla="*/ 0 h 709"/>
                <a:gd name="T29" fmla="*/ 570 w 570"/>
                <a:gd name="T30" fmla="*/ 709 h 7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0" h="709">
                  <a:moveTo>
                    <a:pt x="186" y="10"/>
                  </a:moveTo>
                  <a:lnTo>
                    <a:pt x="402" y="50"/>
                  </a:lnTo>
                  <a:lnTo>
                    <a:pt x="382" y="176"/>
                  </a:lnTo>
                  <a:lnTo>
                    <a:pt x="570" y="206"/>
                  </a:lnTo>
                  <a:lnTo>
                    <a:pt x="494" y="709"/>
                  </a:lnTo>
                  <a:lnTo>
                    <a:pt x="74" y="637"/>
                  </a:lnTo>
                  <a:lnTo>
                    <a:pt x="0" y="621"/>
                  </a:lnTo>
                  <a:lnTo>
                    <a:pt x="126" y="0"/>
                  </a:lnTo>
                  <a:lnTo>
                    <a:pt x="186" y="1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50" name="Freeform 658"/>
            <p:cNvSpPr>
              <a:spLocks/>
            </p:cNvSpPr>
            <p:nvPr/>
          </p:nvSpPr>
          <p:spPr bwMode="auto">
            <a:xfrm>
              <a:off x="1966" y="1584"/>
              <a:ext cx="817" cy="418"/>
            </a:xfrm>
            <a:custGeom>
              <a:avLst/>
              <a:gdLst>
                <a:gd name="T0" fmla="*/ 500 w 817"/>
                <a:gd name="T1" fmla="*/ 32 h 418"/>
                <a:gd name="T2" fmla="*/ 24 w 817"/>
                <a:gd name="T3" fmla="*/ 0 h 418"/>
                <a:gd name="T4" fmla="*/ 0 w 817"/>
                <a:gd name="T5" fmla="*/ 254 h 418"/>
                <a:gd name="T6" fmla="*/ 190 w 817"/>
                <a:gd name="T7" fmla="*/ 270 h 418"/>
                <a:gd name="T8" fmla="*/ 180 w 817"/>
                <a:gd name="T9" fmla="*/ 394 h 418"/>
                <a:gd name="T10" fmla="*/ 815 w 817"/>
                <a:gd name="T11" fmla="*/ 418 h 418"/>
                <a:gd name="T12" fmla="*/ 817 w 817"/>
                <a:gd name="T13" fmla="*/ 408 h 418"/>
                <a:gd name="T14" fmla="*/ 809 w 817"/>
                <a:gd name="T15" fmla="*/ 398 h 418"/>
                <a:gd name="T16" fmla="*/ 811 w 817"/>
                <a:gd name="T17" fmla="*/ 392 h 418"/>
                <a:gd name="T18" fmla="*/ 793 w 817"/>
                <a:gd name="T19" fmla="*/ 384 h 418"/>
                <a:gd name="T20" fmla="*/ 789 w 817"/>
                <a:gd name="T21" fmla="*/ 356 h 418"/>
                <a:gd name="T22" fmla="*/ 783 w 817"/>
                <a:gd name="T23" fmla="*/ 354 h 418"/>
                <a:gd name="T24" fmla="*/ 781 w 817"/>
                <a:gd name="T25" fmla="*/ 338 h 418"/>
                <a:gd name="T26" fmla="*/ 773 w 817"/>
                <a:gd name="T27" fmla="*/ 330 h 418"/>
                <a:gd name="T28" fmla="*/ 777 w 817"/>
                <a:gd name="T29" fmla="*/ 310 h 418"/>
                <a:gd name="T30" fmla="*/ 773 w 817"/>
                <a:gd name="T31" fmla="*/ 288 h 418"/>
                <a:gd name="T32" fmla="*/ 775 w 817"/>
                <a:gd name="T33" fmla="*/ 272 h 418"/>
                <a:gd name="T34" fmla="*/ 767 w 817"/>
                <a:gd name="T35" fmla="*/ 268 h 418"/>
                <a:gd name="T36" fmla="*/ 773 w 817"/>
                <a:gd name="T37" fmla="*/ 256 h 418"/>
                <a:gd name="T38" fmla="*/ 765 w 817"/>
                <a:gd name="T39" fmla="*/ 252 h 418"/>
                <a:gd name="T40" fmla="*/ 769 w 817"/>
                <a:gd name="T41" fmla="*/ 236 h 418"/>
                <a:gd name="T42" fmla="*/ 761 w 817"/>
                <a:gd name="T43" fmla="*/ 234 h 418"/>
                <a:gd name="T44" fmla="*/ 761 w 817"/>
                <a:gd name="T45" fmla="*/ 224 h 418"/>
                <a:gd name="T46" fmla="*/ 753 w 817"/>
                <a:gd name="T47" fmla="*/ 226 h 418"/>
                <a:gd name="T48" fmla="*/ 751 w 817"/>
                <a:gd name="T49" fmla="*/ 208 h 418"/>
                <a:gd name="T50" fmla="*/ 755 w 817"/>
                <a:gd name="T51" fmla="*/ 194 h 418"/>
                <a:gd name="T52" fmla="*/ 747 w 817"/>
                <a:gd name="T53" fmla="*/ 180 h 418"/>
                <a:gd name="T54" fmla="*/ 749 w 817"/>
                <a:gd name="T55" fmla="*/ 170 h 418"/>
                <a:gd name="T56" fmla="*/ 739 w 817"/>
                <a:gd name="T57" fmla="*/ 162 h 418"/>
                <a:gd name="T58" fmla="*/ 737 w 817"/>
                <a:gd name="T59" fmla="*/ 154 h 418"/>
                <a:gd name="T60" fmla="*/ 731 w 817"/>
                <a:gd name="T61" fmla="*/ 144 h 418"/>
                <a:gd name="T62" fmla="*/ 731 w 817"/>
                <a:gd name="T63" fmla="*/ 132 h 418"/>
                <a:gd name="T64" fmla="*/ 725 w 817"/>
                <a:gd name="T65" fmla="*/ 120 h 418"/>
                <a:gd name="T66" fmla="*/ 725 w 817"/>
                <a:gd name="T67" fmla="*/ 104 h 418"/>
                <a:gd name="T68" fmla="*/ 706 w 817"/>
                <a:gd name="T69" fmla="*/ 100 h 418"/>
                <a:gd name="T70" fmla="*/ 698 w 817"/>
                <a:gd name="T71" fmla="*/ 80 h 418"/>
                <a:gd name="T72" fmla="*/ 660 w 817"/>
                <a:gd name="T73" fmla="*/ 66 h 418"/>
                <a:gd name="T74" fmla="*/ 648 w 817"/>
                <a:gd name="T75" fmla="*/ 54 h 418"/>
                <a:gd name="T76" fmla="*/ 592 w 817"/>
                <a:gd name="T77" fmla="*/ 54 h 418"/>
                <a:gd name="T78" fmla="*/ 586 w 817"/>
                <a:gd name="T79" fmla="*/ 64 h 418"/>
                <a:gd name="T80" fmla="*/ 578 w 817"/>
                <a:gd name="T81" fmla="*/ 64 h 418"/>
                <a:gd name="T82" fmla="*/ 544 w 817"/>
                <a:gd name="T83" fmla="*/ 46 h 418"/>
                <a:gd name="T84" fmla="*/ 534 w 817"/>
                <a:gd name="T85" fmla="*/ 34 h 418"/>
                <a:gd name="T86" fmla="*/ 534 w 817"/>
                <a:gd name="T87" fmla="*/ 34 h 418"/>
                <a:gd name="T88" fmla="*/ 500 w 817"/>
                <a:gd name="T89" fmla="*/ 32 h 4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7"/>
                <a:gd name="T136" fmla="*/ 0 h 418"/>
                <a:gd name="T137" fmla="*/ 817 w 817"/>
                <a:gd name="T138" fmla="*/ 418 h 4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17" h="418">
                  <a:moveTo>
                    <a:pt x="500" y="32"/>
                  </a:moveTo>
                  <a:lnTo>
                    <a:pt x="24" y="0"/>
                  </a:lnTo>
                  <a:lnTo>
                    <a:pt x="0" y="254"/>
                  </a:lnTo>
                  <a:lnTo>
                    <a:pt x="190" y="270"/>
                  </a:lnTo>
                  <a:lnTo>
                    <a:pt x="180" y="394"/>
                  </a:lnTo>
                  <a:lnTo>
                    <a:pt x="815" y="418"/>
                  </a:lnTo>
                  <a:lnTo>
                    <a:pt x="817" y="408"/>
                  </a:lnTo>
                  <a:lnTo>
                    <a:pt x="809" y="398"/>
                  </a:lnTo>
                  <a:lnTo>
                    <a:pt x="811" y="392"/>
                  </a:lnTo>
                  <a:lnTo>
                    <a:pt x="793" y="384"/>
                  </a:lnTo>
                  <a:lnTo>
                    <a:pt x="789" y="356"/>
                  </a:lnTo>
                  <a:lnTo>
                    <a:pt x="783" y="354"/>
                  </a:lnTo>
                  <a:lnTo>
                    <a:pt x="781" y="338"/>
                  </a:lnTo>
                  <a:lnTo>
                    <a:pt x="773" y="330"/>
                  </a:lnTo>
                  <a:lnTo>
                    <a:pt x="777" y="310"/>
                  </a:lnTo>
                  <a:lnTo>
                    <a:pt x="773" y="288"/>
                  </a:lnTo>
                  <a:lnTo>
                    <a:pt x="775" y="272"/>
                  </a:lnTo>
                  <a:lnTo>
                    <a:pt x="767" y="268"/>
                  </a:lnTo>
                  <a:lnTo>
                    <a:pt x="773" y="256"/>
                  </a:lnTo>
                  <a:lnTo>
                    <a:pt x="765" y="252"/>
                  </a:lnTo>
                  <a:lnTo>
                    <a:pt x="769" y="236"/>
                  </a:lnTo>
                  <a:lnTo>
                    <a:pt x="761" y="234"/>
                  </a:lnTo>
                  <a:lnTo>
                    <a:pt x="761" y="224"/>
                  </a:lnTo>
                  <a:lnTo>
                    <a:pt x="753" y="226"/>
                  </a:lnTo>
                  <a:lnTo>
                    <a:pt x="751" y="208"/>
                  </a:lnTo>
                  <a:lnTo>
                    <a:pt x="755" y="194"/>
                  </a:lnTo>
                  <a:lnTo>
                    <a:pt x="747" y="180"/>
                  </a:lnTo>
                  <a:lnTo>
                    <a:pt x="749" y="170"/>
                  </a:lnTo>
                  <a:lnTo>
                    <a:pt x="739" y="162"/>
                  </a:lnTo>
                  <a:lnTo>
                    <a:pt x="737" y="154"/>
                  </a:lnTo>
                  <a:lnTo>
                    <a:pt x="731" y="144"/>
                  </a:lnTo>
                  <a:lnTo>
                    <a:pt x="731" y="132"/>
                  </a:lnTo>
                  <a:lnTo>
                    <a:pt x="725" y="120"/>
                  </a:lnTo>
                  <a:lnTo>
                    <a:pt x="725" y="104"/>
                  </a:lnTo>
                  <a:lnTo>
                    <a:pt x="706" y="100"/>
                  </a:lnTo>
                  <a:lnTo>
                    <a:pt x="698" y="80"/>
                  </a:lnTo>
                  <a:lnTo>
                    <a:pt x="660" y="66"/>
                  </a:lnTo>
                  <a:lnTo>
                    <a:pt x="648" y="54"/>
                  </a:lnTo>
                  <a:lnTo>
                    <a:pt x="592" y="54"/>
                  </a:lnTo>
                  <a:lnTo>
                    <a:pt x="586" y="64"/>
                  </a:lnTo>
                  <a:lnTo>
                    <a:pt x="578" y="64"/>
                  </a:lnTo>
                  <a:lnTo>
                    <a:pt x="544" y="46"/>
                  </a:lnTo>
                  <a:lnTo>
                    <a:pt x="534" y="34"/>
                  </a:lnTo>
                  <a:lnTo>
                    <a:pt x="500" y="32"/>
                  </a:lnTo>
                  <a:close/>
                </a:path>
              </a:pathLst>
            </a:custGeom>
            <a:solidFill>
              <a:schemeClr val="bg1"/>
            </a:solidFill>
            <a:ln w="3175">
              <a:solidFill>
                <a:srgbClr val="404040"/>
              </a:solidFill>
              <a:prstDash val="solid"/>
              <a:round/>
              <a:headEnd/>
              <a:tailEnd/>
            </a:ln>
          </p:spPr>
          <p:txBody>
            <a:bodyPr/>
            <a:lstStyle/>
            <a:p>
              <a:endParaRPr lang="en-US" dirty="0"/>
            </a:p>
          </p:txBody>
        </p:sp>
        <p:sp>
          <p:nvSpPr>
            <p:cNvPr id="51" name="Freeform 659"/>
            <p:cNvSpPr>
              <a:spLocks/>
            </p:cNvSpPr>
            <p:nvPr/>
          </p:nvSpPr>
          <p:spPr bwMode="auto">
            <a:xfrm>
              <a:off x="4875" y="1070"/>
              <a:ext cx="162" cy="342"/>
            </a:xfrm>
            <a:custGeom>
              <a:avLst/>
              <a:gdLst>
                <a:gd name="T0" fmla="*/ 162 w 162"/>
                <a:gd name="T1" fmla="*/ 260 h 342"/>
                <a:gd name="T2" fmla="*/ 152 w 162"/>
                <a:gd name="T3" fmla="*/ 252 h 342"/>
                <a:gd name="T4" fmla="*/ 150 w 162"/>
                <a:gd name="T5" fmla="*/ 242 h 342"/>
                <a:gd name="T6" fmla="*/ 130 w 162"/>
                <a:gd name="T7" fmla="*/ 226 h 342"/>
                <a:gd name="T8" fmla="*/ 98 w 162"/>
                <a:gd name="T9" fmla="*/ 112 h 342"/>
                <a:gd name="T10" fmla="*/ 62 w 162"/>
                <a:gd name="T11" fmla="*/ 0 h 342"/>
                <a:gd name="T12" fmla="*/ 58 w 162"/>
                <a:gd name="T13" fmla="*/ 4 h 342"/>
                <a:gd name="T14" fmla="*/ 40 w 162"/>
                <a:gd name="T15" fmla="*/ 10 h 342"/>
                <a:gd name="T16" fmla="*/ 36 w 162"/>
                <a:gd name="T17" fmla="*/ 18 h 342"/>
                <a:gd name="T18" fmla="*/ 32 w 162"/>
                <a:gd name="T19" fmla="*/ 46 h 342"/>
                <a:gd name="T20" fmla="*/ 36 w 162"/>
                <a:gd name="T21" fmla="*/ 54 h 342"/>
                <a:gd name="T22" fmla="*/ 30 w 162"/>
                <a:gd name="T23" fmla="*/ 74 h 342"/>
                <a:gd name="T24" fmla="*/ 42 w 162"/>
                <a:gd name="T25" fmla="*/ 92 h 342"/>
                <a:gd name="T26" fmla="*/ 42 w 162"/>
                <a:gd name="T27" fmla="*/ 102 h 342"/>
                <a:gd name="T28" fmla="*/ 24 w 162"/>
                <a:gd name="T29" fmla="*/ 130 h 342"/>
                <a:gd name="T30" fmla="*/ 10 w 162"/>
                <a:gd name="T31" fmla="*/ 138 h 342"/>
                <a:gd name="T32" fmla="*/ 14 w 162"/>
                <a:gd name="T33" fmla="*/ 182 h 342"/>
                <a:gd name="T34" fmla="*/ 0 w 162"/>
                <a:gd name="T35" fmla="*/ 240 h 342"/>
                <a:gd name="T36" fmla="*/ 10 w 162"/>
                <a:gd name="T37" fmla="*/ 308 h 342"/>
                <a:gd name="T38" fmla="*/ 6 w 162"/>
                <a:gd name="T39" fmla="*/ 328 h 342"/>
                <a:gd name="T40" fmla="*/ 18 w 162"/>
                <a:gd name="T41" fmla="*/ 342 h 342"/>
                <a:gd name="T42" fmla="*/ 124 w 162"/>
                <a:gd name="T43" fmla="*/ 316 h 342"/>
                <a:gd name="T44" fmla="*/ 152 w 162"/>
                <a:gd name="T45" fmla="*/ 288 h 342"/>
                <a:gd name="T46" fmla="*/ 162 w 162"/>
                <a:gd name="T47" fmla="*/ 286 h 342"/>
                <a:gd name="T48" fmla="*/ 162 w 162"/>
                <a:gd name="T49" fmla="*/ 260 h 3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342"/>
                <a:gd name="T77" fmla="*/ 162 w 162"/>
                <a:gd name="T78" fmla="*/ 342 h 3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342">
                  <a:moveTo>
                    <a:pt x="162" y="260"/>
                  </a:moveTo>
                  <a:lnTo>
                    <a:pt x="152" y="252"/>
                  </a:lnTo>
                  <a:lnTo>
                    <a:pt x="150" y="242"/>
                  </a:lnTo>
                  <a:lnTo>
                    <a:pt x="130" y="226"/>
                  </a:lnTo>
                  <a:lnTo>
                    <a:pt x="98" y="112"/>
                  </a:lnTo>
                  <a:lnTo>
                    <a:pt x="62" y="0"/>
                  </a:lnTo>
                  <a:lnTo>
                    <a:pt x="58" y="4"/>
                  </a:lnTo>
                  <a:lnTo>
                    <a:pt x="40" y="10"/>
                  </a:lnTo>
                  <a:lnTo>
                    <a:pt x="36" y="18"/>
                  </a:lnTo>
                  <a:lnTo>
                    <a:pt x="32" y="46"/>
                  </a:lnTo>
                  <a:lnTo>
                    <a:pt x="36" y="54"/>
                  </a:lnTo>
                  <a:lnTo>
                    <a:pt x="30" y="74"/>
                  </a:lnTo>
                  <a:lnTo>
                    <a:pt x="42" y="92"/>
                  </a:lnTo>
                  <a:lnTo>
                    <a:pt x="42" y="102"/>
                  </a:lnTo>
                  <a:lnTo>
                    <a:pt x="24" y="130"/>
                  </a:lnTo>
                  <a:lnTo>
                    <a:pt x="10" y="138"/>
                  </a:lnTo>
                  <a:lnTo>
                    <a:pt x="14" y="182"/>
                  </a:lnTo>
                  <a:lnTo>
                    <a:pt x="0" y="240"/>
                  </a:lnTo>
                  <a:lnTo>
                    <a:pt x="10" y="308"/>
                  </a:lnTo>
                  <a:lnTo>
                    <a:pt x="6" y="328"/>
                  </a:lnTo>
                  <a:lnTo>
                    <a:pt x="18" y="342"/>
                  </a:lnTo>
                  <a:lnTo>
                    <a:pt x="124" y="316"/>
                  </a:lnTo>
                  <a:lnTo>
                    <a:pt x="152" y="288"/>
                  </a:lnTo>
                  <a:lnTo>
                    <a:pt x="162" y="286"/>
                  </a:lnTo>
                  <a:lnTo>
                    <a:pt x="162" y="260"/>
                  </a:lnTo>
                  <a:close/>
                </a:path>
              </a:pathLst>
            </a:custGeom>
            <a:solidFill>
              <a:schemeClr val="bg1"/>
            </a:solidFill>
            <a:ln w="3175">
              <a:solidFill>
                <a:srgbClr val="404040"/>
              </a:solidFill>
              <a:prstDash val="solid"/>
              <a:round/>
              <a:headEnd/>
              <a:tailEnd/>
            </a:ln>
          </p:spPr>
          <p:txBody>
            <a:bodyPr/>
            <a:lstStyle/>
            <a:p>
              <a:endParaRPr lang="en-US" dirty="0"/>
            </a:p>
          </p:txBody>
        </p:sp>
        <p:sp>
          <p:nvSpPr>
            <p:cNvPr id="52" name="Freeform 660"/>
            <p:cNvSpPr>
              <a:spLocks/>
            </p:cNvSpPr>
            <p:nvPr/>
          </p:nvSpPr>
          <p:spPr bwMode="auto">
            <a:xfrm>
              <a:off x="2014" y="2353"/>
              <a:ext cx="863" cy="462"/>
            </a:xfrm>
            <a:custGeom>
              <a:avLst/>
              <a:gdLst>
                <a:gd name="T0" fmla="*/ 56 w 863"/>
                <a:gd name="T1" fmla="*/ 70 h 462"/>
                <a:gd name="T2" fmla="*/ 302 w 863"/>
                <a:gd name="T3" fmla="*/ 86 h 462"/>
                <a:gd name="T4" fmla="*/ 290 w 863"/>
                <a:gd name="T5" fmla="*/ 332 h 462"/>
                <a:gd name="T6" fmla="*/ 302 w 863"/>
                <a:gd name="T7" fmla="*/ 332 h 462"/>
                <a:gd name="T8" fmla="*/ 326 w 863"/>
                <a:gd name="T9" fmla="*/ 356 h 462"/>
                <a:gd name="T10" fmla="*/ 336 w 863"/>
                <a:gd name="T11" fmla="*/ 354 h 462"/>
                <a:gd name="T12" fmla="*/ 350 w 863"/>
                <a:gd name="T13" fmla="*/ 358 h 462"/>
                <a:gd name="T14" fmla="*/ 356 w 863"/>
                <a:gd name="T15" fmla="*/ 348 h 462"/>
                <a:gd name="T16" fmla="*/ 372 w 863"/>
                <a:gd name="T17" fmla="*/ 364 h 462"/>
                <a:gd name="T18" fmla="*/ 374 w 863"/>
                <a:gd name="T19" fmla="*/ 380 h 462"/>
                <a:gd name="T20" fmla="*/ 394 w 863"/>
                <a:gd name="T21" fmla="*/ 380 h 462"/>
                <a:gd name="T22" fmla="*/ 418 w 863"/>
                <a:gd name="T23" fmla="*/ 392 h 462"/>
                <a:gd name="T24" fmla="*/ 434 w 863"/>
                <a:gd name="T25" fmla="*/ 390 h 462"/>
                <a:gd name="T26" fmla="*/ 448 w 863"/>
                <a:gd name="T27" fmla="*/ 402 h 462"/>
                <a:gd name="T28" fmla="*/ 458 w 863"/>
                <a:gd name="T29" fmla="*/ 392 h 462"/>
                <a:gd name="T30" fmla="*/ 486 w 863"/>
                <a:gd name="T31" fmla="*/ 394 h 462"/>
                <a:gd name="T32" fmla="*/ 486 w 863"/>
                <a:gd name="T33" fmla="*/ 408 h 462"/>
                <a:gd name="T34" fmla="*/ 500 w 863"/>
                <a:gd name="T35" fmla="*/ 414 h 462"/>
                <a:gd name="T36" fmla="*/ 498 w 863"/>
                <a:gd name="T37" fmla="*/ 426 h 462"/>
                <a:gd name="T38" fmla="*/ 508 w 863"/>
                <a:gd name="T39" fmla="*/ 430 h 462"/>
                <a:gd name="T40" fmla="*/ 532 w 863"/>
                <a:gd name="T41" fmla="*/ 414 h 462"/>
                <a:gd name="T42" fmla="*/ 538 w 863"/>
                <a:gd name="T43" fmla="*/ 418 h 462"/>
                <a:gd name="T44" fmla="*/ 538 w 863"/>
                <a:gd name="T45" fmla="*/ 426 h 462"/>
                <a:gd name="T46" fmla="*/ 550 w 863"/>
                <a:gd name="T47" fmla="*/ 426 h 462"/>
                <a:gd name="T48" fmla="*/ 554 w 863"/>
                <a:gd name="T49" fmla="*/ 436 h 462"/>
                <a:gd name="T50" fmla="*/ 578 w 863"/>
                <a:gd name="T51" fmla="*/ 428 h 462"/>
                <a:gd name="T52" fmla="*/ 578 w 863"/>
                <a:gd name="T53" fmla="*/ 440 h 462"/>
                <a:gd name="T54" fmla="*/ 586 w 863"/>
                <a:gd name="T55" fmla="*/ 450 h 462"/>
                <a:gd name="T56" fmla="*/ 594 w 863"/>
                <a:gd name="T57" fmla="*/ 438 h 462"/>
                <a:gd name="T58" fmla="*/ 592 w 863"/>
                <a:gd name="T59" fmla="*/ 434 h 462"/>
                <a:gd name="T60" fmla="*/ 622 w 863"/>
                <a:gd name="T61" fmla="*/ 424 h 462"/>
                <a:gd name="T62" fmla="*/ 632 w 863"/>
                <a:gd name="T63" fmla="*/ 434 h 462"/>
                <a:gd name="T64" fmla="*/ 662 w 863"/>
                <a:gd name="T65" fmla="*/ 444 h 462"/>
                <a:gd name="T66" fmla="*/ 670 w 863"/>
                <a:gd name="T67" fmla="*/ 454 h 462"/>
                <a:gd name="T68" fmla="*/ 674 w 863"/>
                <a:gd name="T69" fmla="*/ 446 h 462"/>
                <a:gd name="T70" fmla="*/ 681 w 863"/>
                <a:gd name="T71" fmla="*/ 446 h 462"/>
                <a:gd name="T72" fmla="*/ 687 w 863"/>
                <a:gd name="T73" fmla="*/ 438 h 462"/>
                <a:gd name="T74" fmla="*/ 709 w 863"/>
                <a:gd name="T75" fmla="*/ 430 h 462"/>
                <a:gd name="T76" fmla="*/ 727 w 863"/>
                <a:gd name="T77" fmla="*/ 436 h 462"/>
                <a:gd name="T78" fmla="*/ 727 w 863"/>
                <a:gd name="T79" fmla="*/ 430 h 462"/>
                <a:gd name="T80" fmla="*/ 745 w 863"/>
                <a:gd name="T81" fmla="*/ 424 h 462"/>
                <a:gd name="T82" fmla="*/ 751 w 863"/>
                <a:gd name="T83" fmla="*/ 432 h 462"/>
                <a:gd name="T84" fmla="*/ 773 w 863"/>
                <a:gd name="T85" fmla="*/ 434 h 462"/>
                <a:gd name="T86" fmla="*/ 785 w 863"/>
                <a:gd name="T87" fmla="*/ 422 h 462"/>
                <a:gd name="T88" fmla="*/ 811 w 863"/>
                <a:gd name="T89" fmla="*/ 434 h 462"/>
                <a:gd name="T90" fmla="*/ 821 w 863"/>
                <a:gd name="T91" fmla="*/ 448 h 462"/>
                <a:gd name="T92" fmla="*/ 863 w 863"/>
                <a:gd name="T93" fmla="*/ 462 h 462"/>
                <a:gd name="T94" fmla="*/ 847 w 863"/>
                <a:gd name="T95" fmla="*/ 34 h 462"/>
                <a:gd name="T96" fmla="*/ 104 w 863"/>
                <a:gd name="T97" fmla="*/ 8 h 462"/>
                <a:gd name="T98" fmla="*/ 6 w 863"/>
                <a:gd name="T99" fmla="*/ 0 h 462"/>
                <a:gd name="T100" fmla="*/ 0 w 863"/>
                <a:gd name="T101" fmla="*/ 64 h 462"/>
                <a:gd name="T102" fmla="*/ 56 w 863"/>
                <a:gd name="T103" fmla="*/ 70 h 4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3"/>
                <a:gd name="T157" fmla="*/ 0 h 462"/>
                <a:gd name="T158" fmla="*/ 863 w 863"/>
                <a:gd name="T159" fmla="*/ 462 h 46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3" h="462">
                  <a:moveTo>
                    <a:pt x="56" y="70"/>
                  </a:moveTo>
                  <a:lnTo>
                    <a:pt x="302" y="86"/>
                  </a:lnTo>
                  <a:lnTo>
                    <a:pt x="290" y="332"/>
                  </a:lnTo>
                  <a:lnTo>
                    <a:pt x="302" y="332"/>
                  </a:lnTo>
                  <a:lnTo>
                    <a:pt x="326" y="356"/>
                  </a:lnTo>
                  <a:lnTo>
                    <a:pt x="336" y="354"/>
                  </a:lnTo>
                  <a:lnTo>
                    <a:pt x="350" y="358"/>
                  </a:lnTo>
                  <a:lnTo>
                    <a:pt x="356" y="348"/>
                  </a:lnTo>
                  <a:lnTo>
                    <a:pt x="372" y="364"/>
                  </a:lnTo>
                  <a:lnTo>
                    <a:pt x="374" y="380"/>
                  </a:lnTo>
                  <a:lnTo>
                    <a:pt x="394" y="380"/>
                  </a:lnTo>
                  <a:lnTo>
                    <a:pt x="418" y="392"/>
                  </a:lnTo>
                  <a:lnTo>
                    <a:pt x="434" y="390"/>
                  </a:lnTo>
                  <a:lnTo>
                    <a:pt x="448" y="402"/>
                  </a:lnTo>
                  <a:lnTo>
                    <a:pt x="458" y="392"/>
                  </a:lnTo>
                  <a:lnTo>
                    <a:pt x="486" y="394"/>
                  </a:lnTo>
                  <a:lnTo>
                    <a:pt x="486" y="408"/>
                  </a:lnTo>
                  <a:lnTo>
                    <a:pt x="500" y="414"/>
                  </a:lnTo>
                  <a:lnTo>
                    <a:pt x="498" y="426"/>
                  </a:lnTo>
                  <a:lnTo>
                    <a:pt x="508" y="430"/>
                  </a:lnTo>
                  <a:lnTo>
                    <a:pt x="532" y="414"/>
                  </a:lnTo>
                  <a:lnTo>
                    <a:pt x="538" y="418"/>
                  </a:lnTo>
                  <a:lnTo>
                    <a:pt x="538" y="426"/>
                  </a:lnTo>
                  <a:lnTo>
                    <a:pt x="550" y="426"/>
                  </a:lnTo>
                  <a:lnTo>
                    <a:pt x="554" y="436"/>
                  </a:lnTo>
                  <a:lnTo>
                    <a:pt x="578" y="428"/>
                  </a:lnTo>
                  <a:lnTo>
                    <a:pt x="578" y="440"/>
                  </a:lnTo>
                  <a:lnTo>
                    <a:pt x="586" y="450"/>
                  </a:lnTo>
                  <a:lnTo>
                    <a:pt x="594" y="438"/>
                  </a:lnTo>
                  <a:lnTo>
                    <a:pt x="592" y="434"/>
                  </a:lnTo>
                  <a:lnTo>
                    <a:pt x="622" y="424"/>
                  </a:lnTo>
                  <a:lnTo>
                    <a:pt x="632" y="434"/>
                  </a:lnTo>
                  <a:lnTo>
                    <a:pt x="662" y="444"/>
                  </a:lnTo>
                  <a:lnTo>
                    <a:pt x="670" y="454"/>
                  </a:lnTo>
                  <a:lnTo>
                    <a:pt x="674" y="446"/>
                  </a:lnTo>
                  <a:lnTo>
                    <a:pt x="681" y="446"/>
                  </a:lnTo>
                  <a:lnTo>
                    <a:pt x="687" y="438"/>
                  </a:lnTo>
                  <a:lnTo>
                    <a:pt x="709" y="430"/>
                  </a:lnTo>
                  <a:lnTo>
                    <a:pt x="727" y="436"/>
                  </a:lnTo>
                  <a:lnTo>
                    <a:pt x="727" y="430"/>
                  </a:lnTo>
                  <a:lnTo>
                    <a:pt x="745" y="424"/>
                  </a:lnTo>
                  <a:lnTo>
                    <a:pt x="751" y="432"/>
                  </a:lnTo>
                  <a:lnTo>
                    <a:pt x="773" y="434"/>
                  </a:lnTo>
                  <a:lnTo>
                    <a:pt x="785" y="422"/>
                  </a:lnTo>
                  <a:lnTo>
                    <a:pt x="811" y="434"/>
                  </a:lnTo>
                  <a:lnTo>
                    <a:pt x="821" y="448"/>
                  </a:lnTo>
                  <a:lnTo>
                    <a:pt x="863" y="462"/>
                  </a:lnTo>
                  <a:lnTo>
                    <a:pt x="847" y="34"/>
                  </a:lnTo>
                  <a:lnTo>
                    <a:pt x="104" y="8"/>
                  </a:lnTo>
                  <a:lnTo>
                    <a:pt x="6" y="0"/>
                  </a:lnTo>
                  <a:lnTo>
                    <a:pt x="0" y="64"/>
                  </a:lnTo>
                  <a:lnTo>
                    <a:pt x="56" y="70"/>
                  </a:lnTo>
                  <a:close/>
                </a:path>
              </a:pathLst>
            </a:custGeom>
            <a:solidFill>
              <a:schemeClr val="bg1"/>
            </a:solidFill>
            <a:ln w="3175">
              <a:solidFill>
                <a:srgbClr val="404040"/>
              </a:solidFill>
              <a:prstDash val="solid"/>
              <a:round/>
              <a:headEnd/>
              <a:tailEnd/>
            </a:ln>
          </p:spPr>
          <p:txBody>
            <a:bodyPr/>
            <a:lstStyle/>
            <a:p>
              <a:endParaRPr lang="en-US" dirty="0"/>
            </a:p>
          </p:txBody>
        </p:sp>
        <p:sp>
          <p:nvSpPr>
            <p:cNvPr id="53" name="Freeform 661"/>
            <p:cNvSpPr>
              <a:spLocks/>
            </p:cNvSpPr>
            <p:nvPr/>
          </p:nvSpPr>
          <p:spPr bwMode="auto">
            <a:xfrm>
              <a:off x="4239" y="1154"/>
              <a:ext cx="606" cy="542"/>
            </a:xfrm>
            <a:custGeom>
              <a:avLst/>
              <a:gdLst>
                <a:gd name="T0" fmla="*/ 590 w 606"/>
                <a:gd name="T1" fmla="*/ 516 h 542"/>
                <a:gd name="T2" fmla="*/ 586 w 606"/>
                <a:gd name="T3" fmla="*/ 486 h 542"/>
                <a:gd name="T4" fmla="*/ 596 w 606"/>
                <a:gd name="T5" fmla="*/ 458 h 542"/>
                <a:gd name="T6" fmla="*/ 580 w 606"/>
                <a:gd name="T7" fmla="*/ 366 h 542"/>
                <a:gd name="T8" fmla="*/ 578 w 606"/>
                <a:gd name="T9" fmla="*/ 264 h 542"/>
                <a:gd name="T10" fmla="*/ 552 w 606"/>
                <a:gd name="T11" fmla="*/ 166 h 542"/>
                <a:gd name="T12" fmla="*/ 542 w 606"/>
                <a:gd name="T13" fmla="*/ 166 h 542"/>
                <a:gd name="T14" fmla="*/ 528 w 606"/>
                <a:gd name="T15" fmla="*/ 116 h 542"/>
                <a:gd name="T16" fmla="*/ 534 w 606"/>
                <a:gd name="T17" fmla="*/ 88 h 542"/>
                <a:gd name="T18" fmla="*/ 530 w 606"/>
                <a:gd name="T19" fmla="*/ 64 h 542"/>
                <a:gd name="T20" fmla="*/ 516 w 606"/>
                <a:gd name="T21" fmla="*/ 24 h 542"/>
                <a:gd name="T22" fmla="*/ 514 w 606"/>
                <a:gd name="T23" fmla="*/ 8 h 542"/>
                <a:gd name="T24" fmla="*/ 366 w 606"/>
                <a:gd name="T25" fmla="*/ 32 h 542"/>
                <a:gd name="T26" fmla="*/ 308 w 606"/>
                <a:gd name="T27" fmla="*/ 126 h 542"/>
                <a:gd name="T28" fmla="*/ 274 w 606"/>
                <a:gd name="T29" fmla="*/ 162 h 542"/>
                <a:gd name="T30" fmla="*/ 290 w 606"/>
                <a:gd name="T31" fmla="*/ 168 h 542"/>
                <a:gd name="T32" fmla="*/ 296 w 606"/>
                <a:gd name="T33" fmla="*/ 180 h 542"/>
                <a:gd name="T34" fmla="*/ 284 w 606"/>
                <a:gd name="T35" fmla="*/ 186 h 542"/>
                <a:gd name="T36" fmla="*/ 286 w 606"/>
                <a:gd name="T37" fmla="*/ 196 h 542"/>
                <a:gd name="T38" fmla="*/ 302 w 606"/>
                <a:gd name="T39" fmla="*/ 218 h 542"/>
                <a:gd name="T40" fmla="*/ 274 w 606"/>
                <a:gd name="T41" fmla="*/ 240 h 542"/>
                <a:gd name="T42" fmla="*/ 238 w 606"/>
                <a:gd name="T43" fmla="*/ 274 h 542"/>
                <a:gd name="T44" fmla="*/ 198 w 606"/>
                <a:gd name="T45" fmla="*/ 282 h 542"/>
                <a:gd name="T46" fmla="*/ 166 w 606"/>
                <a:gd name="T47" fmla="*/ 282 h 542"/>
                <a:gd name="T48" fmla="*/ 50 w 606"/>
                <a:gd name="T49" fmla="*/ 316 h 542"/>
                <a:gd name="T50" fmla="*/ 56 w 606"/>
                <a:gd name="T51" fmla="*/ 388 h 542"/>
                <a:gd name="T52" fmla="*/ 46 w 606"/>
                <a:gd name="T53" fmla="*/ 404 h 542"/>
                <a:gd name="T54" fmla="*/ 0 w 606"/>
                <a:gd name="T55" fmla="*/ 450 h 542"/>
                <a:gd name="T56" fmla="*/ 408 w 606"/>
                <a:gd name="T57" fmla="*/ 408 h 542"/>
                <a:gd name="T58" fmla="*/ 424 w 606"/>
                <a:gd name="T59" fmla="*/ 422 h 542"/>
                <a:gd name="T60" fmla="*/ 440 w 606"/>
                <a:gd name="T61" fmla="*/ 428 h 542"/>
                <a:gd name="T62" fmla="*/ 448 w 606"/>
                <a:gd name="T63" fmla="*/ 450 h 542"/>
                <a:gd name="T64" fmla="*/ 484 w 606"/>
                <a:gd name="T65" fmla="*/ 468 h 542"/>
                <a:gd name="T66" fmla="*/ 574 w 606"/>
                <a:gd name="T67" fmla="*/ 504 h 542"/>
                <a:gd name="T68" fmla="*/ 580 w 606"/>
                <a:gd name="T69" fmla="*/ 518 h 5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6"/>
                <a:gd name="T106" fmla="*/ 0 h 542"/>
                <a:gd name="T107" fmla="*/ 606 w 606"/>
                <a:gd name="T108" fmla="*/ 542 h 5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6" h="542">
                  <a:moveTo>
                    <a:pt x="580" y="518"/>
                  </a:moveTo>
                  <a:lnTo>
                    <a:pt x="590" y="516"/>
                  </a:lnTo>
                  <a:lnTo>
                    <a:pt x="596" y="496"/>
                  </a:lnTo>
                  <a:lnTo>
                    <a:pt x="586" y="486"/>
                  </a:lnTo>
                  <a:lnTo>
                    <a:pt x="606" y="468"/>
                  </a:lnTo>
                  <a:lnTo>
                    <a:pt x="596" y="458"/>
                  </a:lnTo>
                  <a:lnTo>
                    <a:pt x="582" y="366"/>
                  </a:lnTo>
                  <a:lnTo>
                    <a:pt x="580" y="366"/>
                  </a:lnTo>
                  <a:lnTo>
                    <a:pt x="582" y="274"/>
                  </a:lnTo>
                  <a:lnTo>
                    <a:pt x="578" y="264"/>
                  </a:lnTo>
                  <a:lnTo>
                    <a:pt x="560" y="174"/>
                  </a:lnTo>
                  <a:lnTo>
                    <a:pt x="552" y="166"/>
                  </a:lnTo>
                  <a:lnTo>
                    <a:pt x="544" y="174"/>
                  </a:lnTo>
                  <a:lnTo>
                    <a:pt x="542" y="166"/>
                  </a:lnTo>
                  <a:lnTo>
                    <a:pt x="544" y="152"/>
                  </a:lnTo>
                  <a:lnTo>
                    <a:pt x="528" y="116"/>
                  </a:lnTo>
                  <a:lnTo>
                    <a:pt x="530" y="96"/>
                  </a:lnTo>
                  <a:lnTo>
                    <a:pt x="534" y="88"/>
                  </a:lnTo>
                  <a:lnTo>
                    <a:pt x="528" y="74"/>
                  </a:lnTo>
                  <a:lnTo>
                    <a:pt x="530" y="64"/>
                  </a:lnTo>
                  <a:lnTo>
                    <a:pt x="518" y="44"/>
                  </a:lnTo>
                  <a:lnTo>
                    <a:pt x="516" y="24"/>
                  </a:lnTo>
                  <a:lnTo>
                    <a:pt x="512" y="16"/>
                  </a:lnTo>
                  <a:lnTo>
                    <a:pt x="514" y="8"/>
                  </a:lnTo>
                  <a:lnTo>
                    <a:pt x="510" y="0"/>
                  </a:lnTo>
                  <a:lnTo>
                    <a:pt x="366" y="32"/>
                  </a:lnTo>
                  <a:lnTo>
                    <a:pt x="318" y="84"/>
                  </a:lnTo>
                  <a:lnTo>
                    <a:pt x="308" y="126"/>
                  </a:lnTo>
                  <a:lnTo>
                    <a:pt x="278" y="154"/>
                  </a:lnTo>
                  <a:lnTo>
                    <a:pt x="274" y="162"/>
                  </a:lnTo>
                  <a:lnTo>
                    <a:pt x="278" y="170"/>
                  </a:lnTo>
                  <a:lnTo>
                    <a:pt x="290" y="168"/>
                  </a:lnTo>
                  <a:lnTo>
                    <a:pt x="296" y="174"/>
                  </a:lnTo>
                  <a:lnTo>
                    <a:pt x="296" y="180"/>
                  </a:lnTo>
                  <a:lnTo>
                    <a:pt x="292" y="186"/>
                  </a:lnTo>
                  <a:lnTo>
                    <a:pt x="284" y="186"/>
                  </a:lnTo>
                  <a:lnTo>
                    <a:pt x="284" y="190"/>
                  </a:lnTo>
                  <a:lnTo>
                    <a:pt x="286" y="196"/>
                  </a:lnTo>
                  <a:lnTo>
                    <a:pt x="296" y="204"/>
                  </a:lnTo>
                  <a:lnTo>
                    <a:pt x="302" y="218"/>
                  </a:lnTo>
                  <a:lnTo>
                    <a:pt x="300" y="230"/>
                  </a:lnTo>
                  <a:lnTo>
                    <a:pt x="274" y="240"/>
                  </a:lnTo>
                  <a:lnTo>
                    <a:pt x="252" y="268"/>
                  </a:lnTo>
                  <a:lnTo>
                    <a:pt x="238" y="274"/>
                  </a:lnTo>
                  <a:lnTo>
                    <a:pt x="206" y="282"/>
                  </a:lnTo>
                  <a:lnTo>
                    <a:pt x="198" y="282"/>
                  </a:lnTo>
                  <a:lnTo>
                    <a:pt x="182" y="290"/>
                  </a:lnTo>
                  <a:lnTo>
                    <a:pt x="166" y="282"/>
                  </a:lnTo>
                  <a:lnTo>
                    <a:pt x="130" y="282"/>
                  </a:lnTo>
                  <a:lnTo>
                    <a:pt x="50" y="316"/>
                  </a:lnTo>
                  <a:lnTo>
                    <a:pt x="74" y="366"/>
                  </a:lnTo>
                  <a:lnTo>
                    <a:pt x="56" y="388"/>
                  </a:lnTo>
                  <a:lnTo>
                    <a:pt x="52" y="400"/>
                  </a:lnTo>
                  <a:lnTo>
                    <a:pt x="46" y="404"/>
                  </a:lnTo>
                  <a:lnTo>
                    <a:pt x="40" y="406"/>
                  </a:lnTo>
                  <a:lnTo>
                    <a:pt x="0" y="450"/>
                  </a:lnTo>
                  <a:lnTo>
                    <a:pt x="6" y="484"/>
                  </a:lnTo>
                  <a:lnTo>
                    <a:pt x="408" y="408"/>
                  </a:lnTo>
                  <a:lnTo>
                    <a:pt x="420" y="412"/>
                  </a:lnTo>
                  <a:lnTo>
                    <a:pt x="424" y="422"/>
                  </a:lnTo>
                  <a:lnTo>
                    <a:pt x="442" y="424"/>
                  </a:lnTo>
                  <a:lnTo>
                    <a:pt x="440" y="428"/>
                  </a:lnTo>
                  <a:lnTo>
                    <a:pt x="446" y="430"/>
                  </a:lnTo>
                  <a:lnTo>
                    <a:pt x="448" y="450"/>
                  </a:lnTo>
                  <a:lnTo>
                    <a:pt x="460" y="464"/>
                  </a:lnTo>
                  <a:lnTo>
                    <a:pt x="484" y="468"/>
                  </a:lnTo>
                  <a:lnTo>
                    <a:pt x="488" y="474"/>
                  </a:lnTo>
                  <a:lnTo>
                    <a:pt x="574" y="504"/>
                  </a:lnTo>
                  <a:lnTo>
                    <a:pt x="570" y="542"/>
                  </a:lnTo>
                  <a:lnTo>
                    <a:pt x="580" y="518"/>
                  </a:lnTo>
                  <a:close/>
                </a:path>
              </a:pathLst>
            </a:custGeom>
            <a:solidFill>
              <a:schemeClr val="bg1"/>
            </a:solidFill>
            <a:ln w="3175">
              <a:solidFill>
                <a:srgbClr val="404040"/>
              </a:solidFill>
              <a:prstDash val="solid"/>
              <a:round/>
              <a:headEnd/>
              <a:tailEnd/>
            </a:ln>
          </p:spPr>
          <p:txBody>
            <a:bodyPr/>
            <a:lstStyle/>
            <a:p>
              <a:endParaRPr lang="en-US" dirty="0"/>
            </a:p>
          </p:txBody>
        </p:sp>
        <p:sp>
          <p:nvSpPr>
            <p:cNvPr id="54" name="Freeform 662"/>
            <p:cNvSpPr>
              <a:spLocks/>
            </p:cNvSpPr>
            <p:nvPr/>
          </p:nvSpPr>
          <p:spPr bwMode="auto">
            <a:xfrm>
              <a:off x="2634" y="818"/>
              <a:ext cx="641" cy="742"/>
            </a:xfrm>
            <a:custGeom>
              <a:avLst/>
              <a:gdLst>
                <a:gd name="T0" fmla="*/ 641 w 641"/>
                <a:gd name="T1" fmla="*/ 166 h 742"/>
                <a:gd name="T2" fmla="*/ 633 w 641"/>
                <a:gd name="T3" fmla="*/ 166 h 742"/>
                <a:gd name="T4" fmla="*/ 577 w 641"/>
                <a:gd name="T5" fmla="*/ 158 h 742"/>
                <a:gd name="T6" fmla="*/ 571 w 641"/>
                <a:gd name="T7" fmla="*/ 158 h 742"/>
                <a:gd name="T8" fmla="*/ 543 w 641"/>
                <a:gd name="T9" fmla="*/ 150 h 742"/>
                <a:gd name="T10" fmla="*/ 509 w 641"/>
                <a:gd name="T11" fmla="*/ 162 h 742"/>
                <a:gd name="T12" fmla="*/ 499 w 641"/>
                <a:gd name="T13" fmla="*/ 164 h 742"/>
                <a:gd name="T14" fmla="*/ 479 w 641"/>
                <a:gd name="T15" fmla="*/ 154 h 742"/>
                <a:gd name="T16" fmla="*/ 447 w 641"/>
                <a:gd name="T17" fmla="*/ 136 h 742"/>
                <a:gd name="T18" fmla="*/ 415 w 641"/>
                <a:gd name="T19" fmla="*/ 118 h 742"/>
                <a:gd name="T20" fmla="*/ 375 w 641"/>
                <a:gd name="T21" fmla="*/ 96 h 742"/>
                <a:gd name="T22" fmla="*/ 323 w 641"/>
                <a:gd name="T23" fmla="*/ 100 h 742"/>
                <a:gd name="T24" fmla="*/ 307 w 641"/>
                <a:gd name="T25" fmla="*/ 102 h 742"/>
                <a:gd name="T26" fmla="*/ 295 w 641"/>
                <a:gd name="T27" fmla="*/ 98 h 742"/>
                <a:gd name="T28" fmla="*/ 291 w 641"/>
                <a:gd name="T29" fmla="*/ 94 h 742"/>
                <a:gd name="T30" fmla="*/ 255 w 641"/>
                <a:gd name="T31" fmla="*/ 84 h 742"/>
                <a:gd name="T32" fmla="*/ 243 w 641"/>
                <a:gd name="T33" fmla="*/ 86 h 742"/>
                <a:gd name="T34" fmla="*/ 241 w 641"/>
                <a:gd name="T35" fmla="*/ 84 h 742"/>
                <a:gd name="T36" fmla="*/ 227 w 641"/>
                <a:gd name="T37" fmla="*/ 86 h 742"/>
                <a:gd name="T38" fmla="*/ 213 w 641"/>
                <a:gd name="T39" fmla="*/ 52 h 742"/>
                <a:gd name="T40" fmla="*/ 193 w 641"/>
                <a:gd name="T41" fmla="*/ 2 h 742"/>
                <a:gd name="T42" fmla="*/ 175 w 641"/>
                <a:gd name="T43" fmla="*/ 54 h 742"/>
                <a:gd name="T44" fmla="*/ 10 w 641"/>
                <a:gd name="T45" fmla="*/ 90 h 742"/>
                <a:gd name="T46" fmla="*/ 6 w 641"/>
                <a:gd name="T47" fmla="*/ 154 h 742"/>
                <a:gd name="T48" fmla="*/ 32 w 641"/>
                <a:gd name="T49" fmla="*/ 308 h 742"/>
                <a:gd name="T50" fmla="*/ 30 w 641"/>
                <a:gd name="T51" fmla="*/ 344 h 742"/>
                <a:gd name="T52" fmla="*/ 48 w 641"/>
                <a:gd name="T53" fmla="*/ 386 h 742"/>
                <a:gd name="T54" fmla="*/ 48 w 641"/>
                <a:gd name="T55" fmla="*/ 446 h 742"/>
                <a:gd name="T56" fmla="*/ 26 w 641"/>
                <a:gd name="T57" fmla="*/ 470 h 742"/>
                <a:gd name="T58" fmla="*/ 38 w 641"/>
                <a:gd name="T59" fmla="*/ 500 h 742"/>
                <a:gd name="T60" fmla="*/ 57 w 641"/>
                <a:gd name="T61" fmla="*/ 514 h 742"/>
                <a:gd name="T62" fmla="*/ 535 w 641"/>
                <a:gd name="T63" fmla="*/ 736 h 742"/>
                <a:gd name="T64" fmla="*/ 521 w 641"/>
                <a:gd name="T65" fmla="*/ 684 h 742"/>
                <a:gd name="T66" fmla="*/ 471 w 641"/>
                <a:gd name="T67" fmla="*/ 640 h 742"/>
                <a:gd name="T68" fmla="*/ 437 w 641"/>
                <a:gd name="T69" fmla="*/ 612 h 742"/>
                <a:gd name="T70" fmla="*/ 413 w 641"/>
                <a:gd name="T71" fmla="*/ 600 h 742"/>
                <a:gd name="T72" fmla="*/ 385 w 641"/>
                <a:gd name="T73" fmla="*/ 582 h 742"/>
                <a:gd name="T74" fmla="*/ 385 w 641"/>
                <a:gd name="T75" fmla="*/ 542 h 742"/>
                <a:gd name="T76" fmla="*/ 387 w 641"/>
                <a:gd name="T77" fmla="*/ 514 h 742"/>
                <a:gd name="T78" fmla="*/ 387 w 641"/>
                <a:gd name="T79" fmla="*/ 480 h 742"/>
                <a:gd name="T80" fmla="*/ 375 w 641"/>
                <a:gd name="T81" fmla="*/ 462 h 742"/>
                <a:gd name="T82" fmla="*/ 391 w 641"/>
                <a:gd name="T83" fmla="*/ 436 h 742"/>
                <a:gd name="T84" fmla="*/ 427 w 641"/>
                <a:gd name="T85" fmla="*/ 412 h 742"/>
                <a:gd name="T86" fmla="*/ 431 w 641"/>
                <a:gd name="T87" fmla="*/ 340 h 742"/>
                <a:gd name="T88" fmla="*/ 443 w 641"/>
                <a:gd name="T89" fmla="*/ 336 h 742"/>
                <a:gd name="T90" fmla="*/ 607 w 641"/>
                <a:gd name="T91" fmla="*/ 200 h 7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1"/>
                <a:gd name="T139" fmla="*/ 0 h 742"/>
                <a:gd name="T140" fmla="*/ 641 w 641"/>
                <a:gd name="T141" fmla="*/ 742 h 7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1" h="742">
                  <a:moveTo>
                    <a:pt x="607" y="200"/>
                  </a:moveTo>
                  <a:lnTo>
                    <a:pt x="641" y="166"/>
                  </a:lnTo>
                  <a:lnTo>
                    <a:pt x="633" y="166"/>
                  </a:lnTo>
                  <a:lnTo>
                    <a:pt x="611" y="158"/>
                  </a:lnTo>
                  <a:lnTo>
                    <a:pt x="577" y="158"/>
                  </a:lnTo>
                  <a:lnTo>
                    <a:pt x="571" y="158"/>
                  </a:lnTo>
                  <a:lnTo>
                    <a:pt x="543" y="150"/>
                  </a:lnTo>
                  <a:lnTo>
                    <a:pt x="529" y="150"/>
                  </a:lnTo>
                  <a:lnTo>
                    <a:pt x="509" y="162"/>
                  </a:lnTo>
                  <a:lnTo>
                    <a:pt x="499" y="164"/>
                  </a:lnTo>
                  <a:lnTo>
                    <a:pt x="479" y="154"/>
                  </a:lnTo>
                  <a:lnTo>
                    <a:pt x="467" y="140"/>
                  </a:lnTo>
                  <a:lnTo>
                    <a:pt x="447" y="136"/>
                  </a:lnTo>
                  <a:lnTo>
                    <a:pt x="437" y="126"/>
                  </a:lnTo>
                  <a:lnTo>
                    <a:pt x="415" y="118"/>
                  </a:lnTo>
                  <a:lnTo>
                    <a:pt x="405" y="108"/>
                  </a:lnTo>
                  <a:lnTo>
                    <a:pt x="375" y="96"/>
                  </a:lnTo>
                  <a:lnTo>
                    <a:pt x="335" y="92"/>
                  </a:lnTo>
                  <a:lnTo>
                    <a:pt x="323" y="100"/>
                  </a:lnTo>
                  <a:lnTo>
                    <a:pt x="307" y="102"/>
                  </a:lnTo>
                  <a:lnTo>
                    <a:pt x="295" y="98"/>
                  </a:lnTo>
                  <a:lnTo>
                    <a:pt x="295" y="96"/>
                  </a:lnTo>
                  <a:lnTo>
                    <a:pt x="291" y="94"/>
                  </a:lnTo>
                  <a:lnTo>
                    <a:pt x="265" y="84"/>
                  </a:lnTo>
                  <a:lnTo>
                    <a:pt x="255" y="84"/>
                  </a:lnTo>
                  <a:lnTo>
                    <a:pt x="243" y="86"/>
                  </a:lnTo>
                  <a:lnTo>
                    <a:pt x="241" y="84"/>
                  </a:lnTo>
                  <a:lnTo>
                    <a:pt x="229" y="86"/>
                  </a:lnTo>
                  <a:lnTo>
                    <a:pt x="227" y="86"/>
                  </a:lnTo>
                  <a:lnTo>
                    <a:pt x="213" y="52"/>
                  </a:lnTo>
                  <a:lnTo>
                    <a:pt x="211" y="50"/>
                  </a:lnTo>
                  <a:lnTo>
                    <a:pt x="193" y="2"/>
                  </a:lnTo>
                  <a:lnTo>
                    <a:pt x="175" y="0"/>
                  </a:lnTo>
                  <a:lnTo>
                    <a:pt x="175" y="54"/>
                  </a:lnTo>
                  <a:lnTo>
                    <a:pt x="0" y="52"/>
                  </a:lnTo>
                  <a:lnTo>
                    <a:pt x="10" y="90"/>
                  </a:lnTo>
                  <a:lnTo>
                    <a:pt x="6" y="104"/>
                  </a:lnTo>
                  <a:lnTo>
                    <a:pt x="6" y="154"/>
                  </a:lnTo>
                  <a:lnTo>
                    <a:pt x="28" y="224"/>
                  </a:lnTo>
                  <a:lnTo>
                    <a:pt x="32" y="308"/>
                  </a:lnTo>
                  <a:lnTo>
                    <a:pt x="36" y="310"/>
                  </a:lnTo>
                  <a:lnTo>
                    <a:pt x="30" y="344"/>
                  </a:lnTo>
                  <a:lnTo>
                    <a:pt x="38" y="370"/>
                  </a:lnTo>
                  <a:lnTo>
                    <a:pt x="48" y="386"/>
                  </a:lnTo>
                  <a:lnTo>
                    <a:pt x="50" y="434"/>
                  </a:lnTo>
                  <a:lnTo>
                    <a:pt x="48" y="446"/>
                  </a:lnTo>
                  <a:lnTo>
                    <a:pt x="42" y="458"/>
                  </a:lnTo>
                  <a:lnTo>
                    <a:pt x="26" y="470"/>
                  </a:lnTo>
                  <a:lnTo>
                    <a:pt x="24" y="476"/>
                  </a:lnTo>
                  <a:lnTo>
                    <a:pt x="38" y="500"/>
                  </a:lnTo>
                  <a:lnTo>
                    <a:pt x="52" y="504"/>
                  </a:lnTo>
                  <a:lnTo>
                    <a:pt x="57" y="514"/>
                  </a:lnTo>
                  <a:lnTo>
                    <a:pt x="56" y="742"/>
                  </a:lnTo>
                  <a:lnTo>
                    <a:pt x="535" y="736"/>
                  </a:lnTo>
                  <a:lnTo>
                    <a:pt x="529" y="700"/>
                  </a:lnTo>
                  <a:lnTo>
                    <a:pt x="521" y="684"/>
                  </a:lnTo>
                  <a:lnTo>
                    <a:pt x="477" y="656"/>
                  </a:lnTo>
                  <a:lnTo>
                    <a:pt x="471" y="640"/>
                  </a:lnTo>
                  <a:lnTo>
                    <a:pt x="453" y="620"/>
                  </a:lnTo>
                  <a:lnTo>
                    <a:pt x="437" y="612"/>
                  </a:lnTo>
                  <a:lnTo>
                    <a:pt x="423" y="614"/>
                  </a:lnTo>
                  <a:lnTo>
                    <a:pt x="413" y="600"/>
                  </a:lnTo>
                  <a:lnTo>
                    <a:pt x="393" y="594"/>
                  </a:lnTo>
                  <a:lnTo>
                    <a:pt x="385" y="582"/>
                  </a:lnTo>
                  <a:lnTo>
                    <a:pt x="389" y="560"/>
                  </a:lnTo>
                  <a:lnTo>
                    <a:pt x="385" y="542"/>
                  </a:lnTo>
                  <a:lnTo>
                    <a:pt x="389" y="536"/>
                  </a:lnTo>
                  <a:lnTo>
                    <a:pt x="387" y="514"/>
                  </a:lnTo>
                  <a:lnTo>
                    <a:pt x="397" y="498"/>
                  </a:lnTo>
                  <a:lnTo>
                    <a:pt x="387" y="480"/>
                  </a:lnTo>
                  <a:lnTo>
                    <a:pt x="375" y="478"/>
                  </a:lnTo>
                  <a:lnTo>
                    <a:pt x="375" y="462"/>
                  </a:lnTo>
                  <a:lnTo>
                    <a:pt x="383" y="454"/>
                  </a:lnTo>
                  <a:lnTo>
                    <a:pt x="391" y="436"/>
                  </a:lnTo>
                  <a:lnTo>
                    <a:pt x="421" y="420"/>
                  </a:lnTo>
                  <a:lnTo>
                    <a:pt x="427" y="412"/>
                  </a:lnTo>
                  <a:lnTo>
                    <a:pt x="425" y="340"/>
                  </a:lnTo>
                  <a:lnTo>
                    <a:pt x="431" y="340"/>
                  </a:lnTo>
                  <a:lnTo>
                    <a:pt x="435" y="330"/>
                  </a:lnTo>
                  <a:lnTo>
                    <a:pt x="443" y="336"/>
                  </a:lnTo>
                  <a:lnTo>
                    <a:pt x="577" y="212"/>
                  </a:lnTo>
                  <a:lnTo>
                    <a:pt x="607" y="200"/>
                  </a:lnTo>
                  <a:close/>
                </a:path>
              </a:pathLst>
            </a:custGeom>
            <a:solidFill>
              <a:schemeClr val="bg1"/>
            </a:solidFill>
            <a:ln w="3175">
              <a:solidFill>
                <a:srgbClr val="404040"/>
              </a:solidFill>
              <a:prstDash val="solid"/>
              <a:round/>
              <a:headEnd/>
              <a:tailEnd/>
            </a:ln>
          </p:spPr>
          <p:txBody>
            <a:bodyPr/>
            <a:lstStyle/>
            <a:p>
              <a:endParaRPr lang="en-US" dirty="0"/>
            </a:p>
          </p:txBody>
        </p:sp>
        <p:sp>
          <p:nvSpPr>
            <p:cNvPr id="55" name="Freeform 663"/>
            <p:cNvSpPr>
              <a:spLocks/>
            </p:cNvSpPr>
            <p:nvPr/>
          </p:nvSpPr>
          <p:spPr bwMode="auto">
            <a:xfrm>
              <a:off x="3223" y="1036"/>
              <a:ext cx="574" cy="296"/>
            </a:xfrm>
            <a:custGeom>
              <a:avLst/>
              <a:gdLst>
                <a:gd name="T0" fmla="*/ 330 w 574"/>
                <a:gd name="T1" fmla="*/ 206 h 296"/>
                <a:gd name="T2" fmla="*/ 342 w 574"/>
                <a:gd name="T3" fmla="*/ 226 h 296"/>
                <a:gd name="T4" fmla="*/ 376 w 574"/>
                <a:gd name="T5" fmla="*/ 192 h 296"/>
                <a:gd name="T6" fmla="*/ 432 w 574"/>
                <a:gd name="T7" fmla="*/ 162 h 296"/>
                <a:gd name="T8" fmla="*/ 494 w 574"/>
                <a:gd name="T9" fmla="*/ 168 h 296"/>
                <a:gd name="T10" fmla="*/ 514 w 574"/>
                <a:gd name="T11" fmla="*/ 176 h 296"/>
                <a:gd name="T12" fmla="*/ 518 w 574"/>
                <a:gd name="T13" fmla="*/ 156 h 296"/>
                <a:gd name="T14" fmla="*/ 534 w 574"/>
                <a:gd name="T15" fmla="*/ 168 h 296"/>
                <a:gd name="T16" fmla="*/ 574 w 574"/>
                <a:gd name="T17" fmla="*/ 156 h 296"/>
                <a:gd name="T18" fmla="*/ 562 w 574"/>
                <a:gd name="T19" fmla="*/ 146 h 296"/>
                <a:gd name="T20" fmla="*/ 546 w 574"/>
                <a:gd name="T21" fmla="*/ 134 h 296"/>
                <a:gd name="T22" fmla="*/ 538 w 574"/>
                <a:gd name="T23" fmla="*/ 108 h 296"/>
                <a:gd name="T24" fmla="*/ 532 w 574"/>
                <a:gd name="T25" fmla="*/ 96 h 296"/>
                <a:gd name="T26" fmla="*/ 496 w 574"/>
                <a:gd name="T27" fmla="*/ 102 h 296"/>
                <a:gd name="T28" fmla="*/ 468 w 574"/>
                <a:gd name="T29" fmla="*/ 78 h 296"/>
                <a:gd name="T30" fmla="*/ 450 w 574"/>
                <a:gd name="T31" fmla="*/ 70 h 296"/>
                <a:gd name="T32" fmla="*/ 372 w 574"/>
                <a:gd name="T33" fmla="*/ 88 h 296"/>
                <a:gd name="T34" fmla="*/ 334 w 574"/>
                <a:gd name="T35" fmla="*/ 118 h 296"/>
                <a:gd name="T36" fmla="*/ 288 w 574"/>
                <a:gd name="T37" fmla="*/ 118 h 296"/>
                <a:gd name="T38" fmla="*/ 242 w 574"/>
                <a:gd name="T39" fmla="*/ 90 h 296"/>
                <a:gd name="T40" fmla="*/ 188 w 574"/>
                <a:gd name="T41" fmla="*/ 84 h 296"/>
                <a:gd name="T42" fmla="*/ 168 w 574"/>
                <a:gd name="T43" fmla="*/ 94 h 296"/>
                <a:gd name="T44" fmla="*/ 174 w 574"/>
                <a:gd name="T45" fmla="*/ 58 h 296"/>
                <a:gd name="T46" fmla="*/ 222 w 574"/>
                <a:gd name="T47" fmla="*/ 8 h 296"/>
                <a:gd name="T48" fmla="*/ 202 w 574"/>
                <a:gd name="T49" fmla="*/ 2 h 296"/>
                <a:gd name="T50" fmla="*/ 50 w 574"/>
                <a:gd name="T51" fmla="*/ 100 h 296"/>
                <a:gd name="T52" fmla="*/ 0 w 574"/>
                <a:gd name="T53" fmla="*/ 126 h 296"/>
                <a:gd name="T54" fmla="*/ 8 w 574"/>
                <a:gd name="T55" fmla="*/ 128 h 296"/>
                <a:gd name="T56" fmla="*/ 28 w 574"/>
                <a:gd name="T57" fmla="*/ 156 h 296"/>
                <a:gd name="T58" fmla="*/ 170 w 574"/>
                <a:gd name="T59" fmla="*/ 186 h 296"/>
                <a:gd name="T60" fmla="*/ 210 w 574"/>
                <a:gd name="T61" fmla="*/ 202 h 296"/>
                <a:gd name="T62" fmla="*/ 228 w 574"/>
                <a:gd name="T63" fmla="*/ 216 h 296"/>
                <a:gd name="T64" fmla="*/ 236 w 574"/>
                <a:gd name="T65" fmla="*/ 228 h 296"/>
                <a:gd name="T66" fmla="*/ 236 w 574"/>
                <a:gd name="T67" fmla="*/ 240 h 296"/>
                <a:gd name="T68" fmla="*/ 234 w 574"/>
                <a:gd name="T69" fmla="*/ 256 h 296"/>
                <a:gd name="T70" fmla="*/ 252 w 574"/>
                <a:gd name="T71" fmla="*/ 262 h 296"/>
                <a:gd name="T72" fmla="*/ 248 w 574"/>
                <a:gd name="T73" fmla="*/ 286 h 296"/>
                <a:gd name="T74" fmla="*/ 260 w 574"/>
                <a:gd name="T75" fmla="*/ 296 h 296"/>
                <a:gd name="T76" fmla="*/ 312 w 574"/>
                <a:gd name="T77" fmla="*/ 212 h 2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4"/>
                <a:gd name="T118" fmla="*/ 0 h 296"/>
                <a:gd name="T119" fmla="*/ 574 w 574"/>
                <a:gd name="T120" fmla="*/ 296 h 2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4" h="296">
                  <a:moveTo>
                    <a:pt x="318" y="212"/>
                  </a:moveTo>
                  <a:lnTo>
                    <a:pt x="330" y="206"/>
                  </a:lnTo>
                  <a:lnTo>
                    <a:pt x="340" y="194"/>
                  </a:lnTo>
                  <a:lnTo>
                    <a:pt x="342" y="226"/>
                  </a:lnTo>
                  <a:lnTo>
                    <a:pt x="350" y="224"/>
                  </a:lnTo>
                  <a:lnTo>
                    <a:pt x="376" y="192"/>
                  </a:lnTo>
                  <a:lnTo>
                    <a:pt x="422" y="176"/>
                  </a:lnTo>
                  <a:lnTo>
                    <a:pt x="432" y="162"/>
                  </a:lnTo>
                  <a:lnTo>
                    <a:pt x="452" y="156"/>
                  </a:lnTo>
                  <a:lnTo>
                    <a:pt x="494" y="168"/>
                  </a:lnTo>
                  <a:lnTo>
                    <a:pt x="502" y="176"/>
                  </a:lnTo>
                  <a:lnTo>
                    <a:pt x="514" y="176"/>
                  </a:lnTo>
                  <a:lnTo>
                    <a:pt x="514" y="164"/>
                  </a:lnTo>
                  <a:lnTo>
                    <a:pt x="518" y="156"/>
                  </a:lnTo>
                  <a:lnTo>
                    <a:pt x="526" y="160"/>
                  </a:lnTo>
                  <a:lnTo>
                    <a:pt x="534" y="168"/>
                  </a:lnTo>
                  <a:lnTo>
                    <a:pt x="574" y="156"/>
                  </a:lnTo>
                  <a:lnTo>
                    <a:pt x="572" y="150"/>
                  </a:lnTo>
                  <a:lnTo>
                    <a:pt x="562" y="146"/>
                  </a:lnTo>
                  <a:lnTo>
                    <a:pt x="556" y="138"/>
                  </a:lnTo>
                  <a:lnTo>
                    <a:pt x="546" y="134"/>
                  </a:lnTo>
                  <a:lnTo>
                    <a:pt x="542" y="116"/>
                  </a:lnTo>
                  <a:lnTo>
                    <a:pt x="538" y="108"/>
                  </a:lnTo>
                  <a:lnTo>
                    <a:pt x="536" y="100"/>
                  </a:lnTo>
                  <a:lnTo>
                    <a:pt x="532" y="96"/>
                  </a:lnTo>
                  <a:lnTo>
                    <a:pt x="530" y="96"/>
                  </a:lnTo>
                  <a:lnTo>
                    <a:pt x="496" y="102"/>
                  </a:lnTo>
                  <a:lnTo>
                    <a:pt x="470" y="96"/>
                  </a:lnTo>
                  <a:lnTo>
                    <a:pt x="468" y="78"/>
                  </a:lnTo>
                  <a:lnTo>
                    <a:pt x="462" y="70"/>
                  </a:lnTo>
                  <a:lnTo>
                    <a:pt x="450" y="70"/>
                  </a:lnTo>
                  <a:lnTo>
                    <a:pt x="434" y="80"/>
                  </a:lnTo>
                  <a:lnTo>
                    <a:pt x="372" y="88"/>
                  </a:lnTo>
                  <a:lnTo>
                    <a:pt x="344" y="106"/>
                  </a:lnTo>
                  <a:lnTo>
                    <a:pt x="334" y="118"/>
                  </a:lnTo>
                  <a:lnTo>
                    <a:pt x="326" y="122"/>
                  </a:lnTo>
                  <a:lnTo>
                    <a:pt x="288" y="118"/>
                  </a:lnTo>
                  <a:lnTo>
                    <a:pt x="272" y="122"/>
                  </a:lnTo>
                  <a:lnTo>
                    <a:pt x="242" y="90"/>
                  </a:lnTo>
                  <a:lnTo>
                    <a:pt x="212" y="76"/>
                  </a:lnTo>
                  <a:lnTo>
                    <a:pt x="188" y="84"/>
                  </a:lnTo>
                  <a:lnTo>
                    <a:pt x="180" y="82"/>
                  </a:lnTo>
                  <a:lnTo>
                    <a:pt x="168" y="94"/>
                  </a:lnTo>
                  <a:lnTo>
                    <a:pt x="168" y="70"/>
                  </a:lnTo>
                  <a:lnTo>
                    <a:pt x="174" y="58"/>
                  </a:lnTo>
                  <a:lnTo>
                    <a:pt x="184" y="52"/>
                  </a:lnTo>
                  <a:lnTo>
                    <a:pt x="222" y="8"/>
                  </a:lnTo>
                  <a:lnTo>
                    <a:pt x="222" y="0"/>
                  </a:lnTo>
                  <a:lnTo>
                    <a:pt x="202" y="2"/>
                  </a:lnTo>
                  <a:lnTo>
                    <a:pt x="94" y="86"/>
                  </a:lnTo>
                  <a:lnTo>
                    <a:pt x="50" y="100"/>
                  </a:lnTo>
                  <a:lnTo>
                    <a:pt x="22" y="122"/>
                  </a:lnTo>
                  <a:lnTo>
                    <a:pt x="0" y="126"/>
                  </a:lnTo>
                  <a:lnTo>
                    <a:pt x="2" y="130"/>
                  </a:lnTo>
                  <a:lnTo>
                    <a:pt x="8" y="128"/>
                  </a:lnTo>
                  <a:lnTo>
                    <a:pt x="18" y="134"/>
                  </a:lnTo>
                  <a:lnTo>
                    <a:pt x="28" y="156"/>
                  </a:lnTo>
                  <a:lnTo>
                    <a:pt x="160" y="190"/>
                  </a:lnTo>
                  <a:lnTo>
                    <a:pt x="170" y="186"/>
                  </a:lnTo>
                  <a:lnTo>
                    <a:pt x="208" y="196"/>
                  </a:lnTo>
                  <a:lnTo>
                    <a:pt x="210" y="202"/>
                  </a:lnTo>
                  <a:lnTo>
                    <a:pt x="208" y="212"/>
                  </a:lnTo>
                  <a:lnTo>
                    <a:pt x="228" y="216"/>
                  </a:lnTo>
                  <a:lnTo>
                    <a:pt x="238" y="224"/>
                  </a:lnTo>
                  <a:lnTo>
                    <a:pt x="236" y="228"/>
                  </a:lnTo>
                  <a:lnTo>
                    <a:pt x="240" y="236"/>
                  </a:lnTo>
                  <a:lnTo>
                    <a:pt x="236" y="240"/>
                  </a:lnTo>
                  <a:lnTo>
                    <a:pt x="240" y="248"/>
                  </a:lnTo>
                  <a:lnTo>
                    <a:pt x="234" y="256"/>
                  </a:lnTo>
                  <a:lnTo>
                    <a:pt x="234" y="264"/>
                  </a:lnTo>
                  <a:lnTo>
                    <a:pt x="252" y="262"/>
                  </a:lnTo>
                  <a:lnTo>
                    <a:pt x="254" y="266"/>
                  </a:lnTo>
                  <a:lnTo>
                    <a:pt x="248" y="286"/>
                  </a:lnTo>
                  <a:lnTo>
                    <a:pt x="262" y="296"/>
                  </a:lnTo>
                  <a:lnTo>
                    <a:pt x="260" y="296"/>
                  </a:lnTo>
                  <a:lnTo>
                    <a:pt x="266" y="296"/>
                  </a:lnTo>
                  <a:lnTo>
                    <a:pt x="312" y="212"/>
                  </a:lnTo>
                  <a:lnTo>
                    <a:pt x="318" y="212"/>
                  </a:lnTo>
                  <a:close/>
                </a:path>
              </a:pathLst>
            </a:custGeom>
            <a:solidFill>
              <a:schemeClr val="accent5">
                <a:lumMod val="50000"/>
                <a:lumOff val="50000"/>
              </a:schemeClr>
            </a:solidFill>
            <a:ln w="3175">
              <a:solidFill>
                <a:srgbClr val="404040"/>
              </a:solidFill>
              <a:prstDash val="solid"/>
              <a:round/>
              <a:headEnd/>
              <a:tailEnd/>
            </a:ln>
          </p:spPr>
          <p:txBody>
            <a:bodyPr/>
            <a:lstStyle/>
            <a:p>
              <a:endParaRPr lang="en-US" dirty="0"/>
            </a:p>
          </p:txBody>
        </p:sp>
        <p:sp>
          <p:nvSpPr>
            <p:cNvPr id="56" name="Freeform 664"/>
            <p:cNvSpPr>
              <a:spLocks/>
            </p:cNvSpPr>
            <p:nvPr/>
          </p:nvSpPr>
          <p:spPr bwMode="auto">
            <a:xfrm>
              <a:off x="3581" y="1234"/>
              <a:ext cx="396" cy="514"/>
            </a:xfrm>
            <a:custGeom>
              <a:avLst/>
              <a:gdLst>
                <a:gd name="T0" fmla="*/ 354 w 396"/>
                <a:gd name="T1" fmla="*/ 450 h 514"/>
                <a:gd name="T2" fmla="*/ 358 w 396"/>
                <a:gd name="T3" fmla="*/ 410 h 514"/>
                <a:gd name="T4" fmla="*/ 364 w 396"/>
                <a:gd name="T5" fmla="*/ 388 h 514"/>
                <a:gd name="T6" fmla="*/ 376 w 396"/>
                <a:gd name="T7" fmla="*/ 366 h 514"/>
                <a:gd name="T8" fmla="*/ 396 w 396"/>
                <a:gd name="T9" fmla="*/ 302 h 514"/>
                <a:gd name="T10" fmla="*/ 386 w 396"/>
                <a:gd name="T11" fmla="*/ 286 h 514"/>
                <a:gd name="T12" fmla="*/ 338 w 396"/>
                <a:gd name="T13" fmla="*/ 184 h 514"/>
                <a:gd name="T14" fmla="*/ 296 w 396"/>
                <a:gd name="T15" fmla="*/ 206 h 514"/>
                <a:gd name="T16" fmla="*/ 268 w 396"/>
                <a:gd name="T17" fmla="*/ 248 h 514"/>
                <a:gd name="T18" fmla="*/ 252 w 396"/>
                <a:gd name="T19" fmla="*/ 240 h 514"/>
                <a:gd name="T20" fmla="*/ 282 w 396"/>
                <a:gd name="T21" fmla="*/ 184 h 514"/>
                <a:gd name="T22" fmla="*/ 294 w 396"/>
                <a:gd name="T23" fmla="*/ 156 h 514"/>
                <a:gd name="T24" fmla="*/ 284 w 396"/>
                <a:gd name="T25" fmla="*/ 96 h 514"/>
                <a:gd name="T26" fmla="*/ 276 w 396"/>
                <a:gd name="T27" fmla="*/ 72 h 514"/>
                <a:gd name="T28" fmla="*/ 282 w 396"/>
                <a:gd name="T29" fmla="*/ 64 h 514"/>
                <a:gd name="T30" fmla="*/ 256 w 396"/>
                <a:gd name="T31" fmla="*/ 34 h 514"/>
                <a:gd name="T32" fmla="*/ 220 w 396"/>
                <a:gd name="T33" fmla="*/ 22 h 514"/>
                <a:gd name="T34" fmla="*/ 190 w 396"/>
                <a:gd name="T35" fmla="*/ 4 h 514"/>
                <a:gd name="T36" fmla="*/ 170 w 396"/>
                <a:gd name="T37" fmla="*/ 6 h 514"/>
                <a:gd name="T38" fmla="*/ 148 w 396"/>
                <a:gd name="T39" fmla="*/ 0 h 514"/>
                <a:gd name="T40" fmla="*/ 122 w 396"/>
                <a:gd name="T41" fmla="*/ 14 h 514"/>
                <a:gd name="T42" fmla="*/ 134 w 396"/>
                <a:gd name="T43" fmla="*/ 42 h 514"/>
                <a:gd name="T44" fmla="*/ 98 w 396"/>
                <a:gd name="T45" fmla="*/ 62 h 514"/>
                <a:gd name="T46" fmla="*/ 90 w 396"/>
                <a:gd name="T47" fmla="*/ 106 h 514"/>
                <a:gd name="T48" fmla="*/ 82 w 396"/>
                <a:gd name="T49" fmla="*/ 112 h 514"/>
                <a:gd name="T50" fmla="*/ 74 w 396"/>
                <a:gd name="T51" fmla="*/ 82 h 514"/>
                <a:gd name="T52" fmla="*/ 58 w 396"/>
                <a:gd name="T53" fmla="*/ 98 h 514"/>
                <a:gd name="T54" fmla="*/ 36 w 396"/>
                <a:gd name="T55" fmla="*/ 130 h 514"/>
                <a:gd name="T56" fmla="*/ 28 w 396"/>
                <a:gd name="T57" fmla="*/ 190 h 514"/>
                <a:gd name="T58" fmla="*/ 22 w 396"/>
                <a:gd name="T59" fmla="*/ 204 h 514"/>
                <a:gd name="T60" fmla="*/ 48 w 396"/>
                <a:gd name="T61" fmla="*/ 342 h 514"/>
                <a:gd name="T62" fmla="*/ 22 w 396"/>
                <a:gd name="T63" fmla="*/ 498 h 514"/>
                <a:gd name="T64" fmla="*/ 198 w 396"/>
                <a:gd name="T65" fmla="*/ 496 h 514"/>
                <a:gd name="T66" fmla="*/ 328 w 396"/>
                <a:gd name="T67" fmla="*/ 488 h 514"/>
                <a:gd name="T68" fmla="*/ 354 w 396"/>
                <a:gd name="T69" fmla="*/ 450 h 5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6"/>
                <a:gd name="T106" fmla="*/ 0 h 514"/>
                <a:gd name="T107" fmla="*/ 396 w 396"/>
                <a:gd name="T108" fmla="*/ 514 h 5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6" h="514">
                  <a:moveTo>
                    <a:pt x="354" y="450"/>
                  </a:moveTo>
                  <a:lnTo>
                    <a:pt x="354" y="450"/>
                  </a:lnTo>
                  <a:lnTo>
                    <a:pt x="352" y="430"/>
                  </a:lnTo>
                  <a:lnTo>
                    <a:pt x="358" y="410"/>
                  </a:lnTo>
                  <a:lnTo>
                    <a:pt x="366" y="398"/>
                  </a:lnTo>
                  <a:lnTo>
                    <a:pt x="364" y="388"/>
                  </a:lnTo>
                  <a:lnTo>
                    <a:pt x="366" y="378"/>
                  </a:lnTo>
                  <a:lnTo>
                    <a:pt x="376" y="366"/>
                  </a:lnTo>
                  <a:lnTo>
                    <a:pt x="396" y="364"/>
                  </a:lnTo>
                  <a:lnTo>
                    <a:pt x="396" y="302"/>
                  </a:lnTo>
                  <a:lnTo>
                    <a:pt x="392" y="296"/>
                  </a:lnTo>
                  <a:lnTo>
                    <a:pt x="386" y="286"/>
                  </a:lnTo>
                  <a:lnTo>
                    <a:pt x="372" y="232"/>
                  </a:lnTo>
                  <a:lnTo>
                    <a:pt x="338" y="184"/>
                  </a:lnTo>
                  <a:lnTo>
                    <a:pt x="298" y="202"/>
                  </a:lnTo>
                  <a:lnTo>
                    <a:pt x="296" y="206"/>
                  </a:lnTo>
                  <a:lnTo>
                    <a:pt x="288" y="234"/>
                  </a:lnTo>
                  <a:lnTo>
                    <a:pt x="268" y="248"/>
                  </a:lnTo>
                  <a:lnTo>
                    <a:pt x="256" y="246"/>
                  </a:lnTo>
                  <a:lnTo>
                    <a:pt x="252" y="240"/>
                  </a:lnTo>
                  <a:lnTo>
                    <a:pt x="260" y="206"/>
                  </a:lnTo>
                  <a:lnTo>
                    <a:pt x="282" y="184"/>
                  </a:lnTo>
                  <a:lnTo>
                    <a:pt x="286" y="168"/>
                  </a:lnTo>
                  <a:lnTo>
                    <a:pt x="294" y="156"/>
                  </a:lnTo>
                  <a:lnTo>
                    <a:pt x="298" y="146"/>
                  </a:lnTo>
                  <a:lnTo>
                    <a:pt x="284" y="96"/>
                  </a:lnTo>
                  <a:lnTo>
                    <a:pt x="278" y="84"/>
                  </a:lnTo>
                  <a:lnTo>
                    <a:pt x="276" y="72"/>
                  </a:lnTo>
                  <a:lnTo>
                    <a:pt x="280" y="64"/>
                  </a:lnTo>
                  <a:lnTo>
                    <a:pt x="282" y="64"/>
                  </a:lnTo>
                  <a:lnTo>
                    <a:pt x="268" y="44"/>
                  </a:lnTo>
                  <a:lnTo>
                    <a:pt x="256" y="34"/>
                  </a:lnTo>
                  <a:lnTo>
                    <a:pt x="230" y="28"/>
                  </a:lnTo>
                  <a:lnTo>
                    <a:pt x="220" y="22"/>
                  </a:lnTo>
                  <a:lnTo>
                    <a:pt x="212" y="20"/>
                  </a:lnTo>
                  <a:lnTo>
                    <a:pt x="190" y="4"/>
                  </a:lnTo>
                  <a:lnTo>
                    <a:pt x="180" y="2"/>
                  </a:lnTo>
                  <a:lnTo>
                    <a:pt x="170" y="6"/>
                  </a:lnTo>
                  <a:lnTo>
                    <a:pt x="166" y="2"/>
                  </a:lnTo>
                  <a:lnTo>
                    <a:pt x="148" y="0"/>
                  </a:lnTo>
                  <a:lnTo>
                    <a:pt x="130" y="2"/>
                  </a:lnTo>
                  <a:lnTo>
                    <a:pt x="122" y="14"/>
                  </a:lnTo>
                  <a:lnTo>
                    <a:pt x="126" y="32"/>
                  </a:lnTo>
                  <a:lnTo>
                    <a:pt x="134" y="42"/>
                  </a:lnTo>
                  <a:lnTo>
                    <a:pt x="132" y="46"/>
                  </a:lnTo>
                  <a:lnTo>
                    <a:pt x="98" y="62"/>
                  </a:lnTo>
                  <a:lnTo>
                    <a:pt x="98" y="104"/>
                  </a:lnTo>
                  <a:lnTo>
                    <a:pt x="90" y="106"/>
                  </a:lnTo>
                  <a:lnTo>
                    <a:pt x="84" y="118"/>
                  </a:lnTo>
                  <a:lnTo>
                    <a:pt x="82" y="112"/>
                  </a:lnTo>
                  <a:lnTo>
                    <a:pt x="78" y="90"/>
                  </a:lnTo>
                  <a:lnTo>
                    <a:pt x="74" y="82"/>
                  </a:lnTo>
                  <a:lnTo>
                    <a:pt x="66" y="88"/>
                  </a:lnTo>
                  <a:lnTo>
                    <a:pt x="58" y="98"/>
                  </a:lnTo>
                  <a:lnTo>
                    <a:pt x="38" y="114"/>
                  </a:lnTo>
                  <a:lnTo>
                    <a:pt x="36" y="130"/>
                  </a:lnTo>
                  <a:lnTo>
                    <a:pt x="28" y="142"/>
                  </a:lnTo>
                  <a:lnTo>
                    <a:pt x="28" y="190"/>
                  </a:lnTo>
                  <a:lnTo>
                    <a:pt x="30" y="196"/>
                  </a:lnTo>
                  <a:lnTo>
                    <a:pt x="22" y="204"/>
                  </a:lnTo>
                  <a:lnTo>
                    <a:pt x="14" y="272"/>
                  </a:lnTo>
                  <a:lnTo>
                    <a:pt x="48" y="342"/>
                  </a:lnTo>
                  <a:lnTo>
                    <a:pt x="50" y="400"/>
                  </a:lnTo>
                  <a:lnTo>
                    <a:pt x="22" y="498"/>
                  </a:lnTo>
                  <a:lnTo>
                    <a:pt x="0" y="514"/>
                  </a:lnTo>
                  <a:lnTo>
                    <a:pt x="198" y="496"/>
                  </a:lnTo>
                  <a:lnTo>
                    <a:pt x="198" y="504"/>
                  </a:lnTo>
                  <a:lnTo>
                    <a:pt x="328" y="488"/>
                  </a:lnTo>
                  <a:lnTo>
                    <a:pt x="354" y="450"/>
                  </a:lnTo>
                  <a:close/>
                </a:path>
              </a:pathLst>
            </a:custGeom>
            <a:solidFill>
              <a:schemeClr val="accent5">
                <a:lumMod val="50000"/>
                <a:lumOff val="50000"/>
              </a:schemeClr>
            </a:solidFill>
            <a:ln w="3175">
              <a:solidFill>
                <a:srgbClr val="404040"/>
              </a:solidFill>
              <a:prstDash val="solid"/>
              <a:round/>
              <a:headEnd/>
              <a:tailEnd/>
            </a:ln>
          </p:spPr>
          <p:txBody>
            <a:bodyPr/>
            <a:lstStyle/>
            <a:p>
              <a:endParaRPr lang="en-US" dirty="0"/>
            </a:p>
          </p:txBody>
        </p:sp>
        <p:sp>
          <p:nvSpPr>
            <p:cNvPr id="57" name="Freeform 665"/>
            <p:cNvSpPr>
              <a:spLocks/>
            </p:cNvSpPr>
            <p:nvPr/>
          </p:nvSpPr>
          <p:spPr bwMode="auto">
            <a:xfrm>
              <a:off x="4821" y="1484"/>
              <a:ext cx="172" cy="166"/>
            </a:xfrm>
            <a:custGeom>
              <a:avLst/>
              <a:gdLst>
                <a:gd name="T0" fmla="*/ 14 w 172"/>
                <a:gd name="T1" fmla="*/ 166 h 166"/>
                <a:gd name="T2" fmla="*/ 68 w 172"/>
                <a:gd name="T3" fmla="*/ 134 h 166"/>
                <a:gd name="T4" fmla="*/ 72 w 172"/>
                <a:gd name="T5" fmla="*/ 122 h 166"/>
                <a:gd name="T6" fmla="*/ 84 w 172"/>
                <a:gd name="T7" fmla="*/ 112 h 166"/>
                <a:gd name="T8" fmla="*/ 108 w 172"/>
                <a:gd name="T9" fmla="*/ 112 h 166"/>
                <a:gd name="T10" fmla="*/ 172 w 172"/>
                <a:gd name="T11" fmla="*/ 88 h 166"/>
                <a:gd name="T12" fmla="*/ 170 w 172"/>
                <a:gd name="T13" fmla="*/ 78 h 166"/>
                <a:gd name="T14" fmla="*/ 172 w 172"/>
                <a:gd name="T15" fmla="*/ 76 h 166"/>
                <a:gd name="T16" fmla="*/ 154 w 172"/>
                <a:gd name="T17" fmla="*/ 0 h 166"/>
                <a:gd name="T18" fmla="*/ 68 w 172"/>
                <a:gd name="T19" fmla="*/ 20 h 166"/>
                <a:gd name="T20" fmla="*/ 66 w 172"/>
                <a:gd name="T21" fmla="*/ 26 h 166"/>
                <a:gd name="T22" fmla="*/ 62 w 172"/>
                <a:gd name="T23" fmla="*/ 22 h 166"/>
                <a:gd name="T24" fmla="*/ 0 w 172"/>
                <a:gd name="T25" fmla="*/ 36 h 166"/>
                <a:gd name="T26" fmla="*/ 14 w 172"/>
                <a:gd name="T27" fmla="*/ 128 h 166"/>
                <a:gd name="T28" fmla="*/ 24 w 172"/>
                <a:gd name="T29" fmla="*/ 138 h 166"/>
                <a:gd name="T30" fmla="*/ 4 w 172"/>
                <a:gd name="T31" fmla="*/ 156 h 166"/>
                <a:gd name="T32" fmla="*/ 14 w 172"/>
                <a:gd name="T33" fmla="*/ 166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166"/>
                <a:gd name="T53" fmla="*/ 172 w 172"/>
                <a:gd name="T54" fmla="*/ 166 h 1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166">
                  <a:moveTo>
                    <a:pt x="14" y="166"/>
                  </a:moveTo>
                  <a:lnTo>
                    <a:pt x="68" y="134"/>
                  </a:lnTo>
                  <a:lnTo>
                    <a:pt x="72" y="122"/>
                  </a:lnTo>
                  <a:lnTo>
                    <a:pt x="84" y="112"/>
                  </a:lnTo>
                  <a:lnTo>
                    <a:pt x="108" y="112"/>
                  </a:lnTo>
                  <a:lnTo>
                    <a:pt x="172" y="88"/>
                  </a:lnTo>
                  <a:lnTo>
                    <a:pt x="170" y="78"/>
                  </a:lnTo>
                  <a:lnTo>
                    <a:pt x="172" y="76"/>
                  </a:lnTo>
                  <a:lnTo>
                    <a:pt x="154" y="0"/>
                  </a:lnTo>
                  <a:lnTo>
                    <a:pt x="68" y="20"/>
                  </a:lnTo>
                  <a:lnTo>
                    <a:pt x="66" y="26"/>
                  </a:lnTo>
                  <a:lnTo>
                    <a:pt x="62" y="22"/>
                  </a:lnTo>
                  <a:lnTo>
                    <a:pt x="0" y="36"/>
                  </a:lnTo>
                  <a:lnTo>
                    <a:pt x="14" y="128"/>
                  </a:lnTo>
                  <a:lnTo>
                    <a:pt x="24" y="138"/>
                  </a:lnTo>
                  <a:lnTo>
                    <a:pt x="4" y="156"/>
                  </a:lnTo>
                  <a:lnTo>
                    <a:pt x="14" y="166"/>
                  </a:lnTo>
                  <a:close/>
                </a:path>
              </a:pathLst>
            </a:custGeom>
            <a:solidFill>
              <a:schemeClr val="bg1"/>
            </a:solidFill>
            <a:ln w="3175">
              <a:solidFill>
                <a:srgbClr val="404040"/>
              </a:solidFill>
              <a:prstDash val="solid"/>
              <a:round/>
              <a:headEnd/>
              <a:tailEnd/>
            </a:ln>
          </p:spPr>
          <p:txBody>
            <a:bodyPr/>
            <a:lstStyle/>
            <a:p>
              <a:endParaRPr lang="en-US" dirty="0"/>
            </a:p>
          </p:txBody>
        </p:sp>
        <p:sp>
          <p:nvSpPr>
            <p:cNvPr id="58" name="Freeform 666"/>
            <p:cNvSpPr>
              <a:spLocks/>
            </p:cNvSpPr>
            <p:nvPr/>
          </p:nvSpPr>
          <p:spPr bwMode="auto">
            <a:xfrm>
              <a:off x="4317" y="1854"/>
              <a:ext cx="456" cy="218"/>
            </a:xfrm>
            <a:custGeom>
              <a:avLst/>
              <a:gdLst>
                <a:gd name="T0" fmla="*/ 0 w 456"/>
                <a:gd name="T1" fmla="*/ 66 h 218"/>
                <a:gd name="T2" fmla="*/ 10 w 456"/>
                <a:gd name="T3" fmla="*/ 132 h 218"/>
                <a:gd name="T4" fmla="*/ 42 w 456"/>
                <a:gd name="T5" fmla="*/ 92 h 218"/>
                <a:gd name="T6" fmla="*/ 56 w 456"/>
                <a:gd name="T7" fmla="*/ 92 h 218"/>
                <a:gd name="T8" fmla="*/ 70 w 456"/>
                <a:gd name="T9" fmla="*/ 64 h 218"/>
                <a:gd name="T10" fmla="*/ 74 w 456"/>
                <a:gd name="T11" fmla="*/ 72 h 218"/>
                <a:gd name="T12" fmla="*/ 102 w 456"/>
                <a:gd name="T13" fmla="*/ 74 h 218"/>
                <a:gd name="T14" fmla="*/ 102 w 456"/>
                <a:gd name="T15" fmla="*/ 66 h 218"/>
                <a:gd name="T16" fmla="*/ 104 w 456"/>
                <a:gd name="T17" fmla="*/ 62 h 218"/>
                <a:gd name="T18" fmla="*/ 126 w 456"/>
                <a:gd name="T19" fmla="*/ 48 h 218"/>
                <a:gd name="T20" fmla="*/ 160 w 456"/>
                <a:gd name="T21" fmla="*/ 52 h 218"/>
                <a:gd name="T22" fmla="*/ 158 w 456"/>
                <a:gd name="T23" fmla="*/ 60 h 218"/>
                <a:gd name="T24" fmla="*/ 164 w 456"/>
                <a:gd name="T25" fmla="*/ 62 h 218"/>
                <a:gd name="T26" fmla="*/ 170 w 456"/>
                <a:gd name="T27" fmla="*/ 66 h 218"/>
                <a:gd name="T28" fmla="*/ 174 w 456"/>
                <a:gd name="T29" fmla="*/ 76 h 218"/>
                <a:gd name="T30" fmla="*/ 194 w 456"/>
                <a:gd name="T31" fmla="*/ 86 h 218"/>
                <a:gd name="T32" fmla="*/ 202 w 456"/>
                <a:gd name="T33" fmla="*/ 106 h 218"/>
                <a:gd name="T34" fmla="*/ 228 w 456"/>
                <a:gd name="T35" fmla="*/ 114 h 218"/>
                <a:gd name="T36" fmla="*/ 244 w 456"/>
                <a:gd name="T37" fmla="*/ 124 h 218"/>
                <a:gd name="T38" fmla="*/ 254 w 456"/>
                <a:gd name="T39" fmla="*/ 132 h 218"/>
                <a:gd name="T40" fmla="*/ 258 w 456"/>
                <a:gd name="T41" fmla="*/ 148 h 218"/>
                <a:gd name="T42" fmla="*/ 250 w 456"/>
                <a:gd name="T43" fmla="*/ 166 h 218"/>
                <a:gd name="T44" fmla="*/ 248 w 456"/>
                <a:gd name="T45" fmla="*/ 184 h 218"/>
                <a:gd name="T46" fmla="*/ 266 w 456"/>
                <a:gd name="T47" fmla="*/ 188 h 218"/>
                <a:gd name="T48" fmla="*/ 298 w 456"/>
                <a:gd name="T49" fmla="*/ 192 h 218"/>
                <a:gd name="T50" fmla="*/ 320 w 456"/>
                <a:gd name="T51" fmla="*/ 200 h 218"/>
                <a:gd name="T52" fmla="*/ 344 w 456"/>
                <a:gd name="T53" fmla="*/ 212 h 218"/>
                <a:gd name="T54" fmla="*/ 316 w 456"/>
                <a:gd name="T55" fmla="*/ 174 h 218"/>
                <a:gd name="T56" fmla="*/ 324 w 456"/>
                <a:gd name="T57" fmla="*/ 170 h 218"/>
                <a:gd name="T58" fmla="*/ 308 w 456"/>
                <a:gd name="T59" fmla="*/ 92 h 218"/>
                <a:gd name="T60" fmla="*/ 332 w 456"/>
                <a:gd name="T61" fmla="*/ 46 h 218"/>
                <a:gd name="T62" fmla="*/ 344 w 456"/>
                <a:gd name="T63" fmla="*/ 22 h 218"/>
                <a:gd name="T64" fmla="*/ 350 w 456"/>
                <a:gd name="T65" fmla="*/ 30 h 218"/>
                <a:gd name="T66" fmla="*/ 346 w 456"/>
                <a:gd name="T67" fmla="*/ 48 h 218"/>
                <a:gd name="T68" fmla="*/ 334 w 456"/>
                <a:gd name="T69" fmla="*/ 66 h 218"/>
                <a:gd name="T70" fmla="*/ 340 w 456"/>
                <a:gd name="T71" fmla="*/ 84 h 218"/>
                <a:gd name="T72" fmla="*/ 330 w 456"/>
                <a:gd name="T73" fmla="*/ 108 h 218"/>
                <a:gd name="T74" fmla="*/ 344 w 456"/>
                <a:gd name="T75" fmla="*/ 110 h 218"/>
                <a:gd name="T76" fmla="*/ 354 w 456"/>
                <a:gd name="T77" fmla="*/ 140 h 218"/>
                <a:gd name="T78" fmla="*/ 344 w 456"/>
                <a:gd name="T79" fmla="*/ 154 h 218"/>
                <a:gd name="T80" fmla="*/ 350 w 456"/>
                <a:gd name="T81" fmla="*/ 174 h 218"/>
                <a:gd name="T82" fmla="*/ 378 w 456"/>
                <a:gd name="T83" fmla="*/ 182 h 218"/>
                <a:gd name="T84" fmla="*/ 398 w 456"/>
                <a:gd name="T85" fmla="*/ 202 h 218"/>
                <a:gd name="T86" fmla="*/ 406 w 456"/>
                <a:gd name="T87" fmla="*/ 218 h 218"/>
                <a:gd name="T88" fmla="*/ 446 w 456"/>
                <a:gd name="T89" fmla="*/ 184 h 218"/>
                <a:gd name="T90" fmla="*/ 456 w 456"/>
                <a:gd name="T91" fmla="*/ 144 h 218"/>
                <a:gd name="T92" fmla="*/ 352 w 456"/>
                <a:gd name="T93" fmla="*/ 0 h 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6"/>
                <a:gd name="T142" fmla="*/ 0 h 218"/>
                <a:gd name="T143" fmla="*/ 456 w 456"/>
                <a:gd name="T144" fmla="*/ 218 h 2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6" h="218">
                  <a:moveTo>
                    <a:pt x="352" y="0"/>
                  </a:moveTo>
                  <a:lnTo>
                    <a:pt x="0" y="66"/>
                  </a:lnTo>
                  <a:lnTo>
                    <a:pt x="2" y="66"/>
                  </a:lnTo>
                  <a:lnTo>
                    <a:pt x="10" y="132"/>
                  </a:lnTo>
                  <a:lnTo>
                    <a:pt x="28" y="116"/>
                  </a:lnTo>
                  <a:lnTo>
                    <a:pt x="42" y="92"/>
                  </a:lnTo>
                  <a:lnTo>
                    <a:pt x="48" y="88"/>
                  </a:lnTo>
                  <a:lnTo>
                    <a:pt x="56" y="92"/>
                  </a:lnTo>
                  <a:lnTo>
                    <a:pt x="68" y="74"/>
                  </a:lnTo>
                  <a:lnTo>
                    <a:pt x="70" y="64"/>
                  </a:lnTo>
                  <a:lnTo>
                    <a:pt x="74" y="68"/>
                  </a:lnTo>
                  <a:lnTo>
                    <a:pt x="74" y="72"/>
                  </a:lnTo>
                  <a:lnTo>
                    <a:pt x="92" y="76"/>
                  </a:lnTo>
                  <a:lnTo>
                    <a:pt x="102" y="74"/>
                  </a:lnTo>
                  <a:lnTo>
                    <a:pt x="106" y="70"/>
                  </a:lnTo>
                  <a:lnTo>
                    <a:pt x="102" y="66"/>
                  </a:lnTo>
                  <a:lnTo>
                    <a:pt x="106" y="64"/>
                  </a:lnTo>
                  <a:lnTo>
                    <a:pt x="104" y="62"/>
                  </a:lnTo>
                  <a:lnTo>
                    <a:pt x="118" y="58"/>
                  </a:lnTo>
                  <a:lnTo>
                    <a:pt x="126" y="48"/>
                  </a:lnTo>
                  <a:lnTo>
                    <a:pt x="146" y="56"/>
                  </a:lnTo>
                  <a:lnTo>
                    <a:pt x="160" y="52"/>
                  </a:lnTo>
                  <a:lnTo>
                    <a:pt x="162" y="56"/>
                  </a:lnTo>
                  <a:lnTo>
                    <a:pt x="158" y="60"/>
                  </a:lnTo>
                  <a:lnTo>
                    <a:pt x="160" y="64"/>
                  </a:lnTo>
                  <a:lnTo>
                    <a:pt x="164" y="62"/>
                  </a:lnTo>
                  <a:lnTo>
                    <a:pt x="164" y="66"/>
                  </a:lnTo>
                  <a:lnTo>
                    <a:pt x="170" y="66"/>
                  </a:lnTo>
                  <a:lnTo>
                    <a:pt x="166" y="72"/>
                  </a:lnTo>
                  <a:lnTo>
                    <a:pt x="174" y="76"/>
                  </a:lnTo>
                  <a:lnTo>
                    <a:pt x="176" y="86"/>
                  </a:lnTo>
                  <a:lnTo>
                    <a:pt x="194" y="86"/>
                  </a:lnTo>
                  <a:lnTo>
                    <a:pt x="206" y="94"/>
                  </a:lnTo>
                  <a:lnTo>
                    <a:pt x="202" y="106"/>
                  </a:lnTo>
                  <a:lnTo>
                    <a:pt x="210" y="112"/>
                  </a:lnTo>
                  <a:lnTo>
                    <a:pt x="228" y="114"/>
                  </a:lnTo>
                  <a:lnTo>
                    <a:pt x="234" y="120"/>
                  </a:lnTo>
                  <a:lnTo>
                    <a:pt x="244" y="124"/>
                  </a:lnTo>
                  <a:lnTo>
                    <a:pt x="250" y="126"/>
                  </a:lnTo>
                  <a:lnTo>
                    <a:pt x="254" y="132"/>
                  </a:lnTo>
                  <a:lnTo>
                    <a:pt x="256" y="140"/>
                  </a:lnTo>
                  <a:lnTo>
                    <a:pt x="258" y="148"/>
                  </a:lnTo>
                  <a:lnTo>
                    <a:pt x="250" y="152"/>
                  </a:lnTo>
                  <a:lnTo>
                    <a:pt x="250" y="166"/>
                  </a:lnTo>
                  <a:lnTo>
                    <a:pt x="250" y="172"/>
                  </a:lnTo>
                  <a:lnTo>
                    <a:pt x="248" y="184"/>
                  </a:lnTo>
                  <a:lnTo>
                    <a:pt x="252" y="188"/>
                  </a:lnTo>
                  <a:lnTo>
                    <a:pt x="266" y="188"/>
                  </a:lnTo>
                  <a:lnTo>
                    <a:pt x="288" y="196"/>
                  </a:lnTo>
                  <a:lnTo>
                    <a:pt x="298" y="192"/>
                  </a:lnTo>
                  <a:lnTo>
                    <a:pt x="306" y="198"/>
                  </a:lnTo>
                  <a:lnTo>
                    <a:pt x="320" y="200"/>
                  </a:lnTo>
                  <a:lnTo>
                    <a:pt x="330" y="208"/>
                  </a:lnTo>
                  <a:lnTo>
                    <a:pt x="344" y="212"/>
                  </a:lnTo>
                  <a:lnTo>
                    <a:pt x="332" y="184"/>
                  </a:lnTo>
                  <a:lnTo>
                    <a:pt x="316" y="174"/>
                  </a:lnTo>
                  <a:lnTo>
                    <a:pt x="324" y="172"/>
                  </a:lnTo>
                  <a:lnTo>
                    <a:pt x="324" y="170"/>
                  </a:lnTo>
                  <a:lnTo>
                    <a:pt x="312" y="140"/>
                  </a:lnTo>
                  <a:lnTo>
                    <a:pt x="308" y="92"/>
                  </a:lnTo>
                  <a:lnTo>
                    <a:pt x="300" y="78"/>
                  </a:lnTo>
                  <a:lnTo>
                    <a:pt x="332" y="46"/>
                  </a:lnTo>
                  <a:lnTo>
                    <a:pt x="340" y="24"/>
                  </a:lnTo>
                  <a:lnTo>
                    <a:pt x="344" y="22"/>
                  </a:lnTo>
                  <a:lnTo>
                    <a:pt x="348" y="26"/>
                  </a:lnTo>
                  <a:lnTo>
                    <a:pt x="350" y="30"/>
                  </a:lnTo>
                  <a:lnTo>
                    <a:pt x="350" y="40"/>
                  </a:lnTo>
                  <a:lnTo>
                    <a:pt x="346" y="48"/>
                  </a:lnTo>
                  <a:lnTo>
                    <a:pt x="338" y="54"/>
                  </a:lnTo>
                  <a:lnTo>
                    <a:pt x="334" y="66"/>
                  </a:lnTo>
                  <a:lnTo>
                    <a:pt x="334" y="74"/>
                  </a:lnTo>
                  <a:lnTo>
                    <a:pt x="340" y="84"/>
                  </a:lnTo>
                  <a:lnTo>
                    <a:pt x="340" y="90"/>
                  </a:lnTo>
                  <a:lnTo>
                    <a:pt x="330" y="108"/>
                  </a:lnTo>
                  <a:lnTo>
                    <a:pt x="334" y="112"/>
                  </a:lnTo>
                  <a:lnTo>
                    <a:pt x="344" y="110"/>
                  </a:lnTo>
                  <a:lnTo>
                    <a:pt x="348" y="114"/>
                  </a:lnTo>
                  <a:lnTo>
                    <a:pt x="354" y="140"/>
                  </a:lnTo>
                  <a:lnTo>
                    <a:pt x="348" y="148"/>
                  </a:lnTo>
                  <a:lnTo>
                    <a:pt x="344" y="154"/>
                  </a:lnTo>
                  <a:lnTo>
                    <a:pt x="344" y="164"/>
                  </a:lnTo>
                  <a:lnTo>
                    <a:pt x="350" y="174"/>
                  </a:lnTo>
                  <a:lnTo>
                    <a:pt x="364" y="186"/>
                  </a:lnTo>
                  <a:lnTo>
                    <a:pt x="378" y="182"/>
                  </a:lnTo>
                  <a:lnTo>
                    <a:pt x="386" y="184"/>
                  </a:lnTo>
                  <a:lnTo>
                    <a:pt x="398" y="202"/>
                  </a:lnTo>
                  <a:lnTo>
                    <a:pt x="402" y="214"/>
                  </a:lnTo>
                  <a:lnTo>
                    <a:pt x="406" y="218"/>
                  </a:lnTo>
                  <a:lnTo>
                    <a:pt x="450" y="200"/>
                  </a:lnTo>
                  <a:lnTo>
                    <a:pt x="446" y="184"/>
                  </a:lnTo>
                  <a:lnTo>
                    <a:pt x="456" y="160"/>
                  </a:lnTo>
                  <a:lnTo>
                    <a:pt x="456" y="144"/>
                  </a:lnTo>
                  <a:lnTo>
                    <a:pt x="392" y="158"/>
                  </a:lnTo>
                  <a:lnTo>
                    <a:pt x="352" y="0"/>
                  </a:lnTo>
                  <a:close/>
                </a:path>
              </a:pathLst>
            </a:custGeom>
            <a:solidFill>
              <a:schemeClr val="bg1"/>
            </a:solidFill>
            <a:ln w="3175">
              <a:solidFill>
                <a:srgbClr val="404040"/>
              </a:solidFill>
              <a:prstDash val="solid"/>
              <a:round/>
              <a:headEnd/>
              <a:tailEnd/>
            </a:ln>
          </p:spPr>
          <p:txBody>
            <a:bodyPr/>
            <a:lstStyle/>
            <a:p>
              <a:endParaRPr lang="en-US" dirty="0"/>
            </a:p>
          </p:txBody>
        </p:sp>
        <p:sp>
          <p:nvSpPr>
            <p:cNvPr id="59" name="Freeform 667"/>
            <p:cNvSpPr>
              <a:spLocks/>
            </p:cNvSpPr>
            <p:nvPr/>
          </p:nvSpPr>
          <p:spPr bwMode="auto">
            <a:xfrm>
              <a:off x="3787" y="2563"/>
              <a:ext cx="540" cy="572"/>
            </a:xfrm>
            <a:custGeom>
              <a:avLst/>
              <a:gdLst>
                <a:gd name="T0" fmla="*/ 498 w 540"/>
                <a:gd name="T1" fmla="*/ 518 h 572"/>
                <a:gd name="T2" fmla="*/ 494 w 540"/>
                <a:gd name="T3" fmla="*/ 488 h 572"/>
                <a:gd name="T4" fmla="*/ 534 w 540"/>
                <a:gd name="T5" fmla="*/ 346 h 572"/>
                <a:gd name="T6" fmla="*/ 540 w 540"/>
                <a:gd name="T7" fmla="*/ 344 h 572"/>
                <a:gd name="T8" fmla="*/ 512 w 540"/>
                <a:gd name="T9" fmla="*/ 336 h 572"/>
                <a:gd name="T10" fmla="*/ 510 w 540"/>
                <a:gd name="T11" fmla="*/ 312 h 572"/>
                <a:gd name="T12" fmla="*/ 494 w 540"/>
                <a:gd name="T13" fmla="*/ 288 h 572"/>
                <a:gd name="T14" fmla="*/ 476 w 540"/>
                <a:gd name="T15" fmla="*/ 280 h 572"/>
                <a:gd name="T16" fmla="*/ 474 w 540"/>
                <a:gd name="T17" fmla="*/ 262 h 572"/>
                <a:gd name="T18" fmla="*/ 460 w 540"/>
                <a:gd name="T19" fmla="*/ 238 h 572"/>
                <a:gd name="T20" fmla="*/ 460 w 540"/>
                <a:gd name="T21" fmla="*/ 232 h 572"/>
                <a:gd name="T22" fmla="*/ 428 w 540"/>
                <a:gd name="T23" fmla="*/ 216 h 572"/>
                <a:gd name="T24" fmla="*/ 428 w 540"/>
                <a:gd name="T25" fmla="*/ 210 h 572"/>
                <a:gd name="T26" fmla="*/ 418 w 540"/>
                <a:gd name="T27" fmla="*/ 206 h 572"/>
                <a:gd name="T28" fmla="*/ 418 w 540"/>
                <a:gd name="T29" fmla="*/ 198 h 572"/>
                <a:gd name="T30" fmla="*/ 406 w 540"/>
                <a:gd name="T31" fmla="*/ 194 h 572"/>
                <a:gd name="T32" fmla="*/ 406 w 540"/>
                <a:gd name="T33" fmla="*/ 180 h 572"/>
                <a:gd name="T34" fmla="*/ 374 w 540"/>
                <a:gd name="T35" fmla="*/ 160 h 572"/>
                <a:gd name="T36" fmla="*/ 374 w 540"/>
                <a:gd name="T37" fmla="*/ 160 h 572"/>
                <a:gd name="T38" fmla="*/ 362 w 540"/>
                <a:gd name="T39" fmla="*/ 142 h 572"/>
                <a:gd name="T40" fmla="*/ 332 w 540"/>
                <a:gd name="T41" fmla="*/ 128 h 572"/>
                <a:gd name="T42" fmla="*/ 328 w 540"/>
                <a:gd name="T43" fmla="*/ 120 h 572"/>
                <a:gd name="T44" fmla="*/ 328 w 540"/>
                <a:gd name="T45" fmla="*/ 120 h 572"/>
                <a:gd name="T46" fmla="*/ 310 w 540"/>
                <a:gd name="T47" fmla="*/ 102 h 572"/>
                <a:gd name="T48" fmla="*/ 298 w 540"/>
                <a:gd name="T49" fmla="*/ 80 h 572"/>
                <a:gd name="T50" fmla="*/ 298 w 540"/>
                <a:gd name="T51" fmla="*/ 80 h 572"/>
                <a:gd name="T52" fmla="*/ 290 w 540"/>
                <a:gd name="T53" fmla="*/ 66 h 572"/>
                <a:gd name="T54" fmla="*/ 276 w 540"/>
                <a:gd name="T55" fmla="*/ 68 h 572"/>
                <a:gd name="T56" fmla="*/ 238 w 540"/>
                <a:gd name="T57" fmla="*/ 42 h 572"/>
                <a:gd name="T58" fmla="*/ 248 w 540"/>
                <a:gd name="T59" fmla="*/ 20 h 572"/>
                <a:gd name="T60" fmla="*/ 258 w 540"/>
                <a:gd name="T61" fmla="*/ 12 h 572"/>
                <a:gd name="T62" fmla="*/ 260 w 540"/>
                <a:gd name="T63" fmla="*/ 0 h 572"/>
                <a:gd name="T64" fmla="*/ 0 w 540"/>
                <a:gd name="T65" fmla="*/ 30 h 572"/>
                <a:gd name="T66" fmla="*/ 84 w 540"/>
                <a:gd name="T67" fmla="*/ 324 h 572"/>
                <a:gd name="T68" fmla="*/ 102 w 540"/>
                <a:gd name="T69" fmla="*/ 350 h 572"/>
                <a:gd name="T70" fmla="*/ 100 w 540"/>
                <a:gd name="T71" fmla="*/ 362 h 572"/>
                <a:gd name="T72" fmla="*/ 112 w 540"/>
                <a:gd name="T73" fmla="*/ 368 h 572"/>
                <a:gd name="T74" fmla="*/ 96 w 540"/>
                <a:gd name="T75" fmla="*/ 388 h 572"/>
                <a:gd name="T76" fmla="*/ 96 w 540"/>
                <a:gd name="T77" fmla="*/ 418 h 572"/>
                <a:gd name="T78" fmla="*/ 104 w 540"/>
                <a:gd name="T79" fmla="*/ 440 h 572"/>
                <a:gd name="T80" fmla="*/ 104 w 540"/>
                <a:gd name="T81" fmla="*/ 510 h 572"/>
                <a:gd name="T82" fmla="*/ 124 w 540"/>
                <a:gd name="T83" fmla="*/ 552 h 572"/>
                <a:gd name="T84" fmla="*/ 136 w 540"/>
                <a:gd name="T85" fmla="*/ 564 h 572"/>
                <a:gd name="T86" fmla="*/ 424 w 540"/>
                <a:gd name="T87" fmla="*/ 548 h 572"/>
                <a:gd name="T88" fmla="*/ 428 w 540"/>
                <a:gd name="T89" fmla="*/ 566 h 572"/>
                <a:gd name="T90" fmla="*/ 434 w 540"/>
                <a:gd name="T91" fmla="*/ 572 h 572"/>
                <a:gd name="T92" fmla="*/ 446 w 540"/>
                <a:gd name="T93" fmla="*/ 570 h 572"/>
                <a:gd name="T94" fmla="*/ 448 w 540"/>
                <a:gd name="T95" fmla="*/ 546 h 572"/>
                <a:gd name="T96" fmla="*/ 440 w 540"/>
                <a:gd name="T97" fmla="*/ 524 h 572"/>
                <a:gd name="T98" fmla="*/ 448 w 540"/>
                <a:gd name="T99" fmla="*/ 514 h 572"/>
                <a:gd name="T100" fmla="*/ 498 w 540"/>
                <a:gd name="T101" fmla="*/ 518 h 5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0"/>
                <a:gd name="T154" fmla="*/ 0 h 572"/>
                <a:gd name="T155" fmla="*/ 540 w 540"/>
                <a:gd name="T156" fmla="*/ 572 h 5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0" h="572">
                  <a:moveTo>
                    <a:pt x="498" y="518"/>
                  </a:moveTo>
                  <a:lnTo>
                    <a:pt x="494" y="488"/>
                  </a:lnTo>
                  <a:lnTo>
                    <a:pt x="534" y="346"/>
                  </a:lnTo>
                  <a:lnTo>
                    <a:pt x="540" y="344"/>
                  </a:lnTo>
                  <a:lnTo>
                    <a:pt x="512" y="336"/>
                  </a:lnTo>
                  <a:lnTo>
                    <a:pt x="510" y="312"/>
                  </a:lnTo>
                  <a:lnTo>
                    <a:pt x="494" y="288"/>
                  </a:lnTo>
                  <a:lnTo>
                    <a:pt x="476" y="280"/>
                  </a:lnTo>
                  <a:lnTo>
                    <a:pt x="474" y="262"/>
                  </a:lnTo>
                  <a:lnTo>
                    <a:pt x="460" y="238"/>
                  </a:lnTo>
                  <a:lnTo>
                    <a:pt x="460" y="232"/>
                  </a:lnTo>
                  <a:lnTo>
                    <a:pt x="428" y="216"/>
                  </a:lnTo>
                  <a:lnTo>
                    <a:pt x="428" y="210"/>
                  </a:lnTo>
                  <a:lnTo>
                    <a:pt x="418" y="206"/>
                  </a:lnTo>
                  <a:lnTo>
                    <a:pt x="418" y="198"/>
                  </a:lnTo>
                  <a:lnTo>
                    <a:pt x="406" y="194"/>
                  </a:lnTo>
                  <a:lnTo>
                    <a:pt x="406" y="180"/>
                  </a:lnTo>
                  <a:lnTo>
                    <a:pt x="374" y="160"/>
                  </a:lnTo>
                  <a:lnTo>
                    <a:pt x="362" y="142"/>
                  </a:lnTo>
                  <a:lnTo>
                    <a:pt x="332" y="128"/>
                  </a:lnTo>
                  <a:lnTo>
                    <a:pt x="328" y="120"/>
                  </a:lnTo>
                  <a:lnTo>
                    <a:pt x="310" y="102"/>
                  </a:lnTo>
                  <a:lnTo>
                    <a:pt x="298" y="80"/>
                  </a:lnTo>
                  <a:lnTo>
                    <a:pt x="290" y="66"/>
                  </a:lnTo>
                  <a:lnTo>
                    <a:pt x="276" y="68"/>
                  </a:lnTo>
                  <a:lnTo>
                    <a:pt x="238" y="42"/>
                  </a:lnTo>
                  <a:lnTo>
                    <a:pt x="248" y="20"/>
                  </a:lnTo>
                  <a:lnTo>
                    <a:pt x="258" y="12"/>
                  </a:lnTo>
                  <a:lnTo>
                    <a:pt x="260" y="0"/>
                  </a:lnTo>
                  <a:lnTo>
                    <a:pt x="0" y="30"/>
                  </a:lnTo>
                  <a:lnTo>
                    <a:pt x="84" y="324"/>
                  </a:lnTo>
                  <a:lnTo>
                    <a:pt x="102" y="350"/>
                  </a:lnTo>
                  <a:lnTo>
                    <a:pt x="100" y="362"/>
                  </a:lnTo>
                  <a:lnTo>
                    <a:pt x="112" y="368"/>
                  </a:lnTo>
                  <a:lnTo>
                    <a:pt x="96" y="388"/>
                  </a:lnTo>
                  <a:lnTo>
                    <a:pt x="96" y="418"/>
                  </a:lnTo>
                  <a:lnTo>
                    <a:pt x="104" y="440"/>
                  </a:lnTo>
                  <a:lnTo>
                    <a:pt x="104" y="510"/>
                  </a:lnTo>
                  <a:lnTo>
                    <a:pt x="124" y="552"/>
                  </a:lnTo>
                  <a:lnTo>
                    <a:pt x="136" y="564"/>
                  </a:lnTo>
                  <a:lnTo>
                    <a:pt x="424" y="548"/>
                  </a:lnTo>
                  <a:lnTo>
                    <a:pt x="428" y="566"/>
                  </a:lnTo>
                  <a:lnTo>
                    <a:pt x="434" y="572"/>
                  </a:lnTo>
                  <a:lnTo>
                    <a:pt x="446" y="570"/>
                  </a:lnTo>
                  <a:lnTo>
                    <a:pt x="448" y="546"/>
                  </a:lnTo>
                  <a:lnTo>
                    <a:pt x="440" y="524"/>
                  </a:lnTo>
                  <a:lnTo>
                    <a:pt x="448" y="514"/>
                  </a:lnTo>
                  <a:lnTo>
                    <a:pt x="498" y="518"/>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60" name="Freeform 668"/>
            <p:cNvSpPr>
              <a:spLocks/>
            </p:cNvSpPr>
            <p:nvPr/>
          </p:nvSpPr>
          <p:spPr bwMode="auto">
            <a:xfrm>
              <a:off x="736" y="2195"/>
              <a:ext cx="680" cy="800"/>
            </a:xfrm>
            <a:custGeom>
              <a:avLst/>
              <a:gdLst>
                <a:gd name="T0" fmla="*/ 260 w 680"/>
                <a:gd name="T1" fmla="*/ 16 h 800"/>
                <a:gd name="T2" fmla="*/ 680 w 680"/>
                <a:gd name="T3" fmla="*/ 88 h 800"/>
                <a:gd name="T4" fmla="*/ 574 w 680"/>
                <a:gd name="T5" fmla="*/ 800 h 800"/>
                <a:gd name="T6" fmla="*/ 372 w 680"/>
                <a:gd name="T7" fmla="*/ 766 h 800"/>
                <a:gd name="T8" fmla="*/ 0 w 680"/>
                <a:gd name="T9" fmla="*/ 540 h 800"/>
                <a:gd name="T10" fmla="*/ 0 w 680"/>
                <a:gd name="T11" fmla="*/ 528 h 800"/>
                <a:gd name="T12" fmla="*/ 12 w 680"/>
                <a:gd name="T13" fmla="*/ 518 h 800"/>
                <a:gd name="T14" fmla="*/ 26 w 680"/>
                <a:gd name="T15" fmla="*/ 524 h 800"/>
                <a:gd name="T16" fmla="*/ 38 w 680"/>
                <a:gd name="T17" fmla="*/ 508 h 800"/>
                <a:gd name="T18" fmla="*/ 40 w 680"/>
                <a:gd name="T19" fmla="*/ 494 h 800"/>
                <a:gd name="T20" fmla="*/ 20 w 680"/>
                <a:gd name="T21" fmla="*/ 476 h 800"/>
                <a:gd name="T22" fmla="*/ 26 w 680"/>
                <a:gd name="T23" fmla="*/ 460 h 800"/>
                <a:gd name="T24" fmla="*/ 22 w 680"/>
                <a:gd name="T25" fmla="*/ 448 h 800"/>
                <a:gd name="T26" fmla="*/ 24 w 680"/>
                <a:gd name="T27" fmla="*/ 436 h 800"/>
                <a:gd name="T28" fmla="*/ 34 w 680"/>
                <a:gd name="T29" fmla="*/ 436 h 800"/>
                <a:gd name="T30" fmla="*/ 50 w 680"/>
                <a:gd name="T31" fmla="*/ 420 h 800"/>
                <a:gd name="T32" fmla="*/ 52 w 680"/>
                <a:gd name="T33" fmla="*/ 404 h 800"/>
                <a:gd name="T34" fmla="*/ 58 w 680"/>
                <a:gd name="T35" fmla="*/ 400 h 800"/>
                <a:gd name="T36" fmla="*/ 60 w 680"/>
                <a:gd name="T37" fmla="*/ 370 h 800"/>
                <a:gd name="T38" fmla="*/ 72 w 680"/>
                <a:gd name="T39" fmla="*/ 364 h 800"/>
                <a:gd name="T40" fmla="*/ 78 w 680"/>
                <a:gd name="T41" fmla="*/ 354 h 800"/>
                <a:gd name="T42" fmla="*/ 110 w 680"/>
                <a:gd name="T43" fmla="*/ 340 h 800"/>
                <a:gd name="T44" fmla="*/ 102 w 680"/>
                <a:gd name="T45" fmla="*/ 314 h 800"/>
                <a:gd name="T46" fmla="*/ 90 w 680"/>
                <a:gd name="T47" fmla="*/ 302 h 800"/>
                <a:gd name="T48" fmla="*/ 74 w 680"/>
                <a:gd name="T49" fmla="*/ 254 h 800"/>
                <a:gd name="T50" fmla="*/ 80 w 680"/>
                <a:gd name="T51" fmla="*/ 222 h 800"/>
                <a:gd name="T52" fmla="*/ 86 w 680"/>
                <a:gd name="T53" fmla="*/ 220 h 800"/>
                <a:gd name="T54" fmla="*/ 88 w 680"/>
                <a:gd name="T55" fmla="*/ 146 h 800"/>
                <a:gd name="T56" fmla="*/ 96 w 680"/>
                <a:gd name="T57" fmla="*/ 128 h 800"/>
                <a:gd name="T58" fmla="*/ 92 w 680"/>
                <a:gd name="T59" fmla="*/ 118 h 800"/>
                <a:gd name="T60" fmla="*/ 98 w 680"/>
                <a:gd name="T61" fmla="*/ 108 h 800"/>
                <a:gd name="T62" fmla="*/ 114 w 680"/>
                <a:gd name="T63" fmla="*/ 96 h 800"/>
                <a:gd name="T64" fmla="*/ 124 w 680"/>
                <a:gd name="T65" fmla="*/ 102 h 800"/>
                <a:gd name="T66" fmla="*/ 132 w 680"/>
                <a:gd name="T67" fmla="*/ 102 h 800"/>
                <a:gd name="T68" fmla="*/ 140 w 680"/>
                <a:gd name="T69" fmla="*/ 118 h 800"/>
                <a:gd name="T70" fmla="*/ 148 w 680"/>
                <a:gd name="T71" fmla="*/ 120 h 800"/>
                <a:gd name="T72" fmla="*/ 154 w 680"/>
                <a:gd name="T73" fmla="*/ 118 h 800"/>
                <a:gd name="T74" fmla="*/ 166 w 680"/>
                <a:gd name="T75" fmla="*/ 102 h 800"/>
                <a:gd name="T76" fmla="*/ 186 w 680"/>
                <a:gd name="T77" fmla="*/ 0 h 800"/>
                <a:gd name="T78" fmla="*/ 260 w 680"/>
                <a:gd name="T79" fmla="*/ 16 h 8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0"/>
                <a:gd name="T121" fmla="*/ 0 h 800"/>
                <a:gd name="T122" fmla="*/ 680 w 680"/>
                <a:gd name="T123" fmla="*/ 800 h 8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0" h="800">
                  <a:moveTo>
                    <a:pt x="260" y="16"/>
                  </a:moveTo>
                  <a:lnTo>
                    <a:pt x="680" y="88"/>
                  </a:lnTo>
                  <a:lnTo>
                    <a:pt x="574" y="800"/>
                  </a:lnTo>
                  <a:lnTo>
                    <a:pt x="372" y="766"/>
                  </a:lnTo>
                  <a:lnTo>
                    <a:pt x="0" y="540"/>
                  </a:lnTo>
                  <a:lnTo>
                    <a:pt x="0" y="528"/>
                  </a:lnTo>
                  <a:lnTo>
                    <a:pt x="12" y="518"/>
                  </a:lnTo>
                  <a:lnTo>
                    <a:pt x="26" y="524"/>
                  </a:lnTo>
                  <a:lnTo>
                    <a:pt x="38" y="508"/>
                  </a:lnTo>
                  <a:lnTo>
                    <a:pt x="40" y="494"/>
                  </a:lnTo>
                  <a:lnTo>
                    <a:pt x="20" y="476"/>
                  </a:lnTo>
                  <a:lnTo>
                    <a:pt x="26" y="460"/>
                  </a:lnTo>
                  <a:lnTo>
                    <a:pt x="22" y="448"/>
                  </a:lnTo>
                  <a:lnTo>
                    <a:pt x="24" y="436"/>
                  </a:lnTo>
                  <a:lnTo>
                    <a:pt x="34" y="436"/>
                  </a:lnTo>
                  <a:lnTo>
                    <a:pt x="50" y="420"/>
                  </a:lnTo>
                  <a:lnTo>
                    <a:pt x="52" y="404"/>
                  </a:lnTo>
                  <a:lnTo>
                    <a:pt x="58" y="400"/>
                  </a:lnTo>
                  <a:lnTo>
                    <a:pt x="60" y="370"/>
                  </a:lnTo>
                  <a:lnTo>
                    <a:pt x="72" y="364"/>
                  </a:lnTo>
                  <a:lnTo>
                    <a:pt x="78" y="354"/>
                  </a:lnTo>
                  <a:lnTo>
                    <a:pt x="110" y="340"/>
                  </a:lnTo>
                  <a:lnTo>
                    <a:pt x="102" y="314"/>
                  </a:lnTo>
                  <a:lnTo>
                    <a:pt x="90" y="302"/>
                  </a:lnTo>
                  <a:lnTo>
                    <a:pt x="74" y="254"/>
                  </a:lnTo>
                  <a:lnTo>
                    <a:pt x="80" y="222"/>
                  </a:lnTo>
                  <a:lnTo>
                    <a:pt x="86" y="220"/>
                  </a:lnTo>
                  <a:lnTo>
                    <a:pt x="88" y="146"/>
                  </a:lnTo>
                  <a:lnTo>
                    <a:pt x="96" y="128"/>
                  </a:lnTo>
                  <a:lnTo>
                    <a:pt x="92" y="118"/>
                  </a:lnTo>
                  <a:lnTo>
                    <a:pt x="98" y="108"/>
                  </a:lnTo>
                  <a:lnTo>
                    <a:pt x="114" y="96"/>
                  </a:lnTo>
                  <a:lnTo>
                    <a:pt x="124" y="102"/>
                  </a:lnTo>
                  <a:lnTo>
                    <a:pt x="132" y="102"/>
                  </a:lnTo>
                  <a:lnTo>
                    <a:pt x="140" y="118"/>
                  </a:lnTo>
                  <a:lnTo>
                    <a:pt x="148" y="120"/>
                  </a:lnTo>
                  <a:lnTo>
                    <a:pt x="154" y="118"/>
                  </a:lnTo>
                  <a:lnTo>
                    <a:pt x="166" y="102"/>
                  </a:lnTo>
                  <a:lnTo>
                    <a:pt x="186" y="0"/>
                  </a:lnTo>
                  <a:lnTo>
                    <a:pt x="260" y="16"/>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61" name="Freeform 669"/>
            <p:cNvSpPr>
              <a:spLocks/>
            </p:cNvSpPr>
            <p:nvPr/>
          </p:nvSpPr>
          <p:spPr bwMode="auto">
            <a:xfrm>
              <a:off x="3183" y="2615"/>
              <a:ext cx="360" cy="612"/>
            </a:xfrm>
            <a:custGeom>
              <a:avLst/>
              <a:gdLst>
                <a:gd name="T0" fmla="*/ 360 w 360"/>
                <a:gd name="T1" fmla="*/ 588 h 612"/>
                <a:gd name="T2" fmla="*/ 294 w 360"/>
                <a:gd name="T3" fmla="*/ 588 h 612"/>
                <a:gd name="T4" fmla="*/ 270 w 360"/>
                <a:gd name="T5" fmla="*/ 602 h 612"/>
                <a:gd name="T6" fmla="*/ 254 w 360"/>
                <a:gd name="T7" fmla="*/ 598 h 612"/>
                <a:gd name="T8" fmla="*/ 230 w 360"/>
                <a:gd name="T9" fmla="*/ 612 h 612"/>
                <a:gd name="T10" fmla="*/ 220 w 360"/>
                <a:gd name="T11" fmla="*/ 586 h 612"/>
                <a:gd name="T12" fmla="*/ 206 w 360"/>
                <a:gd name="T13" fmla="*/ 574 h 612"/>
                <a:gd name="T14" fmla="*/ 200 w 360"/>
                <a:gd name="T15" fmla="*/ 562 h 612"/>
                <a:gd name="T16" fmla="*/ 210 w 360"/>
                <a:gd name="T17" fmla="*/ 520 h 612"/>
                <a:gd name="T18" fmla="*/ 2 w 360"/>
                <a:gd name="T19" fmla="*/ 528 h 612"/>
                <a:gd name="T20" fmla="*/ 2 w 360"/>
                <a:gd name="T21" fmla="*/ 530 h 612"/>
                <a:gd name="T22" fmla="*/ 10 w 360"/>
                <a:gd name="T23" fmla="*/ 520 h 612"/>
                <a:gd name="T24" fmla="*/ 0 w 360"/>
                <a:gd name="T25" fmla="*/ 496 h 612"/>
                <a:gd name="T26" fmla="*/ 14 w 360"/>
                <a:gd name="T27" fmla="*/ 490 h 612"/>
                <a:gd name="T28" fmla="*/ 18 w 360"/>
                <a:gd name="T29" fmla="*/ 478 h 612"/>
                <a:gd name="T30" fmla="*/ 14 w 360"/>
                <a:gd name="T31" fmla="*/ 464 h 612"/>
                <a:gd name="T32" fmla="*/ 24 w 360"/>
                <a:gd name="T33" fmla="*/ 454 h 612"/>
                <a:gd name="T34" fmla="*/ 30 w 360"/>
                <a:gd name="T35" fmla="*/ 424 h 612"/>
                <a:gd name="T36" fmla="*/ 58 w 360"/>
                <a:gd name="T37" fmla="*/ 398 h 612"/>
                <a:gd name="T38" fmla="*/ 56 w 360"/>
                <a:gd name="T39" fmla="*/ 382 h 612"/>
                <a:gd name="T40" fmla="*/ 64 w 360"/>
                <a:gd name="T41" fmla="*/ 382 h 612"/>
                <a:gd name="T42" fmla="*/ 76 w 360"/>
                <a:gd name="T43" fmla="*/ 358 h 612"/>
                <a:gd name="T44" fmla="*/ 54 w 360"/>
                <a:gd name="T45" fmla="*/ 342 h 612"/>
                <a:gd name="T46" fmla="*/ 54 w 360"/>
                <a:gd name="T47" fmla="*/ 330 h 612"/>
                <a:gd name="T48" fmla="*/ 46 w 360"/>
                <a:gd name="T49" fmla="*/ 318 h 612"/>
                <a:gd name="T50" fmla="*/ 56 w 360"/>
                <a:gd name="T51" fmla="*/ 312 h 612"/>
                <a:gd name="T52" fmla="*/ 46 w 360"/>
                <a:gd name="T53" fmla="*/ 304 h 612"/>
                <a:gd name="T54" fmla="*/ 54 w 360"/>
                <a:gd name="T55" fmla="*/ 282 h 612"/>
                <a:gd name="T56" fmla="*/ 44 w 360"/>
                <a:gd name="T57" fmla="*/ 278 h 612"/>
                <a:gd name="T58" fmla="*/ 46 w 360"/>
                <a:gd name="T59" fmla="*/ 272 h 612"/>
                <a:gd name="T60" fmla="*/ 44 w 360"/>
                <a:gd name="T61" fmla="*/ 258 h 612"/>
                <a:gd name="T62" fmla="*/ 50 w 360"/>
                <a:gd name="T63" fmla="*/ 252 h 612"/>
                <a:gd name="T64" fmla="*/ 50 w 360"/>
                <a:gd name="T65" fmla="*/ 240 h 612"/>
                <a:gd name="T66" fmla="*/ 42 w 360"/>
                <a:gd name="T67" fmla="*/ 234 h 612"/>
                <a:gd name="T68" fmla="*/ 46 w 360"/>
                <a:gd name="T69" fmla="*/ 214 h 612"/>
                <a:gd name="T70" fmla="*/ 34 w 360"/>
                <a:gd name="T71" fmla="*/ 204 h 612"/>
                <a:gd name="T72" fmla="*/ 42 w 360"/>
                <a:gd name="T73" fmla="*/ 200 h 612"/>
                <a:gd name="T74" fmla="*/ 42 w 360"/>
                <a:gd name="T75" fmla="*/ 194 h 612"/>
                <a:gd name="T76" fmla="*/ 34 w 360"/>
                <a:gd name="T77" fmla="*/ 188 h 612"/>
                <a:gd name="T78" fmla="*/ 50 w 360"/>
                <a:gd name="T79" fmla="*/ 172 h 612"/>
                <a:gd name="T80" fmla="*/ 54 w 360"/>
                <a:gd name="T81" fmla="*/ 154 h 612"/>
                <a:gd name="T82" fmla="*/ 48 w 360"/>
                <a:gd name="T83" fmla="*/ 148 h 612"/>
                <a:gd name="T84" fmla="*/ 68 w 360"/>
                <a:gd name="T85" fmla="*/ 140 h 612"/>
                <a:gd name="T86" fmla="*/ 68 w 360"/>
                <a:gd name="T87" fmla="*/ 132 h 612"/>
                <a:gd name="T88" fmla="*/ 60 w 360"/>
                <a:gd name="T89" fmla="*/ 126 h 612"/>
                <a:gd name="T90" fmla="*/ 70 w 360"/>
                <a:gd name="T91" fmla="*/ 120 h 612"/>
                <a:gd name="T92" fmla="*/ 72 w 360"/>
                <a:gd name="T93" fmla="*/ 110 h 612"/>
                <a:gd name="T94" fmla="*/ 78 w 360"/>
                <a:gd name="T95" fmla="*/ 110 h 612"/>
                <a:gd name="T96" fmla="*/ 78 w 360"/>
                <a:gd name="T97" fmla="*/ 98 h 612"/>
                <a:gd name="T98" fmla="*/ 98 w 360"/>
                <a:gd name="T99" fmla="*/ 90 h 612"/>
                <a:gd name="T100" fmla="*/ 94 w 360"/>
                <a:gd name="T101" fmla="*/ 64 h 612"/>
                <a:gd name="T102" fmla="*/ 98 w 360"/>
                <a:gd name="T103" fmla="*/ 50 h 612"/>
                <a:gd name="T104" fmla="*/ 108 w 360"/>
                <a:gd name="T105" fmla="*/ 50 h 612"/>
                <a:gd name="T106" fmla="*/ 108 w 360"/>
                <a:gd name="T107" fmla="*/ 40 h 612"/>
                <a:gd name="T108" fmla="*/ 126 w 360"/>
                <a:gd name="T109" fmla="*/ 26 h 612"/>
                <a:gd name="T110" fmla="*/ 122 w 360"/>
                <a:gd name="T111" fmla="*/ 14 h 612"/>
                <a:gd name="T112" fmla="*/ 340 w 360"/>
                <a:gd name="T113" fmla="*/ 0 h 612"/>
                <a:gd name="T114" fmla="*/ 352 w 360"/>
                <a:gd name="T115" fmla="*/ 14 h 612"/>
                <a:gd name="T116" fmla="*/ 360 w 360"/>
                <a:gd name="T117" fmla="*/ 588 h 6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0"/>
                <a:gd name="T178" fmla="*/ 0 h 612"/>
                <a:gd name="T179" fmla="*/ 360 w 360"/>
                <a:gd name="T180" fmla="*/ 612 h 6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0" h="612">
                  <a:moveTo>
                    <a:pt x="360" y="588"/>
                  </a:moveTo>
                  <a:lnTo>
                    <a:pt x="294" y="588"/>
                  </a:lnTo>
                  <a:lnTo>
                    <a:pt x="270" y="602"/>
                  </a:lnTo>
                  <a:lnTo>
                    <a:pt x="254" y="598"/>
                  </a:lnTo>
                  <a:lnTo>
                    <a:pt x="230" y="612"/>
                  </a:lnTo>
                  <a:lnTo>
                    <a:pt x="220" y="586"/>
                  </a:lnTo>
                  <a:lnTo>
                    <a:pt x="206" y="574"/>
                  </a:lnTo>
                  <a:lnTo>
                    <a:pt x="200" y="562"/>
                  </a:lnTo>
                  <a:lnTo>
                    <a:pt x="210" y="520"/>
                  </a:lnTo>
                  <a:lnTo>
                    <a:pt x="2" y="528"/>
                  </a:lnTo>
                  <a:lnTo>
                    <a:pt x="2" y="530"/>
                  </a:lnTo>
                  <a:lnTo>
                    <a:pt x="10" y="520"/>
                  </a:lnTo>
                  <a:lnTo>
                    <a:pt x="0" y="496"/>
                  </a:lnTo>
                  <a:lnTo>
                    <a:pt x="14" y="490"/>
                  </a:lnTo>
                  <a:lnTo>
                    <a:pt x="18" y="478"/>
                  </a:lnTo>
                  <a:lnTo>
                    <a:pt x="14" y="464"/>
                  </a:lnTo>
                  <a:lnTo>
                    <a:pt x="24" y="454"/>
                  </a:lnTo>
                  <a:lnTo>
                    <a:pt x="30" y="424"/>
                  </a:lnTo>
                  <a:lnTo>
                    <a:pt x="58" y="398"/>
                  </a:lnTo>
                  <a:lnTo>
                    <a:pt x="56" y="382"/>
                  </a:lnTo>
                  <a:lnTo>
                    <a:pt x="64" y="382"/>
                  </a:lnTo>
                  <a:lnTo>
                    <a:pt x="76" y="358"/>
                  </a:lnTo>
                  <a:lnTo>
                    <a:pt x="54" y="342"/>
                  </a:lnTo>
                  <a:lnTo>
                    <a:pt x="54" y="330"/>
                  </a:lnTo>
                  <a:lnTo>
                    <a:pt x="46" y="318"/>
                  </a:lnTo>
                  <a:lnTo>
                    <a:pt x="56" y="312"/>
                  </a:lnTo>
                  <a:lnTo>
                    <a:pt x="46" y="304"/>
                  </a:lnTo>
                  <a:lnTo>
                    <a:pt x="54" y="282"/>
                  </a:lnTo>
                  <a:lnTo>
                    <a:pt x="44" y="278"/>
                  </a:lnTo>
                  <a:lnTo>
                    <a:pt x="46" y="272"/>
                  </a:lnTo>
                  <a:lnTo>
                    <a:pt x="44" y="258"/>
                  </a:lnTo>
                  <a:lnTo>
                    <a:pt x="50" y="252"/>
                  </a:lnTo>
                  <a:lnTo>
                    <a:pt x="50" y="240"/>
                  </a:lnTo>
                  <a:lnTo>
                    <a:pt x="42" y="234"/>
                  </a:lnTo>
                  <a:lnTo>
                    <a:pt x="46" y="214"/>
                  </a:lnTo>
                  <a:lnTo>
                    <a:pt x="34" y="204"/>
                  </a:lnTo>
                  <a:lnTo>
                    <a:pt x="42" y="200"/>
                  </a:lnTo>
                  <a:lnTo>
                    <a:pt x="42" y="194"/>
                  </a:lnTo>
                  <a:lnTo>
                    <a:pt x="34" y="188"/>
                  </a:lnTo>
                  <a:lnTo>
                    <a:pt x="50" y="172"/>
                  </a:lnTo>
                  <a:lnTo>
                    <a:pt x="54" y="154"/>
                  </a:lnTo>
                  <a:lnTo>
                    <a:pt x="48" y="148"/>
                  </a:lnTo>
                  <a:lnTo>
                    <a:pt x="68" y="140"/>
                  </a:lnTo>
                  <a:lnTo>
                    <a:pt x="68" y="132"/>
                  </a:lnTo>
                  <a:lnTo>
                    <a:pt x="60" y="126"/>
                  </a:lnTo>
                  <a:lnTo>
                    <a:pt x="70" y="120"/>
                  </a:lnTo>
                  <a:lnTo>
                    <a:pt x="72" y="110"/>
                  </a:lnTo>
                  <a:lnTo>
                    <a:pt x="78" y="110"/>
                  </a:lnTo>
                  <a:lnTo>
                    <a:pt x="78" y="98"/>
                  </a:lnTo>
                  <a:lnTo>
                    <a:pt x="98" y="90"/>
                  </a:lnTo>
                  <a:lnTo>
                    <a:pt x="94" y="64"/>
                  </a:lnTo>
                  <a:lnTo>
                    <a:pt x="98" y="50"/>
                  </a:lnTo>
                  <a:lnTo>
                    <a:pt x="108" y="50"/>
                  </a:lnTo>
                  <a:lnTo>
                    <a:pt x="108" y="40"/>
                  </a:lnTo>
                  <a:lnTo>
                    <a:pt x="126" y="26"/>
                  </a:lnTo>
                  <a:lnTo>
                    <a:pt x="122" y="14"/>
                  </a:lnTo>
                  <a:lnTo>
                    <a:pt x="340" y="0"/>
                  </a:lnTo>
                  <a:lnTo>
                    <a:pt x="352" y="14"/>
                  </a:lnTo>
                  <a:lnTo>
                    <a:pt x="360" y="588"/>
                  </a:lnTo>
                  <a:close/>
                </a:path>
              </a:pathLst>
            </a:custGeom>
            <a:solidFill>
              <a:schemeClr val="bg1"/>
            </a:solidFill>
            <a:ln w="3175">
              <a:solidFill>
                <a:srgbClr val="404040"/>
              </a:solidFill>
              <a:prstDash val="solid"/>
              <a:round/>
              <a:headEnd/>
              <a:tailEnd/>
            </a:ln>
          </p:spPr>
          <p:txBody>
            <a:bodyPr/>
            <a:lstStyle/>
            <a:p>
              <a:endParaRPr lang="en-US" dirty="0"/>
            </a:p>
          </p:txBody>
        </p:sp>
        <p:sp>
          <p:nvSpPr>
            <p:cNvPr id="62" name="Freeform 670"/>
            <p:cNvSpPr>
              <a:spLocks/>
            </p:cNvSpPr>
            <p:nvPr/>
          </p:nvSpPr>
          <p:spPr bwMode="auto">
            <a:xfrm>
              <a:off x="1990" y="1214"/>
              <a:ext cx="701" cy="472"/>
            </a:xfrm>
            <a:custGeom>
              <a:avLst/>
              <a:gdLst>
                <a:gd name="T0" fmla="*/ 658 w 701"/>
                <a:gd name="T1" fmla="*/ 36 h 472"/>
                <a:gd name="T2" fmla="*/ 36 w 701"/>
                <a:gd name="T3" fmla="*/ 0 h 472"/>
                <a:gd name="T4" fmla="*/ 0 w 701"/>
                <a:gd name="T5" fmla="*/ 370 h 472"/>
                <a:gd name="T6" fmla="*/ 510 w 701"/>
                <a:gd name="T7" fmla="*/ 404 h 472"/>
                <a:gd name="T8" fmla="*/ 510 w 701"/>
                <a:gd name="T9" fmla="*/ 404 h 472"/>
                <a:gd name="T10" fmla="*/ 520 w 701"/>
                <a:gd name="T11" fmla="*/ 416 h 472"/>
                <a:gd name="T12" fmla="*/ 554 w 701"/>
                <a:gd name="T13" fmla="*/ 434 h 472"/>
                <a:gd name="T14" fmla="*/ 562 w 701"/>
                <a:gd name="T15" fmla="*/ 434 h 472"/>
                <a:gd name="T16" fmla="*/ 568 w 701"/>
                <a:gd name="T17" fmla="*/ 424 h 472"/>
                <a:gd name="T18" fmla="*/ 624 w 701"/>
                <a:gd name="T19" fmla="*/ 424 h 472"/>
                <a:gd name="T20" fmla="*/ 636 w 701"/>
                <a:gd name="T21" fmla="*/ 436 h 472"/>
                <a:gd name="T22" fmla="*/ 674 w 701"/>
                <a:gd name="T23" fmla="*/ 450 h 472"/>
                <a:gd name="T24" fmla="*/ 682 w 701"/>
                <a:gd name="T25" fmla="*/ 470 h 472"/>
                <a:gd name="T26" fmla="*/ 694 w 701"/>
                <a:gd name="T27" fmla="*/ 472 h 472"/>
                <a:gd name="T28" fmla="*/ 694 w 701"/>
                <a:gd name="T29" fmla="*/ 466 h 472"/>
                <a:gd name="T30" fmla="*/ 690 w 701"/>
                <a:gd name="T31" fmla="*/ 458 h 472"/>
                <a:gd name="T32" fmla="*/ 692 w 701"/>
                <a:gd name="T33" fmla="*/ 454 h 472"/>
                <a:gd name="T34" fmla="*/ 680 w 701"/>
                <a:gd name="T35" fmla="*/ 442 h 472"/>
                <a:gd name="T36" fmla="*/ 694 w 701"/>
                <a:gd name="T37" fmla="*/ 410 h 472"/>
                <a:gd name="T38" fmla="*/ 694 w 701"/>
                <a:gd name="T39" fmla="*/ 410 h 472"/>
                <a:gd name="T40" fmla="*/ 698 w 701"/>
                <a:gd name="T41" fmla="*/ 394 h 472"/>
                <a:gd name="T42" fmla="*/ 696 w 701"/>
                <a:gd name="T43" fmla="*/ 382 h 472"/>
                <a:gd name="T44" fmla="*/ 688 w 701"/>
                <a:gd name="T45" fmla="*/ 380 h 472"/>
                <a:gd name="T46" fmla="*/ 690 w 701"/>
                <a:gd name="T47" fmla="*/ 378 h 472"/>
                <a:gd name="T48" fmla="*/ 686 w 701"/>
                <a:gd name="T49" fmla="*/ 374 h 472"/>
                <a:gd name="T50" fmla="*/ 692 w 701"/>
                <a:gd name="T51" fmla="*/ 372 h 472"/>
                <a:gd name="T52" fmla="*/ 692 w 701"/>
                <a:gd name="T53" fmla="*/ 362 h 472"/>
                <a:gd name="T54" fmla="*/ 686 w 701"/>
                <a:gd name="T55" fmla="*/ 354 h 472"/>
                <a:gd name="T56" fmla="*/ 686 w 701"/>
                <a:gd name="T57" fmla="*/ 346 h 472"/>
                <a:gd name="T58" fmla="*/ 700 w 701"/>
                <a:gd name="T59" fmla="*/ 346 h 472"/>
                <a:gd name="T60" fmla="*/ 701 w 701"/>
                <a:gd name="T61" fmla="*/ 118 h 472"/>
                <a:gd name="T62" fmla="*/ 696 w 701"/>
                <a:gd name="T63" fmla="*/ 108 h 472"/>
                <a:gd name="T64" fmla="*/ 682 w 701"/>
                <a:gd name="T65" fmla="*/ 104 h 472"/>
                <a:gd name="T66" fmla="*/ 668 w 701"/>
                <a:gd name="T67" fmla="*/ 80 h 472"/>
                <a:gd name="T68" fmla="*/ 670 w 701"/>
                <a:gd name="T69" fmla="*/ 74 h 472"/>
                <a:gd name="T70" fmla="*/ 686 w 701"/>
                <a:gd name="T71" fmla="*/ 62 h 472"/>
                <a:gd name="T72" fmla="*/ 692 w 701"/>
                <a:gd name="T73" fmla="*/ 50 h 472"/>
                <a:gd name="T74" fmla="*/ 694 w 701"/>
                <a:gd name="T75" fmla="*/ 38 h 472"/>
                <a:gd name="T76" fmla="*/ 658 w 701"/>
                <a:gd name="T77" fmla="*/ 36 h 4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1"/>
                <a:gd name="T118" fmla="*/ 0 h 472"/>
                <a:gd name="T119" fmla="*/ 701 w 701"/>
                <a:gd name="T120" fmla="*/ 472 h 4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1" h="472">
                  <a:moveTo>
                    <a:pt x="658" y="36"/>
                  </a:moveTo>
                  <a:lnTo>
                    <a:pt x="36" y="0"/>
                  </a:lnTo>
                  <a:lnTo>
                    <a:pt x="0" y="370"/>
                  </a:lnTo>
                  <a:lnTo>
                    <a:pt x="510" y="404"/>
                  </a:lnTo>
                  <a:lnTo>
                    <a:pt x="520" y="416"/>
                  </a:lnTo>
                  <a:lnTo>
                    <a:pt x="554" y="434"/>
                  </a:lnTo>
                  <a:lnTo>
                    <a:pt x="562" y="434"/>
                  </a:lnTo>
                  <a:lnTo>
                    <a:pt x="568" y="424"/>
                  </a:lnTo>
                  <a:lnTo>
                    <a:pt x="624" y="424"/>
                  </a:lnTo>
                  <a:lnTo>
                    <a:pt x="636" y="436"/>
                  </a:lnTo>
                  <a:lnTo>
                    <a:pt x="674" y="450"/>
                  </a:lnTo>
                  <a:lnTo>
                    <a:pt x="682" y="470"/>
                  </a:lnTo>
                  <a:lnTo>
                    <a:pt x="694" y="472"/>
                  </a:lnTo>
                  <a:lnTo>
                    <a:pt x="694" y="466"/>
                  </a:lnTo>
                  <a:lnTo>
                    <a:pt x="690" y="458"/>
                  </a:lnTo>
                  <a:lnTo>
                    <a:pt x="692" y="454"/>
                  </a:lnTo>
                  <a:lnTo>
                    <a:pt x="680" y="442"/>
                  </a:lnTo>
                  <a:lnTo>
                    <a:pt x="694" y="410"/>
                  </a:lnTo>
                  <a:lnTo>
                    <a:pt x="698" y="394"/>
                  </a:lnTo>
                  <a:lnTo>
                    <a:pt x="696" y="382"/>
                  </a:lnTo>
                  <a:lnTo>
                    <a:pt x="688" y="380"/>
                  </a:lnTo>
                  <a:lnTo>
                    <a:pt x="690" y="378"/>
                  </a:lnTo>
                  <a:lnTo>
                    <a:pt x="686" y="374"/>
                  </a:lnTo>
                  <a:lnTo>
                    <a:pt x="692" y="372"/>
                  </a:lnTo>
                  <a:lnTo>
                    <a:pt x="692" y="362"/>
                  </a:lnTo>
                  <a:lnTo>
                    <a:pt x="686" y="354"/>
                  </a:lnTo>
                  <a:lnTo>
                    <a:pt x="686" y="346"/>
                  </a:lnTo>
                  <a:lnTo>
                    <a:pt x="700" y="346"/>
                  </a:lnTo>
                  <a:lnTo>
                    <a:pt x="701" y="118"/>
                  </a:lnTo>
                  <a:lnTo>
                    <a:pt x="696" y="108"/>
                  </a:lnTo>
                  <a:lnTo>
                    <a:pt x="682" y="104"/>
                  </a:lnTo>
                  <a:lnTo>
                    <a:pt x="668" y="80"/>
                  </a:lnTo>
                  <a:lnTo>
                    <a:pt x="670" y="74"/>
                  </a:lnTo>
                  <a:lnTo>
                    <a:pt x="686" y="62"/>
                  </a:lnTo>
                  <a:lnTo>
                    <a:pt x="692" y="50"/>
                  </a:lnTo>
                  <a:lnTo>
                    <a:pt x="694" y="38"/>
                  </a:lnTo>
                  <a:lnTo>
                    <a:pt x="658" y="36"/>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63" name="Freeform 671"/>
            <p:cNvSpPr>
              <a:spLocks/>
            </p:cNvSpPr>
            <p:nvPr/>
          </p:nvSpPr>
          <p:spPr bwMode="auto">
            <a:xfrm>
              <a:off x="776" y="656"/>
              <a:ext cx="602" cy="968"/>
            </a:xfrm>
            <a:custGeom>
              <a:avLst/>
              <a:gdLst>
                <a:gd name="T0" fmla="*/ 272 w 602"/>
                <a:gd name="T1" fmla="*/ 918 h 968"/>
                <a:gd name="T2" fmla="*/ 602 w 602"/>
                <a:gd name="T3" fmla="*/ 656 h 968"/>
                <a:gd name="T4" fmla="*/ 584 w 602"/>
                <a:gd name="T5" fmla="*/ 624 h 968"/>
                <a:gd name="T6" fmla="*/ 570 w 602"/>
                <a:gd name="T7" fmla="*/ 624 h 968"/>
                <a:gd name="T8" fmla="*/ 564 w 602"/>
                <a:gd name="T9" fmla="*/ 636 h 968"/>
                <a:gd name="T10" fmla="*/ 548 w 602"/>
                <a:gd name="T11" fmla="*/ 638 h 968"/>
                <a:gd name="T12" fmla="*/ 530 w 602"/>
                <a:gd name="T13" fmla="*/ 636 h 968"/>
                <a:gd name="T14" fmla="*/ 498 w 602"/>
                <a:gd name="T15" fmla="*/ 628 h 968"/>
                <a:gd name="T16" fmla="*/ 482 w 602"/>
                <a:gd name="T17" fmla="*/ 640 h 968"/>
                <a:gd name="T18" fmla="*/ 450 w 602"/>
                <a:gd name="T19" fmla="*/ 630 h 968"/>
                <a:gd name="T20" fmla="*/ 444 w 602"/>
                <a:gd name="T21" fmla="*/ 642 h 968"/>
                <a:gd name="T22" fmla="*/ 428 w 602"/>
                <a:gd name="T23" fmla="*/ 630 h 968"/>
                <a:gd name="T24" fmla="*/ 424 w 602"/>
                <a:gd name="T25" fmla="*/ 610 h 968"/>
                <a:gd name="T26" fmla="*/ 424 w 602"/>
                <a:gd name="T27" fmla="*/ 588 h 968"/>
                <a:gd name="T28" fmla="*/ 406 w 602"/>
                <a:gd name="T29" fmla="*/ 582 h 968"/>
                <a:gd name="T30" fmla="*/ 396 w 602"/>
                <a:gd name="T31" fmla="*/ 562 h 968"/>
                <a:gd name="T32" fmla="*/ 402 w 602"/>
                <a:gd name="T33" fmla="*/ 552 h 968"/>
                <a:gd name="T34" fmla="*/ 394 w 602"/>
                <a:gd name="T35" fmla="*/ 538 h 968"/>
                <a:gd name="T36" fmla="*/ 386 w 602"/>
                <a:gd name="T37" fmla="*/ 512 h 968"/>
                <a:gd name="T38" fmla="*/ 384 w 602"/>
                <a:gd name="T39" fmla="*/ 496 h 968"/>
                <a:gd name="T40" fmla="*/ 382 w 602"/>
                <a:gd name="T41" fmla="*/ 482 h 968"/>
                <a:gd name="T42" fmla="*/ 372 w 602"/>
                <a:gd name="T43" fmla="*/ 458 h 968"/>
                <a:gd name="T44" fmla="*/ 358 w 602"/>
                <a:gd name="T45" fmla="*/ 472 h 968"/>
                <a:gd name="T46" fmla="*/ 338 w 602"/>
                <a:gd name="T47" fmla="*/ 480 h 968"/>
                <a:gd name="T48" fmla="*/ 320 w 602"/>
                <a:gd name="T49" fmla="*/ 464 h 968"/>
                <a:gd name="T50" fmla="*/ 324 w 602"/>
                <a:gd name="T51" fmla="*/ 438 h 968"/>
                <a:gd name="T52" fmla="*/ 340 w 602"/>
                <a:gd name="T53" fmla="*/ 422 h 968"/>
                <a:gd name="T54" fmla="*/ 336 w 602"/>
                <a:gd name="T55" fmla="*/ 412 h 968"/>
                <a:gd name="T56" fmla="*/ 338 w 602"/>
                <a:gd name="T57" fmla="*/ 392 h 968"/>
                <a:gd name="T58" fmla="*/ 346 w 602"/>
                <a:gd name="T59" fmla="*/ 380 h 968"/>
                <a:gd name="T60" fmla="*/ 356 w 602"/>
                <a:gd name="T61" fmla="*/ 352 h 968"/>
                <a:gd name="T62" fmla="*/ 366 w 602"/>
                <a:gd name="T63" fmla="*/ 334 h 968"/>
                <a:gd name="T64" fmla="*/ 340 w 602"/>
                <a:gd name="T65" fmla="*/ 326 h 968"/>
                <a:gd name="T66" fmla="*/ 340 w 602"/>
                <a:gd name="T67" fmla="*/ 316 h 968"/>
                <a:gd name="T68" fmla="*/ 332 w 602"/>
                <a:gd name="T69" fmla="*/ 312 h 968"/>
                <a:gd name="T70" fmla="*/ 322 w 602"/>
                <a:gd name="T71" fmla="*/ 290 h 968"/>
                <a:gd name="T72" fmla="*/ 298 w 602"/>
                <a:gd name="T73" fmla="*/ 242 h 968"/>
                <a:gd name="T74" fmla="*/ 278 w 602"/>
                <a:gd name="T75" fmla="*/ 222 h 968"/>
                <a:gd name="T76" fmla="*/ 276 w 602"/>
                <a:gd name="T77" fmla="*/ 208 h 968"/>
                <a:gd name="T78" fmla="*/ 276 w 602"/>
                <a:gd name="T79" fmla="*/ 192 h 968"/>
                <a:gd name="T80" fmla="*/ 256 w 602"/>
                <a:gd name="T81" fmla="*/ 138 h 968"/>
                <a:gd name="T82" fmla="*/ 202 w 602"/>
                <a:gd name="T83" fmla="*/ 0 h 968"/>
                <a:gd name="T84" fmla="*/ 132 w 602"/>
                <a:gd name="T85" fmla="*/ 346 h 968"/>
                <a:gd name="T86" fmla="*/ 134 w 602"/>
                <a:gd name="T87" fmla="*/ 390 h 968"/>
                <a:gd name="T88" fmla="*/ 154 w 602"/>
                <a:gd name="T89" fmla="*/ 424 h 968"/>
                <a:gd name="T90" fmla="*/ 120 w 602"/>
                <a:gd name="T91" fmla="*/ 472 h 968"/>
                <a:gd name="T92" fmla="*/ 102 w 602"/>
                <a:gd name="T93" fmla="*/ 500 h 968"/>
                <a:gd name="T94" fmla="*/ 80 w 602"/>
                <a:gd name="T95" fmla="*/ 518 h 968"/>
                <a:gd name="T96" fmla="*/ 52 w 602"/>
                <a:gd name="T97" fmla="*/ 570 h 968"/>
                <a:gd name="T98" fmla="*/ 76 w 602"/>
                <a:gd name="T99" fmla="*/ 592 h 968"/>
                <a:gd name="T100" fmla="*/ 68 w 602"/>
                <a:gd name="T101" fmla="*/ 610 h 968"/>
                <a:gd name="T102" fmla="*/ 0 w 602"/>
                <a:gd name="T103" fmla="*/ 858 h 9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2"/>
                <a:gd name="T157" fmla="*/ 0 h 968"/>
                <a:gd name="T158" fmla="*/ 602 w 602"/>
                <a:gd name="T159" fmla="*/ 968 h 9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2" h="968">
                  <a:moveTo>
                    <a:pt x="58" y="870"/>
                  </a:moveTo>
                  <a:lnTo>
                    <a:pt x="272" y="918"/>
                  </a:lnTo>
                  <a:lnTo>
                    <a:pt x="548" y="968"/>
                  </a:lnTo>
                  <a:lnTo>
                    <a:pt x="602" y="656"/>
                  </a:lnTo>
                  <a:lnTo>
                    <a:pt x="590" y="642"/>
                  </a:lnTo>
                  <a:lnTo>
                    <a:pt x="584" y="624"/>
                  </a:lnTo>
                  <a:lnTo>
                    <a:pt x="580" y="620"/>
                  </a:lnTo>
                  <a:lnTo>
                    <a:pt x="570" y="624"/>
                  </a:lnTo>
                  <a:lnTo>
                    <a:pt x="570" y="630"/>
                  </a:lnTo>
                  <a:lnTo>
                    <a:pt x="564" y="636"/>
                  </a:lnTo>
                  <a:lnTo>
                    <a:pt x="566" y="644"/>
                  </a:lnTo>
                  <a:lnTo>
                    <a:pt x="548" y="638"/>
                  </a:lnTo>
                  <a:lnTo>
                    <a:pt x="536" y="642"/>
                  </a:lnTo>
                  <a:lnTo>
                    <a:pt x="530" y="636"/>
                  </a:lnTo>
                  <a:lnTo>
                    <a:pt x="512" y="636"/>
                  </a:lnTo>
                  <a:lnTo>
                    <a:pt x="498" y="628"/>
                  </a:lnTo>
                  <a:lnTo>
                    <a:pt x="490" y="632"/>
                  </a:lnTo>
                  <a:lnTo>
                    <a:pt x="482" y="640"/>
                  </a:lnTo>
                  <a:lnTo>
                    <a:pt x="458" y="630"/>
                  </a:lnTo>
                  <a:lnTo>
                    <a:pt x="450" y="630"/>
                  </a:lnTo>
                  <a:lnTo>
                    <a:pt x="442" y="636"/>
                  </a:lnTo>
                  <a:lnTo>
                    <a:pt x="444" y="642"/>
                  </a:lnTo>
                  <a:lnTo>
                    <a:pt x="440" y="644"/>
                  </a:lnTo>
                  <a:lnTo>
                    <a:pt x="428" y="630"/>
                  </a:lnTo>
                  <a:lnTo>
                    <a:pt x="430" y="620"/>
                  </a:lnTo>
                  <a:lnTo>
                    <a:pt x="424" y="610"/>
                  </a:lnTo>
                  <a:lnTo>
                    <a:pt x="428" y="604"/>
                  </a:lnTo>
                  <a:lnTo>
                    <a:pt x="424" y="588"/>
                  </a:lnTo>
                  <a:lnTo>
                    <a:pt x="416" y="580"/>
                  </a:lnTo>
                  <a:lnTo>
                    <a:pt x="406" y="582"/>
                  </a:lnTo>
                  <a:lnTo>
                    <a:pt x="400" y="572"/>
                  </a:lnTo>
                  <a:lnTo>
                    <a:pt x="396" y="562"/>
                  </a:lnTo>
                  <a:lnTo>
                    <a:pt x="402" y="558"/>
                  </a:lnTo>
                  <a:lnTo>
                    <a:pt x="402" y="552"/>
                  </a:lnTo>
                  <a:lnTo>
                    <a:pt x="400" y="538"/>
                  </a:lnTo>
                  <a:lnTo>
                    <a:pt x="394" y="538"/>
                  </a:lnTo>
                  <a:lnTo>
                    <a:pt x="394" y="526"/>
                  </a:lnTo>
                  <a:lnTo>
                    <a:pt x="386" y="512"/>
                  </a:lnTo>
                  <a:lnTo>
                    <a:pt x="388" y="502"/>
                  </a:lnTo>
                  <a:lnTo>
                    <a:pt x="384" y="496"/>
                  </a:lnTo>
                  <a:lnTo>
                    <a:pt x="388" y="486"/>
                  </a:lnTo>
                  <a:lnTo>
                    <a:pt x="382" y="482"/>
                  </a:lnTo>
                  <a:lnTo>
                    <a:pt x="386" y="474"/>
                  </a:lnTo>
                  <a:lnTo>
                    <a:pt x="372" y="458"/>
                  </a:lnTo>
                  <a:lnTo>
                    <a:pt x="370" y="464"/>
                  </a:lnTo>
                  <a:lnTo>
                    <a:pt x="358" y="472"/>
                  </a:lnTo>
                  <a:lnTo>
                    <a:pt x="346" y="474"/>
                  </a:lnTo>
                  <a:lnTo>
                    <a:pt x="338" y="480"/>
                  </a:lnTo>
                  <a:lnTo>
                    <a:pt x="328" y="468"/>
                  </a:lnTo>
                  <a:lnTo>
                    <a:pt x="320" y="464"/>
                  </a:lnTo>
                  <a:lnTo>
                    <a:pt x="328" y="448"/>
                  </a:lnTo>
                  <a:lnTo>
                    <a:pt x="324" y="438"/>
                  </a:lnTo>
                  <a:lnTo>
                    <a:pt x="342" y="428"/>
                  </a:lnTo>
                  <a:lnTo>
                    <a:pt x="340" y="422"/>
                  </a:lnTo>
                  <a:lnTo>
                    <a:pt x="342" y="416"/>
                  </a:lnTo>
                  <a:lnTo>
                    <a:pt x="336" y="412"/>
                  </a:lnTo>
                  <a:lnTo>
                    <a:pt x="342" y="400"/>
                  </a:lnTo>
                  <a:lnTo>
                    <a:pt x="338" y="392"/>
                  </a:lnTo>
                  <a:lnTo>
                    <a:pt x="346" y="390"/>
                  </a:lnTo>
                  <a:lnTo>
                    <a:pt x="346" y="380"/>
                  </a:lnTo>
                  <a:lnTo>
                    <a:pt x="358" y="358"/>
                  </a:lnTo>
                  <a:lnTo>
                    <a:pt x="356" y="352"/>
                  </a:lnTo>
                  <a:lnTo>
                    <a:pt x="362" y="350"/>
                  </a:lnTo>
                  <a:lnTo>
                    <a:pt x="366" y="334"/>
                  </a:lnTo>
                  <a:lnTo>
                    <a:pt x="344" y="332"/>
                  </a:lnTo>
                  <a:lnTo>
                    <a:pt x="340" y="326"/>
                  </a:lnTo>
                  <a:lnTo>
                    <a:pt x="342" y="322"/>
                  </a:lnTo>
                  <a:lnTo>
                    <a:pt x="340" y="316"/>
                  </a:lnTo>
                  <a:lnTo>
                    <a:pt x="330" y="320"/>
                  </a:lnTo>
                  <a:lnTo>
                    <a:pt x="332" y="312"/>
                  </a:lnTo>
                  <a:lnTo>
                    <a:pt x="322" y="302"/>
                  </a:lnTo>
                  <a:lnTo>
                    <a:pt x="322" y="290"/>
                  </a:lnTo>
                  <a:lnTo>
                    <a:pt x="314" y="280"/>
                  </a:lnTo>
                  <a:lnTo>
                    <a:pt x="298" y="242"/>
                  </a:lnTo>
                  <a:lnTo>
                    <a:pt x="284" y="234"/>
                  </a:lnTo>
                  <a:lnTo>
                    <a:pt x="278" y="222"/>
                  </a:lnTo>
                  <a:lnTo>
                    <a:pt x="268" y="214"/>
                  </a:lnTo>
                  <a:lnTo>
                    <a:pt x="276" y="208"/>
                  </a:lnTo>
                  <a:lnTo>
                    <a:pt x="270" y="198"/>
                  </a:lnTo>
                  <a:lnTo>
                    <a:pt x="276" y="192"/>
                  </a:lnTo>
                  <a:lnTo>
                    <a:pt x="276" y="180"/>
                  </a:lnTo>
                  <a:lnTo>
                    <a:pt x="256" y="138"/>
                  </a:lnTo>
                  <a:lnTo>
                    <a:pt x="282" y="18"/>
                  </a:lnTo>
                  <a:lnTo>
                    <a:pt x="202" y="0"/>
                  </a:lnTo>
                  <a:lnTo>
                    <a:pt x="126" y="318"/>
                  </a:lnTo>
                  <a:lnTo>
                    <a:pt x="132" y="346"/>
                  </a:lnTo>
                  <a:lnTo>
                    <a:pt x="124" y="354"/>
                  </a:lnTo>
                  <a:lnTo>
                    <a:pt x="134" y="390"/>
                  </a:lnTo>
                  <a:lnTo>
                    <a:pt x="152" y="402"/>
                  </a:lnTo>
                  <a:lnTo>
                    <a:pt x="154" y="424"/>
                  </a:lnTo>
                  <a:lnTo>
                    <a:pt x="130" y="450"/>
                  </a:lnTo>
                  <a:lnTo>
                    <a:pt x="120" y="472"/>
                  </a:lnTo>
                  <a:lnTo>
                    <a:pt x="104" y="488"/>
                  </a:lnTo>
                  <a:lnTo>
                    <a:pt x="102" y="500"/>
                  </a:lnTo>
                  <a:lnTo>
                    <a:pt x="94" y="510"/>
                  </a:lnTo>
                  <a:lnTo>
                    <a:pt x="80" y="518"/>
                  </a:lnTo>
                  <a:lnTo>
                    <a:pt x="56" y="546"/>
                  </a:lnTo>
                  <a:lnTo>
                    <a:pt x="52" y="570"/>
                  </a:lnTo>
                  <a:lnTo>
                    <a:pt x="70" y="578"/>
                  </a:lnTo>
                  <a:lnTo>
                    <a:pt x="76" y="592"/>
                  </a:lnTo>
                  <a:lnTo>
                    <a:pt x="66" y="600"/>
                  </a:lnTo>
                  <a:lnTo>
                    <a:pt x="68" y="610"/>
                  </a:lnTo>
                  <a:lnTo>
                    <a:pt x="54" y="632"/>
                  </a:lnTo>
                  <a:lnTo>
                    <a:pt x="0" y="858"/>
                  </a:lnTo>
                  <a:lnTo>
                    <a:pt x="58" y="870"/>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64" name="Freeform 672"/>
            <p:cNvSpPr>
              <a:spLocks/>
            </p:cNvSpPr>
            <p:nvPr/>
          </p:nvSpPr>
          <p:spPr bwMode="auto">
            <a:xfrm>
              <a:off x="1416" y="1780"/>
              <a:ext cx="740" cy="581"/>
            </a:xfrm>
            <a:custGeom>
              <a:avLst/>
              <a:gdLst>
                <a:gd name="T0" fmla="*/ 494 w 740"/>
                <a:gd name="T1" fmla="*/ 563 h 581"/>
                <a:gd name="T2" fmla="*/ 0 w 740"/>
                <a:gd name="T3" fmla="*/ 503 h 581"/>
                <a:gd name="T4" fmla="*/ 76 w 740"/>
                <a:gd name="T5" fmla="*/ 0 h 581"/>
                <a:gd name="T6" fmla="*/ 550 w 740"/>
                <a:gd name="T7" fmla="*/ 58 h 581"/>
                <a:gd name="T8" fmla="*/ 740 w 740"/>
                <a:gd name="T9" fmla="*/ 74 h 581"/>
                <a:gd name="T10" fmla="*/ 702 w 740"/>
                <a:gd name="T11" fmla="*/ 581 h 581"/>
                <a:gd name="T12" fmla="*/ 494 w 740"/>
                <a:gd name="T13" fmla="*/ 563 h 581"/>
                <a:gd name="T14" fmla="*/ 0 60000 65536"/>
                <a:gd name="T15" fmla="*/ 0 60000 65536"/>
                <a:gd name="T16" fmla="*/ 0 60000 65536"/>
                <a:gd name="T17" fmla="*/ 0 60000 65536"/>
                <a:gd name="T18" fmla="*/ 0 60000 65536"/>
                <a:gd name="T19" fmla="*/ 0 60000 65536"/>
                <a:gd name="T20" fmla="*/ 0 60000 65536"/>
                <a:gd name="T21" fmla="*/ 0 w 740"/>
                <a:gd name="T22" fmla="*/ 0 h 581"/>
                <a:gd name="T23" fmla="*/ 740 w 740"/>
                <a:gd name="T24" fmla="*/ 581 h 5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0" h="581">
                  <a:moveTo>
                    <a:pt x="494" y="563"/>
                  </a:moveTo>
                  <a:lnTo>
                    <a:pt x="0" y="503"/>
                  </a:lnTo>
                  <a:lnTo>
                    <a:pt x="76" y="0"/>
                  </a:lnTo>
                  <a:lnTo>
                    <a:pt x="550" y="58"/>
                  </a:lnTo>
                  <a:lnTo>
                    <a:pt x="740" y="74"/>
                  </a:lnTo>
                  <a:lnTo>
                    <a:pt x="702" y="581"/>
                  </a:lnTo>
                  <a:lnTo>
                    <a:pt x="494" y="563"/>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65" name="Freeform 673"/>
            <p:cNvSpPr>
              <a:spLocks/>
            </p:cNvSpPr>
            <p:nvPr/>
          </p:nvSpPr>
          <p:spPr bwMode="auto">
            <a:xfrm>
              <a:off x="1576" y="2417"/>
              <a:ext cx="1407" cy="1378"/>
            </a:xfrm>
            <a:custGeom>
              <a:avLst/>
              <a:gdLst>
                <a:gd name="T0" fmla="*/ 42 w 1407"/>
                <a:gd name="T1" fmla="*/ 598 h 1378"/>
                <a:gd name="T2" fmla="*/ 168 w 1407"/>
                <a:gd name="T3" fmla="*/ 722 h 1378"/>
                <a:gd name="T4" fmla="*/ 290 w 1407"/>
                <a:gd name="T5" fmla="*/ 938 h 1378"/>
                <a:gd name="T6" fmla="*/ 422 w 1407"/>
                <a:gd name="T7" fmla="*/ 848 h 1378"/>
                <a:gd name="T8" fmla="*/ 610 w 1407"/>
                <a:gd name="T9" fmla="*/ 950 h 1378"/>
                <a:gd name="T10" fmla="*/ 692 w 1407"/>
                <a:gd name="T11" fmla="*/ 1122 h 1378"/>
                <a:gd name="T12" fmla="*/ 786 w 1407"/>
                <a:gd name="T13" fmla="*/ 1300 h 1378"/>
                <a:gd name="T14" fmla="*/ 880 w 1407"/>
                <a:gd name="T15" fmla="*/ 1348 h 1378"/>
                <a:gd name="T16" fmla="*/ 1010 w 1407"/>
                <a:gd name="T17" fmla="*/ 1378 h 1378"/>
                <a:gd name="T18" fmla="*/ 990 w 1407"/>
                <a:gd name="T19" fmla="*/ 1328 h 1378"/>
                <a:gd name="T20" fmla="*/ 984 w 1407"/>
                <a:gd name="T21" fmla="*/ 1244 h 1378"/>
                <a:gd name="T22" fmla="*/ 970 w 1407"/>
                <a:gd name="T23" fmla="*/ 1214 h 1378"/>
                <a:gd name="T24" fmla="*/ 982 w 1407"/>
                <a:gd name="T25" fmla="*/ 1202 h 1378"/>
                <a:gd name="T26" fmla="*/ 1004 w 1407"/>
                <a:gd name="T27" fmla="*/ 1160 h 1378"/>
                <a:gd name="T28" fmla="*/ 1032 w 1407"/>
                <a:gd name="T29" fmla="*/ 1114 h 1378"/>
                <a:gd name="T30" fmla="*/ 1020 w 1407"/>
                <a:gd name="T31" fmla="*/ 1102 h 1378"/>
                <a:gd name="T32" fmla="*/ 1060 w 1407"/>
                <a:gd name="T33" fmla="*/ 1080 h 1378"/>
                <a:gd name="T34" fmla="*/ 1086 w 1407"/>
                <a:gd name="T35" fmla="*/ 1066 h 1378"/>
                <a:gd name="T36" fmla="*/ 1084 w 1407"/>
                <a:gd name="T37" fmla="*/ 1042 h 1378"/>
                <a:gd name="T38" fmla="*/ 1098 w 1407"/>
                <a:gd name="T39" fmla="*/ 1032 h 1378"/>
                <a:gd name="T40" fmla="*/ 1106 w 1407"/>
                <a:gd name="T41" fmla="*/ 1028 h 1378"/>
                <a:gd name="T42" fmla="*/ 1117 w 1407"/>
                <a:gd name="T43" fmla="*/ 1036 h 1378"/>
                <a:gd name="T44" fmla="*/ 1131 w 1407"/>
                <a:gd name="T45" fmla="*/ 1024 h 1378"/>
                <a:gd name="T46" fmla="*/ 1169 w 1407"/>
                <a:gd name="T47" fmla="*/ 1028 h 1378"/>
                <a:gd name="T48" fmla="*/ 1127 w 1407"/>
                <a:gd name="T49" fmla="*/ 1052 h 1378"/>
                <a:gd name="T50" fmla="*/ 1233 w 1407"/>
                <a:gd name="T51" fmla="*/ 1002 h 1378"/>
                <a:gd name="T52" fmla="*/ 1259 w 1407"/>
                <a:gd name="T53" fmla="*/ 890 h 1378"/>
                <a:gd name="T54" fmla="*/ 1271 w 1407"/>
                <a:gd name="T55" fmla="*/ 910 h 1378"/>
                <a:gd name="T56" fmla="*/ 1269 w 1407"/>
                <a:gd name="T57" fmla="*/ 924 h 1378"/>
                <a:gd name="T58" fmla="*/ 1373 w 1407"/>
                <a:gd name="T59" fmla="*/ 896 h 1378"/>
                <a:gd name="T60" fmla="*/ 1379 w 1407"/>
                <a:gd name="T61" fmla="*/ 860 h 1378"/>
                <a:gd name="T62" fmla="*/ 1387 w 1407"/>
                <a:gd name="T63" fmla="*/ 822 h 1378"/>
                <a:gd name="T64" fmla="*/ 1383 w 1407"/>
                <a:gd name="T65" fmla="*/ 788 h 1378"/>
                <a:gd name="T66" fmla="*/ 1405 w 1407"/>
                <a:gd name="T67" fmla="*/ 740 h 1378"/>
                <a:gd name="T68" fmla="*/ 1401 w 1407"/>
                <a:gd name="T69" fmla="*/ 720 h 1378"/>
                <a:gd name="T70" fmla="*/ 1401 w 1407"/>
                <a:gd name="T71" fmla="*/ 708 h 1378"/>
                <a:gd name="T72" fmla="*/ 1391 w 1407"/>
                <a:gd name="T73" fmla="*/ 684 h 1378"/>
                <a:gd name="T74" fmla="*/ 1371 w 1407"/>
                <a:gd name="T75" fmla="*/ 658 h 1378"/>
                <a:gd name="T76" fmla="*/ 1347 w 1407"/>
                <a:gd name="T77" fmla="*/ 606 h 1378"/>
                <a:gd name="T78" fmla="*/ 1309 w 1407"/>
                <a:gd name="T79" fmla="*/ 408 h 1378"/>
                <a:gd name="T80" fmla="*/ 1249 w 1407"/>
                <a:gd name="T81" fmla="*/ 370 h 1378"/>
                <a:gd name="T82" fmla="*/ 1189 w 1407"/>
                <a:gd name="T83" fmla="*/ 368 h 1378"/>
                <a:gd name="T84" fmla="*/ 1165 w 1407"/>
                <a:gd name="T85" fmla="*/ 372 h 1378"/>
                <a:gd name="T86" fmla="*/ 1119 w 1407"/>
                <a:gd name="T87" fmla="*/ 382 h 1378"/>
                <a:gd name="T88" fmla="*/ 1100 w 1407"/>
                <a:gd name="T89" fmla="*/ 380 h 1378"/>
                <a:gd name="T90" fmla="*/ 1030 w 1407"/>
                <a:gd name="T91" fmla="*/ 370 h 1378"/>
                <a:gd name="T92" fmla="*/ 1016 w 1407"/>
                <a:gd name="T93" fmla="*/ 376 h 1378"/>
                <a:gd name="T94" fmla="*/ 988 w 1407"/>
                <a:gd name="T95" fmla="*/ 362 h 1378"/>
                <a:gd name="T96" fmla="*/ 970 w 1407"/>
                <a:gd name="T97" fmla="*/ 350 h 1378"/>
                <a:gd name="T98" fmla="*/ 938 w 1407"/>
                <a:gd name="T99" fmla="*/ 350 h 1378"/>
                <a:gd name="T100" fmla="*/ 896 w 1407"/>
                <a:gd name="T101" fmla="*/ 328 h 1378"/>
                <a:gd name="T102" fmla="*/ 856 w 1407"/>
                <a:gd name="T103" fmla="*/ 328 h 1378"/>
                <a:gd name="T104" fmla="*/ 810 w 1407"/>
                <a:gd name="T105" fmla="*/ 300 h 1378"/>
                <a:gd name="T106" fmla="*/ 774 w 1407"/>
                <a:gd name="T107" fmla="*/ 290 h 1378"/>
                <a:gd name="T108" fmla="*/ 728 w 1407"/>
                <a:gd name="T109" fmla="*/ 268 h 1378"/>
                <a:gd name="T110" fmla="*/ 384 w 1407"/>
                <a:gd name="T111" fmla="*/ 570 h 13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7"/>
                <a:gd name="T169" fmla="*/ 0 h 1378"/>
                <a:gd name="T170" fmla="*/ 1407 w 1407"/>
                <a:gd name="T171" fmla="*/ 1378 h 13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7" h="1378">
                  <a:moveTo>
                    <a:pt x="4" y="552"/>
                  </a:moveTo>
                  <a:lnTo>
                    <a:pt x="30" y="572"/>
                  </a:lnTo>
                  <a:lnTo>
                    <a:pt x="42" y="598"/>
                  </a:lnTo>
                  <a:lnTo>
                    <a:pt x="64" y="612"/>
                  </a:lnTo>
                  <a:lnTo>
                    <a:pt x="80" y="638"/>
                  </a:lnTo>
                  <a:lnTo>
                    <a:pt x="168" y="722"/>
                  </a:lnTo>
                  <a:lnTo>
                    <a:pt x="186" y="824"/>
                  </a:lnTo>
                  <a:lnTo>
                    <a:pt x="210" y="866"/>
                  </a:lnTo>
                  <a:lnTo>
                    <a:pt x="290" y="938"/>
                  </a:lnTo>
                  <a:lnTo>
                    <a:pt x="336" y="950"/>
                  </a:lnTo>
                  <a:lnTo>
                    <a:pt x="398" y="854"/>
                  </a:lnTo>
                  <a:lnTo>
                    <a:pt x="422" y="848"/>
                  </a:lnTo>
                  <a:lnTo>
                    <a:pt x="442" y="854"/>
                  </a:lnTo>
                  <a:lnTo>
                    <a:pt x="532" y="858"/>
                  </a:lnTo>
                  <a:lnTo>
                    <a:pt x="610" y="950"/>
                  </a:lnTo>
                  <a:lnTo>
                    <a:pt x="644" y="1046"/>
                  </a:lnTo>
                  <a:lnTo>
                    <a:pt x="676" y="1084"/>
                  </a:lnTo>
                  <a:lnTo>
                    <a:pt x="692" y="1122"/>
                  </a:lnTo>
                  <a:lnTo>
                    <a:pt x="726" y="1148"/>
                  </a:lnTo>
                  <a:lnTo>
                    <a:pt x="752" y="1246"/>
                  </a:lnTo>
                  <a:lnTo>
                    <a:pt x="786" y="1300"/>
                  </a:lnTo>
                  <a:lnTo>
                    <a:pt x="820" y="1324"/>
                  </a:lnTo>
                  <a:lnTo>
                    <a:pt x="850" y="1330"/>
                  </a:lnTo>
                  <a:lnTo>
                    <a:pt x="880" y="1348"/>
                  </a:lnTo>
                  <a:lnTo>
                    <a:pt x="936" y="1354"/>
                  </a:lnTo>
                  <a:lnTo>
                    <a:pt x="974" y="1374"/>
                  </a:lnTo>
                  <a:lnTo>
                    <a:pt x="1010" y="1378"/>
                  </a:lnTo>
                  <a:lnTo>
                    <a:pt x="1012" y="1372"/>
                  </a:lnTo>
                  <a:lnTo>
                    <a:pt x="1004" y="1366"/>
                  </a:lnTo>
                  <a:lnTo>
                    <a:pt x="990" y="1328"/>
                  </a:lnTo>
                  <a:lnTo>
                    <a:pt x="988" y="1324"/>
                  </a:lnTo>
                  <a:lnTo>
                    <a:pt x="976" y="1250"/>
                  </a:lnTo>
                  <a:lnTo>
                    <a:pt x="984" y="1244"/>
                  </a:lnTo>
                  <a:lnTo>
                    <a:pt x="986" y="1220"/>
                  </a:lnTo>
                  <a:lnTo>
                    <a:pt x="984" y="1216"/>
                  </a:lnTo>
                  <a:lnTo>
                    <a:pt x="970" y="1214"/>
                  </a:lnTo>
                  <a:lnTo>
                    <a:pt x="964" y="1210"/>
                  </a:lnTo>
                  <a:lnTo>
                    <a:pt x="968" y="1202"/>
                  </a:lnTo>
                  <a:lnTo>
                    <a:pt x="982" y="1202"/>
                  </a:lnTo>
                  <a:lnTo>
                    <a:pt x="988" y="1208"/>
                  </a:lnTo>
                  <a:lnTo>
                    <a:pt x="998" y="1202"/>
                  </a:lnTo>
                  <a:lnTo>
                    <a:pt x="1004" y="1160"/>
                  </a:lnTo>
                  <a:lnTo>
                    <a:pt x="992" y="1140"/>
                  </a:lnTo>
                  <a:lnTo>
                    <a:pt x="1022" y="1134"/>
                  </a:lnTo>
                  <a:lnTo>
                    <a:pt x="1032" y="1114"/>
                  </a:lnTo>
                  <a:lnTo>
                    <a:pt x="1032" y="1110"/>
                  </a:lnTo>
                  <a:lnTo>
                    <a:pt x="1020" y="1112"/>
                  </a:lnTo>
                  <a:lnTo>
                    <a:pt x="1020" y="1102"/>
                  </a:lnTo>
                  <a:lnTo>
                    <a:pt x="1040" y="1092"/>
                  </a:lnTo>
                  <a:lnTo>
                    <a:pt x="1048" y="1092"/>
                  </a:lnTo>
                  <a:lnTo>
                    <a:pt x="1060" y="1080"/>
                  </a:lnTo>
                  <a:lnTo>
                    <a:pt x="1062" y="1072"/>
                  </a:lnTo>
                  <a:lnTo>
                    <a:pt x="1066" y="1068"/>
                  </a:lnTo>
                  <a:lnTo>
                    <a:pt x="1086" y="1066"/>
                  </a:lnTo>
                  <a:lnTo>
                    <a:pt x="1094" y="1062"/>
                  </a:lnTo>
                  <a:lnTo>
                    <a:pt x="1096" y="1052"/>
                  </a:lnTo>
                  <a:lnTo>
                    <a:pt x="1084" y="1042"/>
                  </a:lnTo>
                  <a:lnTo>
                    <a:pt x="1084" y="1034"/>
                  </a:lnTo>
                  <a:lnTo>
                    <a:pt x="1088" y="1028"/>
                  </a:lnTo>
                  <a:lnTo>
                    <a:pt x="1098" y="1032"/>
                  </a:lnTo>
                  <a:lnTo>
                    <a:pt x="1104" y="1038"/>
                  </a:lnTo>
                  <a:lnTo>
                    <a:pt x="1106" y="1036"/>
                  </a:lnTo>
                  <a:lnTo>
                    <a:pt x="1106" y="1028"/>
                  </a:lnTo>
                  <a:lnTo>
                    <a:pt x="1108" y="1024"/>
                  </a:lnTo>
                  <a:lnTo>
                    <a:pt x="1114" y="1026"/>
                  </a:lnTo>
                  <a:lnTo>
                    <a:pt x="1117" y="1036"/>
                  </a:lnTo>
                  <a:lnTo>
                    <a:pt x="1121" y="1036"/>
                  </a:lnTo>
                  <a:lnTo>
                    <a:pt x="1127" y="1032"/>
                  </a:lnTo>
                  <a:lnTo>
                    <a:pt x="1131" y="1024"/>
                  </a:lnTo>
                  <a:lnTo>
                    <a:pt x="1133" y="1022"/>
                  </a:lnTo>
                  <a:lnTo>
                    <a:pt x="1137" y="1038"/>
                  </a:lnTo>
                  <a:lnTo>
                    <a:pt x="1169" y="1028"/>
                  </a:lnTo>
                  <a:lnTo>
                    <a:pt x="1175" y="1030"/>
                  </a:lnTo>
                  <a:lnTo>
                    <a:pt x="1173" y="1032"/>
                  </a:lnTo>
                  <a:lnTo>
                    <a:pt x="1127" y="1052"/>
                  </a:lnTo>
                  <a:lnTo>
                    <a:pt x="1123" y="1058"/>
                  </a:lnTo>
                  <a:lnTo>
                    <a:pt x="1127" y="1060"/>
                  </a:lnTo>
                  <a:lnTo>
                    <a:pt x="1233" y="1002"/>
                  </a:lnTo>
                  <a:lnTo>
                    <a:pt x="1251" y="960"/>
                  </a:lnTo>
                  <a:lnTo>
                    <a:pt x="1253" y="896"/>
                  </a:lnTo>
                  <a:lnTo>
                    <a:pt x="1259" y="890"/>
                  </a:lnTo>
                  <a:lnTo>
                    <a:pt x="1265" y="886"/>
                  </a:lnTo>
                  <a:lnTo>
                    <a:pt x="1271" y="886"/>
                  </a:lnTo>
                  <a:lnTo>
                    <a:pt x="1271" y="910"/>
                  </a:lnTo>
                  <a:lnTo>
                    <a:pt x="1285" y="910"/>
                  </a:lnTo>
                  <a:lnTo>
                    <a:pt x="1283" y="920"/>
                  </a:lnTo>
                  <a:lnTo>
                    <a:pt x="1269" y="924"/>
                  </a:lnTo>
                  <a:lnTo>
                    <a:pt x="1275" y="926"/>
                  </a:lnTo>
                  <a:lnTo>
                    <a:pt x="1337" y="898"/>
                  </a:lnTo>
                  <a:lnTo>
                    <a:pt x="1373" y="896"/>
                  </a:lnTo>
                  <a:lnTo>
                    <a:pt x="1361" y="882"/>
                  </a:lnTo>
                  <a:lnTo>
                    <a:pt x="1373" y="872"/>
                  </a:lnTo>
                  <a:lnTo>
                    <a:pt x="1379" y="860"/>
                  </a:lnTo>
                  <a:lnTo>
                    <a:pt x="1385" y="850"/>
                  </a:lnTo>
                  <a:lnTo>
                    <a:pt x="1389" y="840"/>
                  </a:lnTo>
                  <a:lnTo>
                    <a:pt x="1387" y="822"/>
                  </a:lnTo>
                  <a:lnTo>
                    <a:pt x="1381" y="814"/>
                  </a:lnTo>
                  <a:lnTo>
                    <a:pt x="1387" y="802"/>
                  </a:lnTo>
                  <a:lnTo>
                    <a:pt x="1383" y="788"/>
                  </a:lnTo>
                  <a:lnTo>
                    <a:pt x="1401" y="754"/>
                  </a:lnTo>
                  <a:lnTo>
                    <a:pt x="1401" y="746"/>
                  </a:lnTo>
                  <a:lnTo>
                    <a:pt x="1405" y="740"/>
                  </a:lnTo>
                  <a:lnTo>
                    <a:pt x="1401" y="732"/>
                  </a:lnTo>
                  <a:lnTo>
                    <a:pt x="1407" y="728"/>
                  </a:lnTo>
                  <a:lnTo>
                    <a:pt x="1401" y="720"/>
                  </a:lnTo>
                  <a:lnTo>
                    <a:pt x="1403" y="708"/>
                  </a:lnTo>
                  <a:lnTo>
                    <a:pt x="1401" y="708"/>
                  </a:lnTo>
                  <a:lnTo>
                    <a:pt x="1397" y="706"/>
                  </a:lnTo>
                  <a:lnTo>
                    <a:pt x="1389" y="692"/>
                  </a:lnTo>
                  <a:lnTo>
                    <a:pt x="1391" y="684"/>
                  </a:lnTo>
                  <a:lnTo>
                    <a:pt x="1381" y="672"/>
                  </a:lnTo>
                  <a:lnTo>
                    <a:pt x="1383" y="668"/>
                  </a:lnTo>
                  <a:lnTo>
                    <a:pt x="1371" y="658"/>
                  </a:lnTo>
                  <a:lnTo>
                    <a:pt x="1373" y="644"/>
                  </a:lnTo>
                  <a:lnTo>
                    <a:pt x="1371" y="632"/>
                  </a:lnTo>
                  <a:lnTo>
                    <a:pt x="1347" y="606"/>
                  </a:lnTo>
                  <a:lnTo>
                    <a:pt x="1345" y="410"/>
                  </a:lnTo>
                  <a:lnTo>
                    <a:pt x="1331" y="404"/>
                  </a:lnTo>
                  <a:lnTo>
                    <a:pt x="1309" y="408"/>
                  </a:lnTo>
                  <a:lnTo>
                    <a:pt x="1301" y="398"/>
                  </a:lnTo>
                  <a:lnTo>
                    <a:pt x="1259" y="384"/>
                  </a:lnTo>
                  <a:lnTo>
                    <a:pt x="1249" y="370"/>
                  </a:lnTo>
                  <a:lnTo>
                    <a:pt x="1223" y="358"/>
                  </a:lnTo>
                  <a:lnTo>
                    <a:pt x="1211" y="370"/>
                  </a:lnTo>
                  <a:lnTo>
                    <a:pt x="1189" y="368"/>
                  </a:lnTo>
                  <a:lnTo>
                    <a:pt x="1183" y="360"/>
                  </a:lnTo>
                  <a:lnTo>
                    <a:pt x="1165" y="366"/>
                  </a:lnTo>
                  <a:lnTo>
                    <a:pt x="1165" y="372"/>
                  </a:lnTo>
                  <a:lnTo>
                    <a:pt x="1147" y="366"/>
                  </a:lnTo>
                  <a:lnTo>
                    <a:pt x="1125" y="374"/>
                  </a:lnTo>
                  <a:lnTo>
                    <a:pt x="1119" y="382"/>
                  </a:lnTo>
                  <a:lnTo>
                    <a:pt x="1112" y="382"/>
                  </a:lnTo>
                  <a:lnTo>
                    <a:pt x="1108" y="390"/>
                  </a:lnTo>
                  <a:lnTo>
                    <a:pt x="1100" y="380"/>
                  </a:lnTo>
                  <a:lnTo>
                    <a:pt x="1070" y="370"/>
                  </a:lnTo>
                  <a:lnTo>
                    <a:pt x="1060" y="360"/>
                  </a:lnTo>
                  <a:lnTo>
                    <a:pt x="1030" y="370"/>
                  </a:lnTo>
                  <a:lnTo>
                    <a:pt x="1032" y="374"/>
                  </a:lnTo>
                  <a:lnTo>
                    <a:pt x="1024" y="386"/>
                  </a:lnTo>
                  <a:lnTo>
                    <a:pt x="1016" y="376"/>
                  </a:lnTo>
                  <a:lnTo>
                    <a:pt x="1016" y="364"/>
                  </a:lnTo>
                  <a:lnTo>
                    <a:pt x="992" y="372"/>
                  </a:lnTo>
                  <a:lnTo>
                    <a:pt x="988" y="362"/>
                  </a:lnTo>
                  <a:lnTo>
                    <a:pt x="976" y="362"/>
                  </a:lnTo>
                  <a:lnTo>
                    <a:pt x="976" y="354"/>
                  </a:lnTo>
                  <a:lnTo>
                    <a:pt x="970" y="350"/>
                  </a:lnTo>
                  <a:lnTo>
                    <a:pt x="946" y="366"/>
                  </a:lnTo>
                  <a:lnTo>
                    <a:pt x="936" y="362"/>
                  </a:lnTo>
                  <a:lnTo>
                    <a:pt x="938" y="350"/>
                  </a:lnTo>
                  <a:lnTo>
                    <a:pt x="924" y="344"/>
                  </a:lnTo>
                  <a:lnTo>
                    <a:pt x="924" y="330"/>
                  </a:lnTo>
                  <a:lnTo>
                    <a:pt x="896" y="328"/>
                  </a:lnTo>
                  <a:lnTo>
                    <a:pt x="886" y="338"/>
                  </a:lnTo>
                  <a:lnTo>
                    <a:pt x="872" y="326"/>
                  </a:lnTo>
                  <a:lnTo>
                    <a:pt x="856" y="328"/>
                  </a:lnTo>
                  <a:lnTo>
                    <a:pt x="832" y="316"/>
                  </a:lnTo>
                  <a:lnTo>
                    <a:pt x="812" y="316"/>
                  </a:lnTo>
                  <a:lnTo>
                    <a:pt x="810" y="300"/>
                  </a:lnTo>
                  <a:lnTo>
                    <a:pt x="794" y="284"/>
                  </a:lnTo>
                  <a:lnTo>
                    <a:pt x="788" y="294"/>
                  </a:lnTo>
                  <a:lnTo>
                    <a:pt x="774" y="290"/>
                  </a:lnTo>
                  <a:lnTo>
                    <a:pt x="764" y="292"/>
                  </a:lnTo>
                  <a:lnTo>
                    <a:pt x="740" y="268"/>
                  </a:lnTo>
                  <a:lnTo>
                    <a:pt x="728" y="268"/>
                  </a:lnTo>
                  <a:lnTo>
                    <a:pt x="740" y="22"/>
                  </a:lnTo>
                  <a:lnTo>
                    <a:pt x="432" y="0"/>
                  </a:lnTo>
                  <a:lnTo>
                    <a:pt x="384" y="570"/>
                  </a:lnTo>
                  <a:lnTo>
                    <a:pt x="0" y="530"/>
                  </a:lnTo>
                  <a:lnTo>
                    <a:pt x="4" y="552"/>
                  </a:lnTo>
                  <a:close/>
                </a:path>
              </a:pathLst>
            </a:custGeom>
            <a:solidFill>
              <a:schemeClr val="bg1"/>
            </a:solidFill>
            <a:ln w="3175">
              <a:solidFill>
                <a:srgbClr val="404040"/>
              </a:solidFill>
              <a:prstDash val="solid"/>
              <a:round/>
              <a:headEnd/>
              <a:tailEnd/>
            </a:ln>
          </p:spPr>
          <p:txBody>
            <a:bodyPr/>
            <a:lstStyle/>
            <a:p>
              <a:endParaRPr lang="en-US" dirty="0"/>
            </a:p>
          </p:txBody>
        </p:sp>
        <p:sp>
          <p:nvSpPr>
            <p:cNvPr id="66" name="Freeform 674"/>
            <p:cNvSpPr>
              <a:spLocks/>
            </p:cNvSpPr>
            <p:nvPr/>
          </p:nvSpPr>
          <p:spPr bwMode="auto">
            <a:xfrm>
              <a:off x="3157" y="1668"/>
              <a:ext cx="398" cy="707"/>
            </a:xfrm>
            <a:custGeom>
              <a:avLst/>
              <a:gdLst>
                <a:gd name="T0" fmla="*/ 334 w 398"/>
                <a:gd name="T1" fmla="*/ 0 h 707"/>
                <a:gd name="T2" fmla="*/ 90 w 398"/>
                <a:gd name="T3" fmla="*/ 28 h 707"/>
                <a:gd name="T4" fmla="*/ 116 w 398"/>
                <a:gd name="T5" fmla="*/ 58 h 707"/>
                <a:gd name="T6" fmla="*/ 116 w 398"/>
                <a:gd name="T7" fmla="*/ 96 h 707"/>
                <a:gd name="T8" fmla="*/ 102 w 398"/>
                <a:gd name="T9" fmla="*/ 126 h 707"/>
                <a:gd name="T10" fmla="*/ 38 w 398"/>
                <a:gd name="T11" fmla="*/ 152 h 707"/>
                <a:gd name="T12" fmla="*/ 48 w 398"/>
                <a:gd name="T13" fmla="*/ 190 h 707"/>
                <a:gd name="T14" fmla="*/ 38 w 398"/>
                <a:gd name="T15" fmla="*/ 224 h 707"/>
                <a:gd name="T16" fmla="*/ 8 w 398"/>
                <a:gd name="T17" fmla="*/ 260 h 707"/>
                <a:gd name="T18" fmla="*/ 4 w 398"/>
                <a:gd name="T19" fmla="*/ 286 h 707"/>
                <a:gd name="T20" fmla="*/ 16 w 398"/>
                <a:gd name="T21" fmla="*/ 368 h 707"/>
                <a:gd name="T22" fmla="*/ 50 w 398"/>
                <a:gd name="T23" fmla="*/ 402 h 707"/>
                <a:gd name="T24" fmla="*/ 86 w 398"/>
                <a:gd name="T25" fmla="*/ 460 h 707"/>
                <a:gd name="T26" fmla="*/ 100 w 398"/>
                <a:gd name="T27" fmla="*/ 472 h 707"/>
                <a:gd name="T28" fmla="*/ 128 w 398"/>
                <a:gd name="T29" fmla="*/ 464 h 707"/>
                <a:gd name="T30" fmla="*/ 142 w 398"/>
                <a:gd name="T31" fmla="*/ 478 h 707"/>
                <a:gd name="T32" fmla="*/ 138 w 398"/>
                <a:gd name="T33" fmla="*/ 502 h 707"/>
                <a:gd name="T34" fmla="*/ 124 w 398"/>
                <a:gd name="T35" fmla="*/ 553 h 707"/>
                <a:gd name="T36" fmla="*/ 168 w 398"/>
                <a:gd name="T37" fmla="*/ 585 h 707"/>
                <a:gd name="T38" fmla="*/ 210 w 398"/>
                <a:gd name="T39" fmla="*/ 633 h 707"/>
                <a:gd name="T40" fmla="*/ 212 w 398"/>
                <a:gd name="T41" fmla="*/ 671 h 707"/>
                <a:gd name="T42" fmla="*/ 228 w 398"/>
                <a:gd name="T43" fmla="*/ 697 h 707"/>
                <a:gd name="T44" fmla="*/ 236 w 398"/>
                <a:gd name="T45" fmla="*/ 693 h 707"/>
                <a:gd name="T46" fmla="*/ 248 w 398"/>
                <a:gd name="T47" fmla="*/ 705 h 707"/>
                <a:gd name="T48" fmla="*/ 250 w 398"/>
                <a:gd name="T49" fmla="*/ 693 h 707"/>
                <a:gd name="T50" fmla="*/ 314 w 398"/>
                <a:gd name="T51" fmla="*/ 689 h 707"/>
                <a:gd name="T52" fmla="*/ 314 w 398"/>
                <a:gd name="T53" fmla="*/ 661 h 707"/>
                <a:gd name="T54" fmla="*/ 354 w 398"/>
                <a:gd name="T55" fmla="*/ 633 h 707"/>
                <a:gd name="T56" fmla="*/ 356 w 398"/>
                <a:gd name="T57" fmla="*/ 591 h 707"/>
                <a:gd name="T58" fmla="*/ 350 w 398"/>
                <a:gd name="T59" fmla="*/ 591 h 707"/>
                <a:gd name="T60" fmla="*/ 348 w 398"/>
                <a:gd name="T61" fmla="*/ 581 h 707"/>
                <a:gd name="T62" fmla="*/ 352 w 398"/>
                <a:gd name="T63" fmla="*/ 561 h 707"/>
                <a:gd name="T64" fmla="*/ 354 w 398"/>
                <a:gd name="T65" fmla="*/ 555 h 707"/>
                <a:gd name="T66" fmla="*/ 356 w 398"/>
                <a:gd name="T67" fmla="*/ 537 h 707"/>
                <a:gd name="T68" fmla="*/ 370 w 398"/>
                <a:gd name="T69" fmla="*/ 529 h 707"/>
                <a:gd name="T70" fmla="*/ 388 w 398"/>
                <a:gd name="T71" fmla="*/ 502 h 707"/>
                <a:gd name="T72" fmla="*/ 398 w 398"/>
                <a:gd name="T73" fmla="*/ 470 h 707"/>
                <a:gd name="T74" fmla="*/ 394 w 398"/>
                <a:gd name="T75" fmla="*/ 444 h 707"/>
                <a:gd name="T76" fmla="*/ 386 w 398"/>
                <a:gd name="T77" fmla="*/ 412 h 707"/>
                <a:gd name="T78" fmla="*/ 392 w 398"/>
                <a:gd name="T79" fmla="*/ 390 h 707"/>
                <a:gd name="T80" fmla="*/ 336 w 398"/>
                <a:gd name="T81" fmla="*/ 24 h 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8"/>
                <a:gd name="T124" fmla="*/ 0 h 707"/>
                <a:gd name="T125" fmla="*/ 398 w 398"/>
                <a:gd name="T126" fmla="*/ 707 h 7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8" h="707">
                  <a:moveTo>
                    <a:pt x="336" y="24"/>
                  </a:moveTo>
                  <a:lnTo>
                    <a:pt x="334" y="0"/>
                  </a:lnTo>
                  <a:lnTo>
                    <a:pt x="70" y="16"/>
                  </a:lnTo>
                  <a:lnTo>
                    <a:pt x="90" y="28"/>
                  </a:lnTo>
                  <a:lnTo>
                    <a:pt x="94" y="42"/>
                  </a:lnTo>
                  <a:lnTo>
                    <a:pt x="116" y="58"/>
                  </a:lnTo>
                  <a:lnTo>
                    <a:pt x="120" y="74"/>
                  </a:lnTo>
                  <a:lnTo>
                    <a:pt x="116" y="96"/>
                  </a:lnTo>
                  <a:lnTo>
                    <a:pt x="106" y="106"/>
                  </a:lnTo>
                  <a:lnTo>
                    <a:pt x="102" y="126"/>
                  </a:lnTo>
                  <a:lnTo>
                    <a:pt x="72" y="144"/>
                  </a:lnTo>
                  <a:lnTo>
                    <a:pt x="38" y="152"/>
                  </a:lnTo>
                  <a:lnTo>
                    <a:pt x="34" y="174"/>
                  </a:lnTo>
                  <a:lnTo>
                    <a:pt x="48" y="190"/>
                  </a:lnTo>
                  <a:lnTo>
                    <a:pt x="50" y="208"/>
                  </a:lnTo>
                  <a:lnTo>
                    <a:pt x="38" y="224"/>
                  </a:lnTo>
                  <a:lnTo>
                    <a:pt x="34" y="246"/>
                  </a:lnTo>
                  <a:lnTo>
                    <a:pt x="8" y="260"/>
                  </a:lnTo>
                  <a:lnTo>
                    <a:pt x="12" y="280"/>
                  </a:lnTo>
                  <a:lnTo>
                    <a:pt x="4" y="286"/>
                  </a:lnTo>
                  <a:lnTo>
                    <a:pt x="0" y="318"/>
                  </a:lnTo>
                  <a:lnTo>
                    <a:pt x="16" y="368"/>
                  </a:lnTo>
                  <a:lnTo>
                    <a:pt x="44" y="390"/>
                  </a:lnTo>
                  <a:lnTo>
                    <a:pt x="50" y="402"/>
                  </a:lnTo>
                  <a:lnTo>
                    <a:pt x="74" y="420"/>
                  </a:lnTo>
                  <a:lnTo>
                    <a:pt x="86" y="460"/>
                  </a:lnTo>
                  <a:lnTo>
                    <a:pt x="92" y="470"/>
                  </a:lnTo>
                  <a:lnTo>
                    <a:pt x="100" y="472"/>
                  </a:lnTo>
                  <a:lnTo>
                    <a:pt x="110" y="460"/>
                  </a:lnTo>
                  <a:lnTo>
                    <a:pt x="128" y="464"/>
                  </a:lnTo>
                  <a:lnTo>
                    <a:pt x="142" y="474"/>
                  </a:lnTo>
                  <a:lnTo>
                    <a:pt x="142" y="478"/>
                  </a:lnTo>
                  <a:lnTo>
                    <a:pt x="136" y="490"/>
                  </a:lnTo>
                  <a:lnTo>
                    <a:pt x="138" y="502"/>
                  </a:lnTo>
                  <a:lnTo>
                    <a:pt x="120" y="537"/>
                  </a:lnTo>
                  <a:lnTo>
                    <a:pt x="124" y="553"/>
                  </a:lnTo>
                  <a:lnTo>
                    <a:pt x="156" y="583"/>
                  </a:lnTo>
                  <a:lnTo>
                    <a:pt x="168" y="585"/>
                  </a:lnTo>
                  <a:lnTo>
                    <a:pt x="210" y="617"/>
                  </a:lnTo>
                  <a:lnTo>
                    <a:pt x="210" y="633"/>
                  </a:lnTo>
                  <a:lnTo>
                    <a:pt x="220" y="651"/>
                  </a:lnTo>
                  <a:lnTo>
                    <a:pt x="212" y="671"/>
                  </a:lnTo>
                  <a:lnTo>
                    <a:pt x="218" y="673"/>
                  </a:lnTo>
                  <a:lnTo>
                    <a:pt x="228" y="697"/>
                  </a:lnTo>
                  <a:lnTo>
                    <a:pt x="240" y="703"/>
                  </a:lnTo>
                  <a:lnTo>
                    <a:pt x="236" y="693"/>
                  </a:lnTo>
                  <a:lnTo>
                    <a:pt x="240" y="691"/>
                  </a:lnTo>
                  <a:lnTo>
                    <a:pt x="248" y="705"/>
                  </a:lnTo>
                  <a:lnTo>
                    <a:pt x="256" y="707"/>
                  </a:lnTo>
                  <a:lnTo>
                    <a:pt x="250" y="693"/>
                  </a:lnTo>
                  <a:lnTo>
                    <a:pt x="266" y="673"/>
                  </a:lnTo>
                  <a:lnTo>
                    <a:pt x="314" y="689"/>
                  </a:lnTo>
                  <a:lnTo>
                    <a:pt x="324" y="679"/>
                  </a:lnTo>
                  <a:lnTo>
                    <a:pt x="314" y="661"/>
                  </a:lnTo>
                  <a:lnTo>
                    <a:pt x="316" y="647"/>
                  </a:lnTo>
                  <a:lnTo>
                    <a:pt x="354" y="633"/>
                  </a:lnTo>
                  <a:lnTo>
                    <a:pt x="346" y="611"/>
                  </a:lnTo>
                  <a:lnTo>
                    <a:pt x="356" y="591"/>
                  </a:lnTo>
                  <a:lnTo>
                    <a:pt x="354" y="591"/>
                  </a:lnTo>
                  <a:lnTo>
                    <a:pt x="350" y="591"/>
                  </a:lnTo>
                  <a:lnTo>
                    <a:pt x="356" y="587"/>
                  </a:lnTo>
                  <a:lnTo>
                    <a:pt x="348" y="581"/>
                  </a:lnTo>
                  <a:lnTo>
                    <a:pt x="356" y="581"/>
                  </a:lnTo>
                  <a:lnTo>
                    <a:pt x="352" y="561"/>
                  </a:lnTo>
                  <a:lnTo>
                    <a:pt x="360" y="557"/>
                  </a:lnTo>
                  <a:lnTo>
                    <a:pt x="354" y="555"/>
                  </a:lnTo>
                  <a:lnTo>
                    <a:pt x="364" y="549"/>
                  </a:lnTo>
                  <a:lnTo>
                    <a:pt x="356" y="537"/>
                  </a:lnTo>
                  <a:lnTo>
                    <a:pt x="360" y="529"/>
                  </a:lnTo>
                  <a:lnTo>
                    <a:pt x="370" y="529"/>
                  </a:lnTo>
                  <a:lnTo>
                    <a:pt x="378" y="508"/>
                  </a:lnTo>
                  <a:lnTo>
                    <a:pt x="388" y="502"/>
                  </a:lnTo>
                  <a:lnTo>
                    <a:pt x="386" y="494"/>
                  </a:lnTo>
                  <a:lnTo>
                    <a:pt x="398" y="470"/>
                  </a:lnTo>
                  <a:lnTo>
                    <a:pt x="392" y="454"/>
                  </a:lnTo>
                  <a:lnTo>
                    <a:pt x="394" y="444"/>
                  </a:lnTo>
                  <a:lnTo>
                    <a:pt x="380" y="424"/>
                  </a:lnTo>
                  <a:lnTo>
                    <a:pt x="386" y="412"/>
                  </a:lnTo>
                  <a:lnTo>
                    <a:pt x="382" y="400"/>
                  </a:lnTo>
                  <a:lnTo>
                    <a:pt x="392" y="390"/>
                  </a:lnTo>
                  <a:lnTo>
                    <a:pt x="368" y="92"/>
                  </a:lnTo>
                  <a:lnTo>
                    <a:pt x="336" y="24"/>
                  </a:lnTo>
                  <a:close/>
                </a:path>
              </a:pathLst>
            </a:custGeom>
            <a:solidFill>
              <a:schemeClr val="accent1">
                <a:lumMod val="60000"/>
                <a:lumOff val="40000"/>
              </a:schemeClr>
            </a:solidFill>
            <a:ln w="3175">
              <a:solidFill>
                <a:srgbClr val="404040"/>
              </a:solidFill>
              <a:prstDash val="solid"/>
              <a:round/>
              <a:headEnd/>
              <a:tailEnd/>
            </a:ln>
          </p:spPr>
          <p:txBody>
            <a:bodyPr/>
            <a:lstStyle/>
            <a:p>
              <a:endParaRPr lang="en-US" dirty="0"/>
            </a:p>
          </p:txBody>
        </p:sp>
        <p:sp>
          <p:nvSpPr>
            <p:cNvPr id="67" name="Freeform 675"/>
            <p:cNvSpPr>
              <a:spLocks/>
            </p:cNvSpPr>
            <p:nvPr/>
          </p:nvSpPr>
          <p:spPr bwMode="auto">
            <a:xfrm>
              <a:off x="3779" y="1652"/>
              <a:ext cx="422" cy="478"/>
            </a:xfrm>
            <a:custGeom>
              <a:avLst/>
              <a:gdLst>
                <a:gd name="T0" fmla="*/ 372 w 422"/>
                <a:gd name="T1" fmla="*/ 8 h 478"/>
                <a:gd name="T2" fmla="*/ 286 w 422"/>
                <a:gd name="T3" fmla="*/ 74 h 478"/>
                <a:gd name="T4" fmla="*/ 258 w 422"/>
                <a:gd name="T5" fmla="*/ 76 h 478"/>
                <a:gd name="T6" fmla="*/ 228 w 422"/>
                <a:gd name="T7" fmla="*/ 92 h 478"/>
                <a:gd name="T8" fmla="*/ 196 w 422"/>
                <a:gd name="T9" fmla="*/ 90 h 478"/>
                <a:gd name="T10" fmla="*/ 190 w 422"/>
                <a:gd name="T11" fmla="*/ 86 h 478"/>
                <a:gd name="T12" fmla="*/ 178 w 422"/>
                <a:gd name="T13" fmla="*/ 88 h 478"/>
                <a:gd name="T14" fmla="*/ 170 w 422"/>
                <a:gd name="T15" fmla="*/ 86 h 478"/>
                <a:gd name="T16" fmla="*/ 156 w 422"/>
                <a:gd name="T17" fmla="*/ 76 h 478"/>
                <a:gd name="T18" fmla="*/ 130 w 422"/>
                <a:gd name="T19" fmla="*/ 70 h 478"/>
                <a:gd name="T20" fmla="*/ 0 w 422"/>
                <a:gd name="T21" fmla="*/ 86 h 478"/>
                <a:gd name="T22" fmla="*/ 36 w 422"/>
                <a:gd name="T23" fmla="*/ 416 h 478"/>
                <a:gd name="T24" fmla="*/ 44 w 422"/>
                <a:gd name="T25" fmla="*/ 410 h 478"/>
                <a:gd name="T26" fmla="*/ 56 w 422"/>
                <a:gd name="T27" fmla="*/ 418 h 478"/>
                <a:gd name="T28" fmla="*/ 72 w 422"/>
                <a:gd name="T29" fmla="*/ 412 h 478"/>
                <a:gd name="T30" fmla="*/ 86 w 422"/>
                <a:gd name="T31" fmla="*/ 422 h 478"/>
                <a:gd name="T32" fmla="*/ 98 w 422"/>
                <a:gd name="T33" fmla="*/ 446 h 478"/>
                <a:gd name="T34" fmla="*/ 132 w 422"/>
                <a:gd name="T35" fmla="*/ 448 h 478"/>
                <a:gd name="T36" fmla="*/ 146 w 422"/>
                <a:gd name="T37" fmla="*/ 462 h 478"/>
                <a:gd name="T38" fmla="*/ 156 w 422"/>
                <a:gd name="T39" fmla="*/ 462 h 478"/>
                <a:gd name="T40" fmla="*/ 158 w 422"/>
                <a:gd name="T41" fmla="*/ 456 h 478"/>
                <a:gd name="T42" fmla="*/ 168 w 422"/>
                <a:gd name="T43" fmla="*/ 452 h 478"/>
                <a:gd name="T44" fmla="*/ 190 w 422"/>
                <a:gd name="T45" fmla="*/ 464 h 478"/>
                <a:gd name="T46" fmla="*/ 206 w 422"/>
                <a:gd name="T47" fmla="*/ 458 h 478"/>
                <a:gd name="T48" fmla="*/ 216 w 422"/>
                <a:gd name="T49" fmla="*/ 444 h 478"/>
                <a:gd name="T50" fmla="*/ 228 w 422"/>
                <a:gd name="T51" fmla="*/ 440 h 478"/>
                <a:gd name="T52" fmla="*/ 236 w 422"/>
                <a:gd name="T53" fmla="*/ 460 h 478"/>
                <a:gd name="T54" fmla="*/ 250 w 422"/>
                <a:gd name="T55" fmla="*/ 462 h 478"/>
                <a:gd name="T56" fmla="*/ 264 w 422"/>
                <a:gd name="T57" fmla="*/ 478 h 478"/>
                <a:gd name="T58" fmla="*/ 288 w 422"/>
                <a:gd name="T59" fmla="*/ 470 h 478"/>
                <a:gd name="T60" fmla="*/ 290 w 422"/>
                <a:gd name="T61" fmla="*/ 452 h 478"/>
                <a:gd name="T62" fmla="*/ 300 w 422"/>
                <a:gd name="T63" fmla="*/ 446 h 478"/>
                <a:gd name="T64" fmla="*/ 292 w 422"/>
                <a:gd name="T65" fmla="*/ 426 h 478"/>
                <a:gd name="T66" fmla="*/ 306 w 422"/>
                <a:gd name="T67" fmla="*/ 396 h 478"/>
                <a:gd name="T68" fmla="*/ 316 w 422"/>
                <a:gd name="T69" fmla="*/ 396 h 478"/>
                <a:gd name="T70" fmla="*/ 320 w 422"/>
                <a:gd name="T71" fmla="*/ 410 h 478"/>
                <a:gd name="T72" fmla="*/ 328 w 422"/>
                <a:gd name="T73" fmla="*/ 400 h 478"/>
                <a:gd name="T74" fmla="*/ 334 w 422"/>
                <a:gd name="T75" fmla="*/ 402 h 478"/>
                <a:gd name="T76" fmla="*/ 326 w 422"/>
                <a:gd name="T77" fmla="*/ 384 h 478"/>
                <a:gd name="T78" fmla="*/ 332 w 422"/>
                <a:gd name="T79" fmla="*/ 380 h 478"/>
                <a:gd name="T80" fmla="*/ 330 w 422"/>
                <a:gd name="T81" fmla="*/ 370 h 478"/>
                <a:gd name="T82" fmla="*/ 336 w 422"/>
                <a:gd name="T83" fmla="*/ 358 h 478"/>
                <a:gd name="T84" fmla="*/ 346 w 422"/>
                <a:gd name="T85" fmla="*/ 354 h 478"/>
                <a:gd name="T86" fmla="*/ 356 w 422"/>
                <a:gd name="T87" fmla="*/ 336 h 478"/>
                <a:gd name="T88" fmla="*/ 366 w 422"/>
                <a:gd name="T89" fmla="*/ 344 h 478"/>
                <a:gd name="T90" fmla="*/ 378 w 422"/>
                <a:gd name="T91" fmla="*/ 334 h 478"/>
                <a:gd name="T92" fmla="*/ 408 w 422"/>
                <a:gd name="T93" fmla="*/ 302 h 478"/>
                <a:gd name="T94" fmla="*/ 410 w 422"/>
                <a:gd name="T95" fmla="*/ 288 h 478"/>
                <a:gd name="T96" fmla="*/ 404 w 422"/>
                <a:gd name="T97" fmla="*/ 282 h 478"/>
                <a:gd name="T98" fmla="*/ 410 w 422"/>
                <a:gd name="T99" fmla="*/ 270 h 478"/>
                <a:gd name="T100" fmla="*/ 408 w 422"/>
                <a:gd name="T101" fmla="*/ 264 h 478"/>
                <a:gd name="T102" fmla="*/ 412 w 422"/>
                <a:gd name="T103" fmla="*/ 262 h 478"/>
                <a:gd name="T104" fmla="*/ 412 w 422"/>
                <a:gd name="T105" fmla="*/ 240 h 478"/>
                <a:gd name="T106" fmla="*/ 420 w 422"/>
                <a:gd name="T107" fmla="*/ 210 h 478"/>
                <a:gd name="T108" fmla="*/ 416 w 422"/>
                <a:gd name="T109" fmla="*/ 200 h 478"/>
                <a:gd name="T110" fmla="*/ 418 w 422"/>
                <a:gd name="T111" fmla="*/ 192 h 478"/>
                <a:gd name="T112" fmla="*/ 408 w 422"/>
                <a:gd name="T113" fmla="*/ 176 h 478"/>
                <a:gd name="T114" fmla="*/ 410 w 422"/>
                <a:gd name="T115" fmla="*/ 172 h 478"/>
                <a:gd name="T116" fmla="*/ 422 w 422"/>
                <a:gd name="T117" fmla="*/ 168 h 478"/>
                <a:gd name="T118" fmla="*/ 422 w 422"/>
                <a:gd name="T119" fmla="*/ 168 h 478"/>
                <a:gd name="T120" fmla="*/ 396 w 422"/>
                <a:gd name="T121" fmla="*/ 0 h 478"/>
                <a:gd name="T122" fmla="*/ 372 w 422"/>
                <a:gd name="T123" fmla="*/ 8 h 4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2"/>
                <a:gd name="T187" fmla="*/ 0 h 478"/>
                <a:gd name="T188" fmla="*/ 422 w 422"/>
                <a:gd name="T189" fmla="*/ 478 h 4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2" h="478">
                  <a:moveTo>
                    <a:pt x="372" y="8"/>
                  </a:moveTo>
                  <a:lnTo>
                    <a:pt x="286" y="74"/>
                  </a:lnTo>
                  <a:lnTo>
                    <a:pt x="258" y="76"/>
                  </a:lnTo>
                  <a:lnTo>
                    <a:pt x="228" y="92"/>
                  </a:lnTo>
                  <a:lnTo>
                    <a:pt x="196" y="90"/>
                  </a:lnTo>
                  <a:lnTo>
                    <a:pt x="190" y="86"/>
                  </a:lnTo>
                  <a:lnTo>
                    <a:pt x="178" y="88"/>
                  </a:lnTo>
                  <a:lnTo>
                    <a:pt x="170" y="86"/>
                  </a:lnTo>
                  <a:lnTo>
                    <a:pt x="156" y="76"/>
                  </a:lnTo>
                  <a:lnTo>
                    <a:pt x="130" y="70"/>
                  </a:lnTo>
                  <a:lnTo>
                    <a:pt x="0" y="86"/>
                  </a:lnTo>
                  <a:lnTo>
                    <a:pt x="36" y="416"/>
                  </a:lnTo>
                  <a:lnTo>
                    <a:pt x="44" y="410"/>
                  </a:lnTo>
                  <a:lnTo>
                    <a:pt x="56" y="418"/>
                  </a:lnTo>
                  <a:lnTo>
                    <a:pt x="72" y="412"/>
                  </a:lnTo>
                  <a:lnTo>
                    <a:pt x="86" y="422"/>
                  </a:lnTo>
                  <a:lnTo>
                    <a:pt x="98" y="446"/>
                  </a:lnTo>
                  <a:lnTo>
                    <a:pt x="132" y="448"/>
                  </a:lnTo>
                  <a:lnTo>
                    <a:pt x="146" y="462"/>
                  </a:lnTo>
                  <a:lnTo>
                    <a:pt x="156" y="462"/>
                  </a:lnTo>
                  <a:lnTo>
                    <a:pt x="158" y="456"/>
                  </a:lnTo>
                  <a:lnTo>
                    <a:pt x="168" y="452"/>
                  </a:lnTo>
                  <a:lnTo>
                    <a:pt x="190" y="464"/>
                  </a:lnTo>
                  <a:lnTo>
                    <a:pt x="206" y="458"/>
                  </a:lnTo>
                  <a:lnTo>
                    <a:pt x="216" y="444"/>
                  </a:lnTo>
                  <a:lnTo>
                    <a:pt x="228" y="440"/>
                  </a:lnTo>
                  <a:lnTo>
                    <a:pt x="236" y="460"/>
                  </a:lnTo>
                  <a:lnTo>
                    <a:pt x="250" y="462"/>
                  </a:lnTo>
                  <a:lnTo>
                    <a:pt x="264" y="478"/>
                  </a:lnTo>
                  <a:lnTo>
                    <a:pt x="288" y="470"/>
                  </a:lnTo>
                  <a:lnTo>
                    <a:pt x="290" y="452"/>
                  </a:lnTo>
                  <a:lnTo>
                    <a:pt x="300" y="446"/>
                  </a:lnTo>
                  <a:lnTo>
                    <a:pt x="292" y="426"/>
                  </a:lnTo>
                  <a:lnTo>
                    <a:pt x="306" y="396"/>
                  </a:lnTo>
                  <a:lnTo>
                    <a:pt x="316" y="396"/>
                  </a:lnTo>
                  <a:lnTo>
                    <a:pt x="320" y="410"/>
                  </a:lnTo>
                  <a:lnTo>
                    <a:pt x="328" y="400"/>
                  </a:lnTo>
                  <a:lnTo>
                    <a:pt x="334" y="402"/>
                  </a:lnTo>
                  <a:lnTo>
                    <a:pt x="326" y="384"/>
                  </a:lnTo>
                  <a:lnTo>
                    <a:pt x="332" y="380"/>
                  </a:lnTo>
                  <a:lnTo>
                    <a:pt x="330" y="370"/>
                  </a:lnTo>
                  <a:lnTo>
                    <a:pt x="336" y="358"/>
                  </a:lnTo>
                  <a:lnTo>
                    <a:pt x="346" y="354"/>
                  </a:lnTo>
                  <a:lnTo>
                    <a:pt x="356" y="336"/>
                  </a:lnTo>
                  <a:lnTo>
                    <a:pt x="366" y="344"/>
                  </a:lnTo>
                  <a:lnTo>
                    <a:pt x="378" y="334"/>
                  </a:lnTo>
                  <a:lnTo>
                    <a:pt x="408" y="302"/>
                  </a:lnTo>
                  <a:lnTo>
                    <a:pt x="410" y="288"/>
                  </a:lnTo>
                  <a:lnTo>
                    <a:pt x="404" y="282"/>
                  </a:lnTo>
                  <a:lnTo>
                    <a:pt x="410" y="270"/>
                  </a:lnTo>
                  <a:lnTo>
                    <a:pt x="408" y="264"/>
                  </a:lnTo>
                  <a:lnTo>
                    <a:pt x="412" y="262"/>
                  </a:lnTo>
                  <a:lnTo>
                    <a:pt x="412" y="240"/>
                  </a:lnTo>
                  <a:lnTo>
                    <a:pt x="420" y="210"/>
                  </a:lnTo>
                  <a:lnTo>
                    <a:pt x="416" y="200"/>
                  </a:lnTo>
                  <a:lnTo>
                    <a:pt x="418" y="192"/>
                  </a:lnTo>
                  <a:lnTo>
                    <a:pt x="408" y="176"/>
                  </a:lnTo>
                  <a:lnTo>
                    <a:pt x="410" y="172"/>
                  </a:lnTo>
                  <a:lnTo>
                    <a:pt x="422" y="168"/>
                  </a:lnTo>
                  <a:lnTo>
                    <a:pt x="396" y="0"/>
                  </a:lnTo>
                  <a:lnTo>
                    <a:pt x="372" y="8"/>
                  </a:lnTo>
                  <a:close/>
                </a:path>
              </a:pathLst>
            </a:custGeom>
            <a:solidFill>
              <a:schemeClr val="bg1"/>
            </a:solidFill>
            <a:ln w="3175">
              <a:solidFill>
                <a:srgbClr val="404040"/>
              </a:solidFill>
              <a:prstDash val="solid"/>
              <a:round/>
              <a:headEnd/>
              <a:tailEnd/>
            </a:ln>
          </p:spPr>
          <p:txBody>
            <a:bodyPr/>
            <a:lstStyle/>
            <a:p>
              <a:endParaRPr lang="en-US" dirty="0"/>
            </a:p>
          </p:txBody>
        </p:sp>
        <p:sp>
          <p:nvSpPr>
            <p:cNvPr id="68" name="Freeform 676"/>
            <p:cNvSpPr>
              <a:spLocks/>
            </p:cNvSpPr>
            <p:nvPr/>
          </p:nvSpPr>
          <p:spPr bwMode="auto">
            <a:xfrm>
              <a:off x="2600" y="3493"/>
              <a:ext cx="70" cy="74"/>
            </a:xfrm>
            <a:custGeom>
              <a:avLst/>
              <a:gdLst>
                <a:gd name="T0" fmla="*/ 16 w 70"/>
                <a:gd name="T1" fmla="*/ 42 h 74"/>
                <a:gd name="T2" fmla="*/ 20 w 70"/>
                <a:gd name="T3" fmla="*/ 42 h 74"/>
                <a:gd name="T4" fmla="*/ 22 w 70"/>
                <a:gd name="T5" fmla="*/ 32 h 74"/>
                <a:gd name="T6" fmla="*/ 40 w 70"/>
                <a:gd name="T7" fmla="*/ 18 h 74"/>
                <a:gd name="T8" fmla="*/ 44 w 70"/>
                <a:gd name="T9" fmla="*/ 18 h 74"/>
                <a:gd name="T10" fmla="*/ 54 w 70"/>
                <a:gd name="T11" fmla="*/ 12 h 74"/>
                <a:gd name="T12" fmla="*/ 60 w 70"/>
                <a:gd name="T13" fmla="*/ 4 h 74"/>
                <a:gd name="T14" fmla="*/ 66 w 70"/>
                <a:gd name="T15" fmla="*/ 0 h 74"/>
                <a:gd name="T16" fmla="*/ 70 w 70"/>
                <a:gd name="T17" fmla="*/ 4 h 74"/>
                <a:gd name="T18" fmla="*/ 68 w 70"/>
                <a:gd name="T19" fmla="*/ 12 h 74"/>
                <a:gd name="T20" fmla="*/ 8 w 70"/>
                <a:gd name="T21" fmla="*/ 74 h 74"/>
                <a:gd name="T22" fmla="*/ 4 w 70"/>
                <a:gd name="T23" fmla="*/ 74 h 74"/>
                <a:gd name="T24" fmla="*/ 0 w 70"/>
                <a:gd name="T25" fmla="*/ 70 h 74"/>
                <a:gd name="T26" fmla="*/ 16 w 70"/>
                <a:gd name="T27" fmla="*/ 46 h 74"/>
                <a:gd name="T28" fmla="*/ 16 w 70"/>
                <a:gd name="T29" fmla="*/ 42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74"/>
                <a:gd name="T47" fmla="*/ 70 w 70"/>
                <a:gd name="T48" fmla="*/ 74 h 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74">
                  <a:moveTo>
                    <a:pt x="16" y="42"/>
                  </a:moveTo>
                  <a:lnTo>
                    <a:pt x="20" y="42"/>
                  </a:lnTo>
                  <a:lnTo>
                    <a:pt x="22" y="32"/>
                  </a:lnTo>
                  <a:lnTo>
                    <a:pt x="40" y="18"/>
                  </a:lnTo>
                  <a:lnTo>
                    <a:pt x="44" y="18"/>
                  </a:lnTo>
                  <a:lnTo>
                    <a:pt x="54" y="12"/>
                  </a:lnTo>
                  <a:lnTo>
                    <a:pt x="60" y="4"/>
                  </a:lnTo>
                  <a:lnTo>
                    <a:pt x="66" y="0"/>
                  </a:lnTo>
                  <a:lnTo>
                    <a:pt x="70" y="4"/>
                  </a:lnTo>
                  <a:lnTo>
                    <a:pt x="68" y="12"/>
                  </a:lnTo>
                  <a:lnTo>
                    <a:pt x="8" y="74"/>
                  </a:lnTo>
                  <a:lnTo>
                    <a:pt x="4" y="74"/>
                  </a:lnTo>
                  <a:lnTo>
                    <a:pt x="0" y="70"/>
                  </a:lnTo>
                  <a:lnTo>
                    <a:pt x="16" y="46"/>
                  </a:lnTo>
                  <a:lnTo>
                    <a:pt x="16" y="42"/>
                  </a:lnTo>
                  <a:close/>
                </a:path>
              </a:pathLst>
            </a:custGeom>
            <a:solidFill>
              <a:schemeClr val="bg1"/>
            </a:solidFill>
            <a:ln w="3175">
              <a:solidFill>
                <a:srgbClr val="404040"/>
              </a:solidFill>
              <a:prstDash val="solid"/>
              <a:round/>
              <a:headEnd/>
              <a:tailEnd/>
            </a:ln>
          </p:spPr>
          <p:txBody>
            <a:bodyPr/>
            <a:lstStyle/>
            <a:p>
              <a:endParaRPr lang="en-US" dirty="0"/>
            </a:p>
          </p:txBody>
        </p:sp>
      </p:grpSp>
      <p:sp>
        <p:nvSpPr>
          <p:cNvPr id="69" name="Title 68"/>
          <p:cNvSpPr>
            <a:spLocks noGrp="1"/>
          </p:cNvSpPr>
          <p:nvPr>
            <p:ph type="title"/>
          </p:nvPr>
        </p:nvSpPr>
        <p:spPr/>
        <p:txBody>
          <a:bodyPr>
            <a:normAutofit/>
          </a:bodyPr>
          <a:lstStyle/>
          <a:p>
            <a:r>
              <a:rPr lang="en-US" sz="2800" dirty="0" smtClean="0"/>
              <a:t>BCHA Member Leaders Have Accessible, Broad-Based Information and Knowledge</a:t>
            </a:r>
            <a:endParaRPr lang="en-US" sz="2800" dirty="0"/>
          </a:p>
        </p:txBody>
      </p:sp>
      <p:sp>
        <p:nvSpPr>
          <p:cNvPr id="70" name="Rectangle 69"/>
          <p:cNvSpPr/>
          <p:nvPr/>
        </p:nvSpPr>
        <p:spPr>
          <a:xfrm>
            <a:off x="243681" y="5838964"/>
            <a:ext cx="5916613" cy="1015663"/>
          </a:xfrm>
          <a:prstGeom prst="rect">
            <a:avLst/>
          </a:prstGeom>
        </p:spPr>
        <p:txBody>
          <a:bodyPr wrap="square">
            <a:spAutoFit/>
          </a:bodyPr>
          <a:lstStyle/>
          <a:p>
            <a:pPr lvl="0">
              <a:spcBef>
                <a:spcPct val="0"/>
              </a:spcBef>
            </a:pPr>
            <a:r>
              <a:rPr lang="en-US" sz="2000" b="1" i="1" spc="-100" dirty="0">
                <a:solidFill>
                  <a:schemeClr val="accent1">
                    <a:lumMod val="60000"/>
                    <a:lumOff val="40000"/>
                  </a:schemeClr>
                </a:solidFill>
                <a:latin typeface="Georgia" pitchFamily="18" charset="0"/>
                <a:ea typeface="+mj-ea"/>
                <a:cs typeface="+mj-cs"/>
              </a:rPr>
              <a:t>Current </a:t>
            </a:r>
            <a:r>
              <a:rPr lang="en-US" sz="2000" b="1" i="1" spc="-100" dirty="0">
                <a:solidFill>
                  <a:srgbClr val="2D2F2B"/>
                </a:solidFill>
                <a:latin typeface="Georgia" pitchFamily="18" charset="0"/>
                <a:ea typeface="+mj-ea"/>
                <a:cs typeface="+mj-cs"/>
              </a:rPr>
              <a:t>and</a:t>
            </a:r>
            <a:r>
              <a:rPr lang="en-US" sz="2000" b="1" i="1" spc="-100" dirty="0">
                <a:solidFill>
                  <a:srgbClr val="FFC000"/>
                </a:solidFill>
                <a:latin typeface="Georgia" pitchFamily="18" charset="0"/>
                <a:ea typeface="+mj-ea"/>
                <a:cs typeface="+mj-cs"/>
              </a:rPr>
              <a:t> </a:t>
            </a:r>
            <a:r>
              <a:rPr lang="en-US" sz="2000" b="1" i="1" spc="-100" dirty="0">
                <a:solidFill>
                  <a:schemeClr val="accent5">
                    <a:lumMod val="50000"/>
                    <a:lumOff val="50000"/>
                  </a:schemeClr>
                </a:solidFill>
                <a:latin typeface="Georgia" pitchFamily="18" charset="0"/>
                <a:ea typeface="+mj-ea"/>
                <a:cs typeface="+mj-cs"/>
              </a:rPr>
              <a:t>Affiliate</a:t>
            </a:r>
            <a:r>
              <a:rPr lang="en-US" sz="2000" b="1" i="1" spc="-100" dirty="0">
                <a:solidFill>
                  <a:srgbClr val="FFC000"/>
                </a:solidFill>
                <a:latin typeface="Georgia" pitchFamily="18" charset="0"/>
                <a:ea typeface="+mj-ea"/>
                <a:cs typeface="+mj-cs"/>
              </a:rPr>
              <a:t> </a:t>
            </a:r>
            <a:r>
              <a:rPr lang="en-US" sz="2000" b="1" i="1" spc="-100" dirty="0" smtClean="0">
                <a:solidFill>
                  <a:srgbClr val="2D2F2B"/>
                </a:solidFill>
                <a:latin typeface="Georgia" pitchFamily="18" charset="0"/>
                <a:ea typeface="+mj-ea"/>
                <a:cs typeface="+mj-cs"/>
              </a:rPr>
              <a:t>Members  are located from coast to coast</a:t>
            </a:r>
            <a:r>
              <a:rPr lang="en-US" sz="2000" b="1" i="1" spc="-100" dirty="0">
                <a:solidFill>
                  <a:srgbClr val="2D2F2B"/>
                </a:solidFill>
                <a:latin typeface="Georgia" pitchFamily="18" charset="0"/>
                <a:ea typeface="+mj-ea"/>
                <a:cs typeface="+mj-cs"/>
              </a:rPr>
              <a:t/>
            </a:r>
            <a:br>
              <a:rPr lang="en-US" sz="2000" b="1" i="1" spc="-100" dirty="0">
                <a:solidFill>
                  <a:srgbClr val="2D2F2B"/>
                </a:solidFill>
                <a:latin typeface="Georgia" pitchFamily="18" charset="0"/>
                <a:ea typeface="+mj-ea"/>
                <a:cs typeface="+mj-cs"/>
              </a:rPr>
            </a:br>
            <a:endParaRPr lang="en-US" sz="2000" spc="-100" dirty="0">
              <a:solidFill>
                <a:srgbClr val="2D2F2B"/>
              </a:solidFill>
              <a:ea typeface="+mj-ea"/>
              <a:cs typeface="+mj-cs"/>
            </a:endParaRPr>
          </a:p>
        </p:txBody>
      </p:sp>
      <p:grpSp>
        <p:nvGrpSpPr>
          <p:cNvPr id="71" name="Group 755"/>
          <p:cNvGrpSpPr>
            <a:grpSpLocks noGrp="1"/>
          </p:cNvGrpSpPr>
          <p:nvPr/>
        </p:nvGrpSpPr>
        <p:grpSpPr bwMode="auto">
          <a:xfrm>
            <a:off x="346708" y="1441332"/>
            <a:ext cx="1493295" cy="1129902"/>
            <a:chOff x="294" y="3226"/>
            <a:chExt cx="892" cy="590"/>
          </a:xfrm>
          <a:solidFill>
            <a:schemeClr val="accent5">
              <a:lumMod val="50000"/>
              <a:lumOff val="50000"/>
            </a:schemeClr>
          </a:solidFill>
        </p:grpSpPr>
        <p:sp>
          <p:nvSpPr>
            <p:cNvPr id="76" name="Freeform 760"/>
            <p:cNvSpPr>
              <a:spLocks/>
            </p:cNvSpPr>
            <p:nvPr/>
          </p:nvSpPr>
          <p:spPr bwMode="auto">
            <a:xfrm>
              <a:off x="558" y="3226"/>
              <a:ext cx="628" cy="552"/>
            </a:xfrm>
            <a:custGeom>
              <a:avLst/>
              <a:gdLst>
                <a:gd name="T0" fmla="*/ 160 w 628"/>
                <a:gd name="T1" fmla="*/ 420 h 552"/>
                <a:gd name="T2" fmla="*/ 114 w 628"/>
                <a:gd name="T3" fmla="*/ 424 h 552"/>
                <a:gd name="T4" fmla="*/ 74 w 628"/>
                <a:gd name="T5" fmla="*/ 406 h 552"/>
                <a:gd name="T6" fmla="*/ 52 w 628"/>
                <a:gd name="T7" fmla="*/ 388 h 552"/>
                <a:gd name="T8" fmla="*/ 22 w 628"/>
                <a:gd name="T9" fmla="*/ 322 h 552"/>
                <a:gd name="T10" fmla="*/ 54 w 628"/>
                <a:gd name="T11" fmla="*/ 278 h 552"/>
                <a:gd name="T12" fmla="*/ 98 w 628"/>
                <a:gd name="T13" fmla="*/ 270 h 552"/>
                <a:gd name="T14" fmla="*/ 116 w 628"/>
                <a:gd name="T15" fmla="*/ 228 h 552"/>
                <a:gd name="T16" fmla="*/ 60 w 628"/>
                <a:gd name="T17" fmla="*/ 228 h 552"/>
                <a:gd name="T18" fmla="*/ 30 w 628"/>
                <a:gd name="T19" fmla="*/ 196 h 552"/>
                <a:gd name="T20" fmla="*/ 38 w 628"/>
                <a:gd name="T21" fmla="*/ 172 h 552"/>
                <a:gd name="T22" fmla="*/ 48 w 628"/>
                <a:gd name="T23" fmla="*/ 168 h 552"/>
                <a:gd name="T24" fmla="*/ 80 w 628"/>
                <a:gd name="T25" fmla="*/ 160 h 552"/>
                <a:gd name="T26" fmla="*/ 112 w 628"/>
                <a:gd name="T27" fmla="*/ 176 h 552"/>
                <a:gd name="T28" fmla="*/ 112 w 628"/>
                <a:gd name="T29" fmla="*/ 150 h 552"/>
                <a:gd name="T30" fmla="*/ 84 w 628"/>
                <a:gd name="T31" fmla="*/ 126 h 552"/>
                <a:gd name="T32" fmla="*/ 96 w 628"/>
                <a:gd name="T33" fmla="*/ 72 h 552"/>
                <a:gd name="T34" fmla="*/ 164 w 628"/>
                <a:gd name="T35" fmla="*/ 16 h 552"/>
                <a:gd name="T36" fmla="*/ 204 w 628"/>
                <a:gd name="T37" fmla="*/ 6 h 552"/>
                <a:gd name="T38" fmla="*/ 366 w 628"/>
                <a:gd name="T39" fmla="*/ 48 h 552"/>
                <a:gd name="T40" fmla="*/ 446 w 628"/>
                <a:gd name="T41" fmla="*/ 376 h 552"/>
                <a:gd name="T42" fmla="*/ 556 w 628"/>
                <a:gd name="T43" fmla="*/ 430 h 552"/>
                <a:gd name="T44" fmla="*/ 628 w 628"/>
                <a:gd name="T45" fmla="*/ 514 h 552"/>
                <a:gd name="T46" fmla="*/ 608 w 628"/>
                <a:gd name="T47" fmla="*/ 518 h 552"/>
                <a:gd name="T48" fmla="*/ 580 w 628"/>
                <a:gd name="T49" fmla="*/ 472 h 552"/>
                <a:gd name="T50" fmla="*/ 534 w 628"/>
                <a:gd name="T51" fmla="*/ 428 h 552"/>
                <a:gd name="T52" fmla="*/ 510 w 628"/>
                <a:gd name="T53" fmla="*/ 426 h 552"/>
                <a:gd name="T54" fmla="*/ 506 w 628"/>
                <a:gd name="T55" fmla="*/ 428 h 552"/>
                <a:gd name="T56" fmla="*/ 466 w 628"/>
                <a:gd name="T57" fmla="*/ 410 h 552"/>
                <a:gd name="T58" fmla="*/ 428 w 628"/>
                <a:gd name="T59" fmla="*/ 394 h 552"/>
                <a:gd name="T60" fmla="*/ 330 w 628"/>
                <a:gd name="T61" fmla="*/ 368 h 552"/>
                <a:gd name="T62" fmla="*/ 306 w 628"/>
                <a:gd name="T63" fmla="*/ 352 h 552"/>
                <a:gd name="T64" fmla="*/ 290 w 628"/>
                <a:gd name="T65" fmla="*/ 396 h 552"/>
                <a:gd name="T66" fmla="*/ 244 w 628"/>
                <a:gd name="T67" fmla="*/ 420 h 552"/>
                <a:gd name="T68" fmla="*/ 242 w 628"/>
                <a:gd name="T69" fmla="*/ 404 h 552"/>
                <a:gd name="T70" fmla="*/ 260 w 628"/>
                <a:gd name="T71" fmla="*/ 364 h 552"/>
                <a:gd name="T72" fmla="*/ 282 w 628"/>
                <a:gd name="T73" fmla="*/ 344 h 552"/>
                <a:gd name="T74" fmla="*/ 268 w 628"/>
                <a:gd name="T75" fmla="*/ 320 h 552"/>
                <a:gd name="T76" fmla="*/ 228 w 628"/>
                <a:gd name="T77" fmla="*/ 386 h 552"/>
                <a:gd name="T78" fmla="*/ 196 w 628"/>
                <a:gd name="T79" fmla="*/ 452 h 552"/>
                <a:gd name="T80" fmla="*/ 142 w 628"/>
                <a:gd name="T81" fmla="*/ 490 h 552"/>
                <a:gd name="T82" fmla="*/ 74 w 628"/>
                <a:gd name="T83" fmla="*/ 526 h 552"/>
                <a:gd name="T84" fmla="*/ 16 w 628"/>
                <a:gd name="T85" fmla="*/ 546 h 552"/>
                <a:gd name="T86" fmla="*/ 10 w 628"/>
                <a:gd name="T87" fmla="*/ 536 h 552"/>
                <a:gd name="T88" fmla="*/ 82 w 628"/>
                <a:gd name="T89" fmla="*/ 510 h 552"/>
                <a:gd name="T90" fmla="*/ 140 w 628"/>
                <a:gd name="T91" fmla="*/ 466 h 5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8"/>
                <a:gd name="T139" fmla="*/ 0 h 552"/>
                <a:gd name="T140" fmla="*/ 628 w 628"/>
                <a:gd name="T141" fmla="*/ 552 h 5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8" h="552">
                  <a:moveTo>
                    <a:pt x="140" y="466"/>
                  </a:moveTo>
                  <a:lnTo>
                    <a:pt x="144" y="444"/>
                  </a:lnTo>
                  <a:lnTo>
                    <a:pt x="160" y="420"/>
                  </a:lnTo>
                  <a:lnTo>
                    <a:pt x="130" y="430"/>
                  </a:lnTo>
                  <a:lnTo>
                    <a:pt x="120" y="438"/>
                  </a:lnTo>
                  <a:lnTo>
                    <a:pt x="114" y="424"/>
                  </a:lnTo>
                  <a:lnTo>
                    <a:pt x="100" y="416"/>
                  </a:lnTo>
                  <a:lnTo>
                    <a:pt x="70" y="424"/>
                  </a:lnTo>
                  <a:lnTo>
                    <a:pt x="74" y="406"/>
                  </a:lnTo>
                  <a:lnTo>
                    <a:pt x="72" y="376"/>
                  </a:lnTo>
                  <a:lnTo>
                    <a:pt x="66" y="380"/>
                  </a:lnTo>
                  <a:lnTo>
                    <a:pt x="52" y="388"/>
                  </a:lnTo>
                  <a:lnTo>
                    <a:pt x="40" y="378"/>
                  </a:lnTo>
                  <a:lnTo>
                    <a:pt x="38" y="348"/>
                  </a:lnTo>
                  <a:lnTo>
                    <a:pt x="22" y="322"/>
                  </a:lnTo>
                  <a:lnTo>
                    <a:pt x="30" y="302"/>
                  </a:lnTo>
                  <a:lnTo>
                    <a:pt x="42" y="288"/>
                  </a:lnTo>
                  <a:lnTo>
                    <a:pt x="54" y="278"/>
                  </a:lnTo>
                  <a:lnTo>
                    <a:pt x="64" y="278"/>
                  </a:lnTo>
                  <a:lnTo>
                    <a:pt x="88" y="268"/>
                  </a:lnTo>
                  <a:lnTo>
                    <a:pt x="98" y="270"/>
                  </a:lnTo>
                  <a:lnTo>
                    <a:pt x="112" y="258"/>
                  </a:lnTo>
                  <a:lnTo>
                    <a:pt x="106" y="236"/>
                  </a:lnTo>
                  <a:lnTo>
                    <a:pt x="116" y="228"/>
                  </a:lnTo>
                  <a:lnTo>
                    <a:pt x="108" y="224"/>
                  </a:lnTo>
                  <a:lnTo>
                    <a:pt x="88" y="232"/>
                  </a:lnTo>
                  <a:lnTo>
                    <a:pt x="60" y="228"/>
                  </a:lnTo>
                  <a:lnTo>
                    <a:pt x="40" y="224"/>
                  </a:lnTo>
                  <a:lnTo>
                    <a:pt x="30" y="196"/>
                  </a:lnTo>
                  <a:lnTo>
                    <a:pt x="18" y="180"/>
                  </a:lnTo>
                  <a:lnTo>
                    <a:pt x="38" y="172"/>
                  </a:lnTo>
                  <a:lnTo>
                    <a:pt x="48" y="168"/>
                  </a:lnTo>
                  <a:lnTo>
                    <a:pt x="70" y="156"/>
                  </a:lnTo>
                  <a:lnTo>
                    <a:pt x="80" y="160"/>
                  </a:lnTo>
                  <a:lnTo>
                    <a:pt x="80" y="176"/>
                  </a:lnTo>
                  <a:lnTo>
                    <a:pt x="102" y="182"/>
                  </a:lnTo>
                  <a:lnTo>
                    <a:pt x="112" y="176"/>
                  </a:lnTo>
                  <a:lnTo>
                    <a:pt x="140" y="168"/>
                  </a:lnTo>
                  <a:lnTo>
                    <a:pt x="110" y="162"/>
                  </a:lnTo>
                  <a:lnTo>
                    <a:pt x="112" y="150"/>
                  </a:lnTo>
                  <a:lnTo>
                    <a:pt x="94" y="146"/>
                  </a:lnTo>
                  <a:lnTo>
                    <a:pt x="90" y="136"/>
                  </a:lnTo>
                  <a:lnTo>
                    <a:pt x="84" y="126"/>
                  </a:lnTo>
                  <a:lnTo>
                    <a:pt x="52" y="90"/>
                  </a:lnTo>
                  <a:lnTo>
                    <a:pt x="62" y="74"/>
                  </a:lnTo>
                  <a:lnTo>
                    <a:pt x="96" y="72"/>
                  </a:lnTo>
                  <a:lnTo>
                    <a:pt x="106" y="56"/>
                  </a:lnTo>
                  <a:lnTo>
                    <a:pt x="126" y="34"/>
                  </a:lnTo>
                  <a:lnTo>
                    <a:pt x="164" y="16"/>
                  </a:lnTo>
                  <a:lnTo>
                    <a:pt x="178" y="14"/>
                  </a:lnTo>
                  <a:lnTo>
                    <a:pt x="192" y="0"/>
                  </a:lnTo>
                  <a:lnTo>
                    <a:pt x="204" y="6"/>
                  </a:lnTo>
                  <a:lnTo>
                    <a:pt x="246" y="26"/>
                  </a:lnTo>
                  <a:lnTo>
                    <a:pt x="306" y="44"/>
                  </a:lnTo>
                  <a:lnTo>
                    <a:pt x="366" y="48"/>
                  </a:lnTo>
                  <a:lnTo>
                    <a:pt x="386" y="58"/>
                  </a:lnTo>
                  <a:lnTo>
                    <a:pt x="418" y="378"/>
                  </a:lnTo>
                  <a:lnTo>
                    <a:pt x="446" y="376"/>
                  </a:lnTo>
                  <a:lnTo>
                    <a:pt x="480" y="416"/>
                  </a:lnTo>
                  <a:lnTo>
                    <a:pt x="510" y="384"/>
                  </a:lnTo>
                  <a:lnTo>
                    <a:pt x="556" y="430"/>
                  </a:lnTo>
                  <a:lnTo>
                    <a:pt x="584" y="470"/>
                  </a:lnTo>
                  <a:lnTo>
                    <a:pt x="624" y="484"/>
                  </a:lnTo>
                  <a:lnTo>
                    <a:pt x="628" y="514"/>
                  </a:lnTo>
                  <a:lnTo>
                    <a:pt x="616" y="522"/>
                  </a:lnTo>
                  <a:lnTo>
                    <a:pt x="618" y="506"/>
                  </a:lnTo>
                  <a:lnTo>
                    <a:pt x="608" y="518"/>
                  </a:lnTo>
                  <a:lnTo>
                    <a:pt x="590" y="506"/>
                  </a:lnTo>
                  <a:lnTo>
                    <a:pt x="584" y="486"/>
                  </a:lnTo>
                  <a:lnTo>
                    <a:pt x="580" y="472"/>
                  </a:lnTo>
                  <a:lnTo>
                    <a:pt x="560" y="460"/>
                  </a:lnTo>
                  <a:lnTo>
                    <a:pt x="556" y="442"/>
                  </a:lnTo>
                  <a:lnTo>
                    <a:pt x="534" y="428"/>
                  </a:lnTo>
                  <a:lnTo>
                    <a:pt x="512" y="400"/>
                  </a:lnTo>
                  <a:lnTo>
                    <a:pt x="522" y="428"/>
                  </a:lnTo>
                  <a:lnTo>
                    <a:pt x="510" y="426"/>
                  </a:lnTo>
                  <a:lnTo>
                    <a:pt x="502" y="414"/>
                  </a:lnTo>
                  <a:lnTo>
                    <a:pt x="490" y="412"/>
                  </a:lnTo>
                  <a:lnTo>
                    <a:pt x="506" y="428"/>
                  </a:lnTo>
                  <a:lnTo>
                    <a:pt x="496" y="436"/>
                  </a:lnTo>
                  <a:lnTo>
                    <a:pt x="472" y="418"/>
                  </a:lnTo>
                  <a:lnTo>
                    <a:pt x="466" y="410"/>
                  </a:lnTo>
                  <a:lnTo>
                    <a:pt x="442" y="402"/>
                  </a:lnTo>
                  <a:lnTo>
                    <a:pt x="444" y="384"/>
                  </a:lnTo>
                  <a:lnTo>
                    <a:pt x="428" y="394"/>
                  </a:lnTo>
                  <a:lnTo>
                    <a:pt x="410" y="390"/>
                  </a:lnTo>
                  <a:lnTo>
                    <a:pt x="362" y="386"/>
                  </a:lnTo>
                  <a:lnTo>
                    <a:pt x="330" y="368"/>
                  </a:lnTo>
                  <a:lnTo>
                    <a:pt x="328" y="358"/>
                  </a:lnTo>
                  <a:lnTo>
                    <a:pt x="314" y="362"/>
                  </a:lnTo>
                  <a:lnTo>
                    <a:pt x="306" y="352"/>
                  </a:lnTo>
                  <a:lnTo>
                    <a:pt x="296" y="368"/>
                  </a:lnTo>
                  <a:lnTo>
                    <a:pt x="300" y="388"/>
                  </a:lnTo>
                  <a:lnTo>
                    <a:pt x="290" y="396"/>
                  </a:lnTo>
                  <a:lnTo>
                    <a:pt x="282" y="392"/>
                  </a:lnTo>
                  <a:lnTo>
                    <a:pt x="266" y="412"/>
                  </a:lnTo>
                  <a:lnTo>
                    <a:pt x="244" y="420"/>
                  </a:lnTo>
                  <a:lnTo>
                    <a:pt x="242" y="412"/>
                  </a:lnTo>
                  <a:lnTo>
                    <a:pt x="254" y="402"/>
                  </a:lnTo>
                  <a:lnTo>
                    <a:pt x="242" y="404"/>
                  </a:lnTo>
                  <a:lnTo>
                    <a:pt x="246" y="386"/>
                  </a:lnTo>
                  <a:lnTo>
                    <a:pt x="250" y="372"/>
                  </a:lnTo>
                  <a:lnTo>
                    <a:pt x="260" y="364"/>
                  </a:lnTo>
                  <a:lnTo>
                    <a:pt x="286" y="366"/>
                  </a:lnTo>
                  <a:lnTo>
                    <a:pt x="272" y="358"/>
                  </a:lnTo>
                  <a:lnTo>
                    <a:pt x="282" y="344"/>
                  </a:lnTo>
                  <a:lnTo>
                    <a:pt x="268" y="352"/>
                  </a:lnTo>
                  <a:lnTo>
                    <a:pt x="264" y="350"/>
                  </a:lnTo>
                  <a:lnTo>
                    <a:pt x="268" y="320"/>
                  </a:lnTo>
                  <a:lnTo>
                    <a:pt x="260" y="352"/>
                  </a:lnTo>
                  <a:lnTo>
                    <a:pt x="242" y="366"/>
                  </a:lnTo>
                  <a:lnTo>
                    <a:pt x="228" y="386"/>
                  </a:lnTo>
                  <a:lnTo>
                    <a:pt x="202" y="420"/>
                  </a:lnTo>
                  <a:lnTo>
                    <a:pt x="214" y="430"/>
                  </a:lnTo>
                  <a:lnTo>
                    <a:pt x="196" y="452"/>
                  </a:lnTo>
                  <a:lnTo>
                    <a:pt x="162" y="474"/>
                  </a:lnTo>
                  <a:lnTo>
                    <a:pt x="156" y="486"/>
                  </a:lnTo>
                  <a:lnTo>
                    <a:pt x="142" y="490"/>
                  </a:lnTo>
                  <a:lnTo>
                    <a:pt x="118" y="512"/>
                  </a:lnTo>
                  <a:lnTo>
                    <a:pt x="102" y="518"/>
                  </a:lnTo>
                  <a:lnTo>
                    <a:pt x="74" y="526"/>
                  </a:lnTo>
                  <a:lnTo>
                    <a:pt x="40" y="538"/>
                  </a:lnTo>
                  <a:lnTo>
                    <a:pt x="28" y="544"/>
                  </a:lnTo>
                  <a:lnTo>
                    <a:pt x="16" y="546"/>
                  </a:lnTo>
                  <a:lnTo>
                    <a:pt x="6" y="552"/>
                  </a:lnTo>
                  <a:lnTo>
                    <a:pt x="0" y="544"/>
                  </a:lnTo>
                  <a:lnTo>
                    <a:pt x="10" y="536"/>
                  </a:lnTo>
                  <a:lnTo>
                    <a:pt x="34" y="532"/>
                  </a:lnTo>
                  <a:lnTo>
                    <a:pt x="60" y="514"/>
                  </a:lnTo>
                  <a:lnTo>
                    <a:pt x="82" y="510"/>
                  </a:lnTo>
                  <a:lnTo>
                    <a:pt x="102" y="496"/>
                  </a:lnTo>
                  <a:lnTo>
                    <a:pt x="124" y="482"/>
                  </a:lnTo>
                  <a:lnTo>
                    <a:pt x="140" y="466"/>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77" name="Freeform 761"/>
            <p:cNvSpPr>
              <a:spLocks/>
            </p:cNvSpPr>
            <p:nvPr/>
          </p:nvSpPr>
          <p:spPr bwMode="auto">
            <a:xfrm>
              <a:off x="748" y="3666"/>
              <a:ext cx="46" cy="54"/>
            </a:xfrm>
            <a:custGeom>
              <a:avLst/>
              <a:gdLst>
                <a:gd name="T0" fmla="*/ 40 w 46"/>
                <a:gd name="T1" fmla="*/ 0 h 54"/>
                <a:gd name="T2" fmla="*/ 30 w 46"/>
                <a:gd name="T3" fmla="*/ 12 h 54"/>
                <a:gd name="T4" fmla="*/ 30 w 46"/>
                <a:gd name="T5" fmla="*/ 18 h 54"/>
                <a:gd name="T6" fmla="*/ 16 w 46"/>
                <a:gd name="T7" fmla="*/ 22 h 54"/>
                <a:gd name="T8" fmla="*/ 16 w 46"/>
                <a:gd name="T9" fmla="*/ 34 h 54"/>
                <a:gd name="T10" fmla="*/ 8 w 46"/>
                <a:gd name="T11" fmla="*/ 28 h 54"/>
                <a:gd name="T12" fmla="*/ 0 w 46"/>
                <a:gd name="T13" fmla="*/ 36 h 54"/>
                <a:gd name="T14" fmla="*/ 4 w 46"/>
                <a:gd name="T15" fmla="*/ 52 h 54"/>
                <a:gd name="T16" fmla="*/ 4 w 46"/>
                <a:gd name="T17" fmla="*/ 52 h 54"/>
                <a:gd name="T18" fmla="*/ 14 w 46"/>
                <a:gd name="T19" fmla="*/ 54 h 54"/>
                <a:gd name="T20" fmla="*/ 14 w 46"/>
                <a:gd name="T21" fmla="*/ 54 h 54"/>
                <a:gd name="T22" fmla="*/ 22 w 46"/>
                <a:gd name="T23" fmla="*/ 50 h 54"/>
                <a:gd name="T24" fmla="*/ 28 w 46"/>
                <a:gd name="T25" fmla="*/ 44 h 54"/>
                <a:gd name="T26" fmla="*/ 42 w 46"/>
                <a:gd name="T27" fmla="*/ 34 h 54"/>
                <a:gd name="T28" fmla="*/ 36 w 46"/>
                <a:gd name="T29" fmla="*/ 20 h 54"/>
                <a:gd name="T30" fmla="*/ 36 w 46"/>
                <a:gd name="T31" fmla="*/ 14 h 54"/>
                <a:gd name="T32" fmla="*/ 44 w 46"/>
                <a:gd name="T33" fmla="*/ 12 h 54"/>
                <a:gd name="T34" fmla="*/ 44 w 46"/>
                <a:gd name="T35" fmla="*/ 12 h 54"/>
                <a:gd name="T36" fmla="*/ 46 w 46"/>
                <a:gd name="T37" fmla="*/ 8 h 54"/>
                <a:gd name="T38" fmla="*/ 46 w 46"/>
                <a:gd name="T39" fmla="*/ 8 h 54"/>
                <a:gd name="T40" fmla="*/ 40 w 46"/>
                <a:gd name="T41" fmla="*/ 0 h 54"/>
                <a:gd name="T42" fmla="*/ 40 w 46"/>
                <a:gd name="T43" fmla="*/ 0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54"/>
                <a:gd name="T68" fmla="*/ 46 w 46"/>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54">
                  <a:moveTo>
                    <a:pt x="40" y="0"/>
                  </a:moveTo>
                  <a:lnTo>
                    <a:pt x="30" y="12"/>
                  </a:lnTo>
                  <a:lnTo>
                    <a:pt x="30" y="18"/>
                  </a:lnTo>
                  <a:lnTo>
                    <a:pt x="16" y="22"/>
                  </a:lnTo>
                  <a:lnTo>
                    <a:pt x="16" y="34"/>
                  </a:lnTo>
                  <a:lnTo>
                    <a:pt x="8" y="28"/>
                  </a:lnTo>
                  <a:lnTo>
                    <a:pt x="0" y="36"/>
                  </a:lnTo>
                  <a:lnTo>
                    <a:pt x="4" y="52"/>
                  </a:lnTo>
                  <a:lnTo>
                    <a:pt x="14" y="54"/>
                  </a:lnTo>
                  <a:lnTo>
                    <a:pt x="22" y="50"/>
                  </a:lnTo>
                  <a:lnTo>
                    <a:pt x="28" y="44"/>
                  </a:lnTo>
                  <a:lnTo>
                    <a:pt x="42" y="34"/>
                  </a:lnTo>
                  <a:lnTo>
                    <a:pt x="36" y="20"/>
                  </a:lnTo>
                  <a:lnTo>
                    <a:pt x="36" y="14"/>
                  </a:lnTo>
                  <a:lnTo>
                    <a:pt x="44" y="12"/>
                  </a:lnTo>
                  <a:lnTo>
                    <a:pt x="46" y="8"/>
                  </a:lnTo>
                  <a:lnTo>
                    <a:pt x="40" y="0"/>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78" name="Freeform 762"/>
            <p:cNvSpPr>
              <a:spLocks/>
            </p:cNvSpPr>
            <p:nvPr/>
          </p:nvSpPr>
          <p:spPr bwMode="auto">
            <a:xfrm>
              <a:off x="1102" y="3690"/>
              <a:ext cx="50" cy="68"/>
            </a:xfrm>
            <a:custGeom>
              <a:avLst/>
              <a:gdLst>
                <a:gd name="T0" fmla="*/ 16 w 50"/>
                <a:gd name="T1" fmla="*/ 2 h 68"/>
                <a:gd name="T2" fmla="*/ 4 w 50"/>
                <a:gd name="T3" fmla="*/ 0 h 68"/>
                <a:gd name="T4" fmla="*/ 0 w 50"/>
                <a:gd name="T5" fmla="*/ 10 h 68"/>
                <a:gd name="T6" fmla="*/ 4 w 50"/>
                <a:gd name="T7" fmla="*/ 24 h 68"/>
                <a:gd name="T8" fmla="*/ 18 w 50"/>
                <a:gd name="T9" fmla="*/ 34 h 68"/>
                <a:gd name="T10" fmla="*/ 28 w 50"/>
                <a:gd name="T11" fmla="*/ 50 h 68"/>
                <a:gd name="T12" fmla="*/ 44 w 50"/>
                <a:gd name="T13" fmla="*/ 60 h 68"/>
                <a:gd name="T14" fmla="*/ 50 w 50"/>
                <a:gd name="T15" fmla="*/ 68 h 68"/>
                <a:gd name="T16" fmla="*/ 46 w 50"/>
                <a:gd name="T17" fmla="*/ 50 h 68"/>
                <a:gd name="T18" fmla="*/ 40 w 50"/>
                <a:gd name="T19" fmla="*/ 44 h 68"/>
                <a:gd name="T20" fmla="*/ 34 w 50"/>
                <a:gd name="T21" fmla="*/ 26 h 68"/>
                <a:gd name="T22" fmla="*/ 24 w 50"/>
                <a:gd name="T23" fmla="*/ 8 h 68"/>
                <a:gd name="T24" fmla="*/ 16 w 50"/>
                <a:gd name="T25" fmla="*/ 2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8"/>
                <a:gd name="T41" fmla="*/ 50 w 50"/>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8">
                  <a:moveTo>
                    <a:pt x="16" y="2"/>
                  </a:moveTo>
                  <a:lnTo>
                    <a:pt x="4" y="0"/>
                  </a:lnTo>
                  <a:lnTo>
                    <a:pt x="0" y="10"/>
                  </a:lnTo>
                  <a:lnTo>
                    <a:pt x="4" y="24"/>
                  </a:lnTo>
                  <a:lnTo>
                    <a:pt x="18" y="34"/>
                  </a:lnTo>
                  <a:lnTo>
                    <a:pt x="28" y="50"/>
                  </a:lnTo>
                  <a:lnTo>
                    <a:pt x="44" y="60"/>
                  </a:lnTo>
                  <a:lnTo>
                    <a:pt x="50" y="68"/>
                  </a:lnTo>
                  <a:lnTo>
                    <a:pt x="46" y="50"/>
                  </a:lnTo>
                  <a:lnTo>
                    <a:pt x="40" y="44"/>
                  </a:lnTo>
                  <a:lnTo>
                    <a:pt x="34" y="26"/>
                  </a:lnTo>
                  <a:lnTo>
                    <a:pt x="24" y="8"/>
                  </a:lnTo>
                  <a:lnTo>
                    <a:pt x="16" y="2"/>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79" name="Freeform 763"/>
            <p:cNvSpPr>
              <a:spLocks/>
            </p:cNvSpPr>
            <p:nvPr/>
          </p:nvSpPr>
          <p:spPr bwMode="auto">
            <a:xfrm>
              <a:off x="470" y="3778"/>
              <a:ext cx="70" cy="34"/>
            </a:xfrm>
            <a:custGeom>
              <a:avLst/>
              <a:gdLst>
                <a:gd name="T0" fmla="*/ 70 w 70"/>
                <a:gd name="T1" fmla="*/ 6 h 34"/>
                <a:gd name="T2" fmla="*/ 66 w 70"/>
                <a:gd name="T3" fmla="*/ 0 h 34"/>
                <a:gd name="T4" fmla="*/ 56 w 70"/>
                <a:gd name="T5" fmla="*/ 4 h 34"/>
                <a:gd name="T6" fmla="*/ 48 w 70"/>
                <a:gd name="T7" fmla="*/ 6 h 34"/>
                <a:gd name="T8" fmla="*/ 34 w 70"/>
                <a:gd name="T9" fmla="*/ 14 h 34"/>
                <a:gd name="T10" fmla="*/ 34 w 70"/>
                <a:gd name="T11" fmla="*/ 14 h 34"/>
                <a:gd name="T12" fmla="*/ 14 w 70"/>
                <a:gd name="T13" fmla="*/ 16 h 34"/>
                <a:gd name="T14" fmla="*/ 14 w 70"/>
                <a:gd name="T15" fmla="*/ 16 h 34"/>
                <a:gd name="T16" fmla="*/ 12 w 70"/>
                <a:gd name="T17" fmla="*/ 18 h 34"/>
                <a:gd name="T18" fmla="*/ 6 w 70"/>
                <a:gd name="T19" fmla="*/ 24 h 34"/>
                <a:gd name="T20" fmla="*/ 0 w 70"/>
                <a:gd name="T21" fmla="*/ 34 h 34"/>
                <a:gd name="T22" fmla="*/ 18 w 70"/>
                <a:gd name="T23" fmla="*/ 24 h 34"/>
                <a:gd name="T24" fmla="*/ 40 w 70"/>
                <a:gd name="T25" fmla="*/ 18 h 34"/>
                <a:gd name="T26" fmla="*/ 56 w 70"/>
                <a:gd name="T27" fmla="*/ 14 h 34"/>
                <a:gd name="T28" fmla="*/ 70 w 70"/>
                <a:gd name="T29" fmla="*/ 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34"/>
                <a:gd name="T47" fmla="*/ 70 w 70"/>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34">
                  <a:moveTo>
                    <a:pt x="70" y="6"/>
                  </a:moveTo>
                  <a:lnTo>
                    <a:pt x="66" y="0"/>
                  </a:lnTo>
                  <a:lnTo>
                    <a:pt x="56" y="4"/>
                  </a:lnTo>
                  <a:lnTo>
                    <a:pt x="48" y="6"/>
                  </a:lnTo>
                  <a:lnTo>
                    <a:pt x="34" y="14"/>
                  </a:lnTo>
                  <a:lnTo>
                    <a:pt x="14" y="16"/>
                  </a:lnTo>
                  <a:lnTo>
                    <a:pt x="12" y="18"/>
                  </a:lnTo>
                  <a:lnTo>
                    <a:pt x="6" y="24"/>
                  </a:lnTo>
                  <a:lnTo>
                    <a:pt x="0" y="34"/>
                  </a:lnTo>
                  <a:lnTo>
                    <a:pt x="18" y="24"/>
                  </a:lnTo>
                  <a:lnTo>
                    <a:pt x="40" y="18"/>
                  </a:lnTo>
                  <a:lnTo>
                    <a:pt x="56" y="14"/>
                  </a:lnTo>
                  <a:lnTo>
                    <a:pt x="70" y="6"/>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0" name="Freeform 764"/>
            <p:cNvSpPr>
              <a:spLocks/>
            </p:cNvSpPr>
            <p:nvPr/>
          </p:nvSpPr>
          <p:spPr bwMode="auto">
            <a:xfrm>
              <a:off x="360" y="3800"/>
              <a:ext cx="50" cy="16"/>
            </a:xfrm>
            <a:custGeom>
              <a:avLst/>
              <a:gdLst>
                <a:gd name="T0" fmla="*/ 50 w 50"/>
                <a:gd name="T1" fmla="*/ 8 h 16"/>
                <a:gd name="T2" fmla="*/ 24 w 50"/>
                <a:gd name="T3" fmla="*/ 6 h 16"/>
                <a:gd name="T4" fmla="*/ 12 w 50"/>
                <a:gd name="T5" fmla="*/ 0 h 16"/>
                <a:gd name="T6" fmla="*/ 0 w 50"/>
                <a:gd name="T7" fmla="*/ 6 h 16"/>
                <a:gd name="T8" fmla="*/ 12 w 50"/>
                <a:gd name="T9" fmla="*/ 8 h 16"/>
                <a:gd name="T10" fmla="*/ 32 w 50"/>
                <a:gd name="T11" fmla="*/ 16 h 16"/>
                <a:gd name="T12" fmla="*/ 5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50" y="8"/>
                  </a:moveTo>
                  <a:lnTo>
                    <a:pt x="24" y="6"/>
                  </a:lnTo>
                  <a:lnTo>
                    <a:pt x="12" y="0"/>
                  </a:lnTo>
                  <a:lnTo>
                    <a:pt x="0" y="6"/>
                  </a:lnTo>
                  <a:lnTo>
                    <a:pt x="12" y="8"/>
                  </a:lnTo>
                  <a:lnTo>
                    <a:pt x="32" y="16"/>
                  </a:lnTo>
                  <a:lnTo>
                    <a:pt x="50" y="8"/>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1" name="Freeform 765"/>
            <p:cNvSpPr>
              <a:spLocks/>
            </p:cNvSpPr>
            <p:nvPr/>
          </p:nvSpPr>
          <p:spPr bwMode="auto">
            <a:xfrm>
              <a:off x="294" y="3794"/>
              <a:ext cx="34" cy="14"/>
            </a:xfrm>
            <a:custGeom>
              <a:avLst/>
              <a:gdLst>
                <a:gd name="T0" fmla="*/ 34 w 34"/>
                <a:gd name="T1" fmla="*/ 10 h 14"/>
                <a:gd name="T2" fmla="*/ 0 w 34"/>
                <a:gd name="T3" fmla="*/ 0 h 14"/>
                <a:gd name="T4" fmla="*/ 2 w 34"/>
                <a:gd name="T5" fmla="*/ 8 h 14"/>
                <a:gd name="T6" fmla="*/ 12 w 34"/>
                <a:gd name="T7" fmla="*/ 8 h 14"/>
                <a:gd name="T8" fmla="*/ 26 w 34"/>
                <a:gd name="T9" fmla="*/ 14 h 14"/>
                <a:gd name="T10" fmla="*/ 34 w 34"/>
                <a:gd name="T11" fmla="*/ 10 h 14"/>
                <a:gd name="T12" fmla="*/ 0 60000 65536"/>
                <a:gd name="T13" fmla="*/ 0 60000 65536"/>
                <a:gd name="T14" fmla="*/ 0 60000 65536"/>
                <a:gd name="T15" fmla="*/ 0 60000 65536"/>
                <a:gd name="T16" fmla="*/ 0 60000 65536"/>
                <a:gd name="T17" fmla="*/ 0 60000 65536"/>
                <a:gd name="T18" fmla="*/ 0 w 34"/>
                <a:gd name="T19" fmla="*/ 0 h 14"/>
                <a:gd name="T20" fmla="*/ 34 w 3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4" h="14">
                  <a:moveTo>
                    <a:pt x="34" y="10"/>
                  </a:moveTo>
                  <a:lnTo>
                    <a:pt x="0" y="0"/>
                  </a:lnTo>
                  <a:lnTo>
                    <a:pt x="2" y="8"/>
                  </a:lnTo>
                  <a:lnTo>
                    <a:pt x="12" y="8"/>
                  </a:lnTo>
                  <a:lnTo>
                    <a:pt x="26" y="14"/>
                  </a:lnTo>
                  <a:lnTo>
                    <a:pt x="34" y="10"/>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2" name="Freeform 766"/>
            <p:cNvSpPr>
              <a:spLocks/>
            </p:cNvSpPr>
            <p:nvPr/>
          </p:nvSpPr>
          <p:spPr bwMode="auto">
            <a:xfrm>
              <a:off x="548" y="3584"/>
              <a:ext cx="28" cy="20"/>
            </a:xfrm>
            <a:custGeom>
              <a:avLst/>
              <a:gdLst>
                <a:gd name="T0" fmla="*/ 28 w 28"/>
                <a:gd name="T1" fmla="*/ 6 h 20"/>
                <a:gd name="T2" fmla="*/ 18 w 28"/>
                <a:gd name="T3" fmla="*/ 0 h 20"/>
                <a:gd name="T4" fmla="*/ 0 w 28"/>
                <a:gd name="T5" fmla="*/ 2 h 20"/>
                <a:gd name="T6" fmla="*/ 2 w 28"/>
                <a:gd name="T7" fmla="*/ 8 h 20"/>
                <a:gd name="T8" fmla="*/ 10 w 28"/>
                <a:gd name="T9" fmla="*/ 16 h 20"/>
                <a:gd name="T10" fmla="*/ 18 w 28"/>
                <a:gd name="T11" fmla="*/ 20 h 20"/>
                <a:gd name="T12" fmla="*/ 28 w 28"/>
                <a:gd name="T13" fmla="*/ 14 h 20"/>
                <a:gd name="T14" fmla="*/ 28 w 28"/>
                <a:gd name="T15" fmla="*/ 6 h 2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0"/>
                <a:gd name="T26" fmla="*/ 28 w 28"/>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0">
                  <a:moveTo>
                    <a:pt x="28" y="6"/>
                  </a:moveTo>
                  <a:lnTo>
                    <a:pt x="18" y="0"/>
                  </a:lnTo>
                  <a:lnTo>
                    <a:pt x="0" y="2"/>
                  </a:lnTo>
                  <a:lnTo>
                    <a:pt x="2" y="8"/>
                  </a:lnTo>
                  <a:lnTo>
                    <a:pt x="10" y="16"/>
                  </a:lnTo>
                  <a:lnTo>
                    <a:pt x="18" y="20"/>
                  </a:lnTo>
                  <a:lnTo>
                    <a:pt x="28" y="14"/>
                  </a:lnTo>
                  <a:lnTo>
                    <a:pt x="28" y="6"/>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3" name="Freeform 767"/>
            <p:cNvSpPr>
              <a:spLocks/>
            </p:cNvSpPr>
            <p:nvPr/>
          </p:nvSpPr>
          <p:spPr bwMode="auto">
            <a:xfrm>
              <a:off x="504" y="3458"/>
              <a:ext cx="44" cy="30"/>
            </a:xfrm>
            <a:custGeom>
              <a:avLst/>
              <a:gdLst>
                <a:gd name="T0" fmla="*/ 4 w 44"/>
                <a:gd name="T1" fmla="*/ 0 h 30"/>
                <a:gd name="T2" fmla="*/ 16 w 44"/>
                <a:gd name="T3" fmla="*/ 8 h 30"/>
                <a:gd name="T4" fmla="*/ 22 w 44"/>
                <a:gd name="T5" fmla="*/ 6 h 30"/>
                <a:gd name="T6" fmla="*/ 30 w 44"/>
                <a:gd name="T7" fmla="*/ 18 h 30"/>
                <a:gd name="T8" fmla="*/ 44 w 44"/>
                <a:gd name="T9" fmla="*/ 24 h 30"/>
                <a:gd name="T10" fmla="*/ 44 w 44"/>
                <a:gd name="T11" fmla="*/ 30 h 30"/>
                <a:gd name="T12" fmla="*/ 28 w 44"/>
                <a:gd name="T13" fmla="*/ 30 h 30"/>
                <a:gd name="T14" fmla="*/ 14 w 44"/>
                <a:gd name="T15" fmla="*/ 16 h 30"/>
                <a:gd name="T16" fmla="*/ 6 w 44"/>
                <a:gd name="T17" fmla="*/ 16 h 30"/>
                <a:gd name="T18" fmla="*/ 0 w 44"/>
                <a:gd name="T19" fmla="*/ 10 h 30"/>
                <a:gd name="T20" fmla="*/ 4 w 44"/>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30"/>
                <a:gd name="T35" fmla="*/ 44 w 44"/>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30">
                  <a:moveTo>
                    <a:pt x="4" y="0"/>
                  </a:moveTo>
                  <a:lnTo>
                    <a:pt x="16" y="8"/>
                  </a:lnTo>
                  <a:lnTo>
                    <a:pt x="22" y="6"/>
                  </a:lnTo>
                  <a:lnTo>
                    <a:pt x="30" y="18"/>
                  </a:lnTo>
                  <a:lnTo>
                    <a:pt x="44" y="24"/>
                  </a:lnTo>
                  <a:lnTo>
                    <a:pt x="44" y="30"/>
                  </a:lnTo>
                  <a:lnTo>
                    <a:pt x="28" y="30"/>
                  </a:lnTo>
                  <a:lnTo>
                    <a:pt x="14" y="16"/>
                  </a:lnTo>
                  <a:lnTo>
                    <a:pt x="6" y="16"/>
                  </a:lnTo>
                  <a:lnTo>
                    <a:pt x="0" y="10"/>
                  </a:lnTo>
                  <a:lnTo>
                    <a:pt x="4" y="0"/>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4" name="Freeform 768"/>
            <p:cNvSpPr>
              <a:spLocks/>
            </p:cNvSpPr>
            <p:nvPr/>
          </p:nvSpPr>
          <p:spPr bwMode="auto">
            <a:xfrm>
              <a:off x="864" y="3602"/>
              <a:ext cx="28" cy="24"/>
            </a:xfrm>
            <a:custGeom>
              <a:avLst/>
              <a:gdLst>
                <a:gd name="T0" fmla="*/ 22 w 28"/>
                <a:gd name="T1" fmla="*/ 0 h 24"/>
                <a:gd name="T2" fmla="*/ 10 w 28"/>
                <a:gd name="T3" fmla="*/ 6 h 24"/>
                <a:gd name="T4" fmla="*/ 2 w 28"/>
                <a:gd name="T5" fmla="*/ 20 h 24"/>
                <a:gd name="T6" fmla="*/ 0 w 28"/>
                <a:gd name="T7" fmla="*/ 24 h 24"/>
                <a:gd name="T8" fmla="*/ 8 w 28"/>
                <a:gd name="T9" fmla="*/ 20 h 24"/>
                <a:gd name="T10" fmla="*/ 14 w 28"/>
                <a:gd name="T11" fmla="*/ 10 h 24"/>
                <a:gd name="T12" fmla="*/ 24 w 28"/>
                <a:gd name="T13" fmla="*/ 6 h 24"/>
                <a:gd name="T14" fmla="*/ 28 w 28"/>
                <a:gd name="T15" fmla="*/ 6 h 24"/>
                <a:gd name="T16" fmla="*/ 22 w 2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4"/>
                <a:gd name="T29" fmla="*/ 28 w 2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4">
                  <a:moveTo>
                    <a:pt x="22" y="0"/>
                  </a:moveTo>
                  <a:lnTo>
                    <a:pt x="10" y="6"/>
                  </a:lnTo>
                  <a:lnTo>
                    <a:pt x="2" y="20"/>
                  </a:lnTo>
                  <a:lnTo>
                    <a:pt x="0" y="24"/>
                  </a:lnTo>
                  <a:lnTo>
                    <a:pt x="8" y="20"/>
                  </a:lnTo>
                  <a:lnTo>
                    <a:pt x="14" y="10"/>
                  </a:lnTo>
                  <a:lnTo>
                    <a:pt x="24" y="6"/>
                  </a:lnTo>
                  <a:lnTo>
                    <a:pt x="28" y="6"/>
                  </a:lnTo>
                  <a:lnTo>
                    <a:pt x="22" y="0"/>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5" name="Freeform 769"/>
            <p:cNvSpPr>
              <a:spLocks/>
            </p:cNvSpPr>
            <p:nvPr/>
          </p:nvSpPr>
          <p:spPr bwMode="auto">
            <a:xfrm>
              <a:off x="1062" y="3658"/>
              <a:ext cx="38" cy="58"/>
            </a:xfrm>
            <a:custGeom>
              <a:avLst/>
              <a:gdLst>
                <a:gd name="T0" fmla="*/ 4 w 38"/>
                <a:gd name="T1" fmla="*/ 0 h 58"/>
                <a:gd name="T2" fmla="*/ 0 w 38"/>
                <a:gd name="T3" fmla="*/ 14 h 58"/>
                <a:gd name="T4" fmla="*/ 16 w 38"/>
                <a:gd name="T5" fmla="*/ 30 h 58"/>
                <a:gd name="T6" fmla="*/ 26 w 38"/>
                <a:gd name="T7" fmla="*/ 46 h 58"/>
                <a:gd name="T8" fmla="*/ 32 w 38"/>
                <a:gd name="T9" fmla="*/ 58 h 58"/>
                <a:gd name="T10" fmla="*/ 34 w 38"/>
                <a:gd name="T11" fmla="*/ 44 h 58"/>
                <a:gd name="T12" fmla="*/ 36 w 38"/>
                <a:gd name="T13" fmla="*/ 24 h 58"/>
                <a:gd name="T14" fmla="*/ 38 w 38"/>
                <a:gd name="T15" fmla="*/ 12 h 58"/>
                <a:gd name="T16" fmla="*/ 30 w 38"/>
                <a:gd name="T17" fmla="*/ 4 h 58"/>
                <a:gd name="T18" fmla="*/ 24 w 38"/>
                <a:gd name="T19" fmla="*/ 6 h 58"/>
                <a:gd name="T20" fmla="*/ 4 w 38"/>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58"/>
                <a:gd name="T35" fmla="*/ 38 w 3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58">
                  <a:moveTo>
                    <a:pt x="4" y="0"/>
                  </a:moveTo>
                  <a:lnTo>
                    <a:pt x="0" y="14"/>
                  </a:lnTo>
                  <a:lnTo>
                    <a:pt x="16" y="30"/>
                  </a:lnTo>
                  <a:lnTo>
                    <a:pt x="26" y="46"/>
                  </a:lnTo>
                  <a:lnTo>
                    <a:pt x="32" y="58"/>
                  </a:lnTo>
                  <a:lnTo>
                    <a:pt x="34" y="44"/>
                  </a:lnTo>
                  <a:lnTo>
                    <a:pt x="36" y="24"/>
                  </a:lnTo>
                  <a:lnTo>
                    <a:pt x="38" y="12"/>
                  </a:lnTo>
                  <a:lnTo>
                    <a:pt x="30" y="4"/>
                  </a:lnTo>
                  <a:lnTo>
                    <a:pt x="24" y="6"/>
                  </a:lnTo>
                  <a:lnTo>
                    <a:pt x="4" y="0"/>
                  </a:lnTo>
                  <a:close/>
                </a:path>
              </a:pathLst>
            </a:custGeom>
            <a:grpFill/>
            <a:ln w="3175">
              <a:solidFill>
                <a:srgbClr val="404040"/>
              </a:solidFill>
              <a:prstDash val="solid"/>
              <a:round/>
              <a:headEnd/>
              <a:tailEnd/>
            </a:ln>
          </p:spPr>
          <p:txBody>
            <a:bodyPr/>
            <a:lstStyle/>
            <a:p>
              <a:pPr>
                <a:defRPr/>
              </a:pPr>
              <a:endParaRPr lang="en-US" dirty="0">
                <a:latin typeface="Arial" pitchFamily="34" charset="0"/>
                <a:cs typeface="Arial" pitchFamily="34" charset="0"/>
              </a:endParaRPr>
            </a:p>
          </p:txBody>
        </p:sp>
        <p:sp>
          <p:nvSpPr>
            <p:cNvPr id="86" name="Rectangle 770"/>
            <p:cNvSpPr>
              <a:spLocks noChangeArrowheads="1"/>
            </p:cNvSpPr>
            <p:nvPr/>
          </p:nvSpPr>
          <p:spPr bwMode="auto">
            <a:xfrm>
              <a:off x="732" y="3335"/>
              <a:ext cx="0" cy="145"/>
            </a:xfrm>
            <a:prstGeom prst="rect">
              <a:avLst/>
            </a:prstGeom>
            <a:grpFill/>
            <a:ln w="9525">
              <a:noFill/>
              <a:miter lim="800000"/>
              <a:headEnd/>
              <a:tailEnd/>
            </a:ln>
          </p:spPr>
          <p:txBody>
            <a:bodyPr wrap="none" lIns="0" tIns="0" rIns="0" bIns="0">
              <a:spAutoFit/>
            </a:bodyPr>
            <a:lstStyle/>
            <a:p>
              <a:pPr>
                <a:defRPr/>
              </a:pPr>
              <a:endParaRPr lang="en-US" dirty="0">
                <a:latin typeface="Calibri" pitchFamily="34" charset="0"/>
                <a:cs typeface="Arial" pitchFamily="34" charset="0"/>
              </a:endParaRPr>
            </a:p>
          </p:txBody>
        </p:sp>
      </p:grpSp>
    </p:spTree>
    <p:extLst>
      <p:ext uri="{BB962C8B-B14F-4D97-AF65-F5344CB8AC3E}">
        <p14:creationId xmlns:p14="http://schemas.microsoft.com/office/powerpoint/2010/main" val="42852111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2100" y="459245"/>
            <a:ext cx="8267700" cy="5909311"/>
          </a:xfrm>
          <a:prstGeom prst="rect">
            <a:avLst/>
          </a:prstGeom>
        </p:spPr>
        <p:txBody>
          <a:bodyPr wrap="square">
            <a:spAutoFit/>
          </a:bodyPr>
          <a:lstStyle/>
          <a:p>
            <a:r>
              <a:rPr lang="en-US" b="1" dirty="0">
                <a:solidFill>
                  <a:schemeClr val="accent1">
                    <a:lumMod val="60000"/>
                    <a:lumOff val="40000"/>
                  </a:schemeClr>
                </a:solidFill>
              </a:rPr>
              <a:t>BCHA </a:t>
            </a:r>
            <a:r>
              <a:rPr lang="en-US" b="1" dirty="0" smtClean="0">
                <a:solidFill>
                  <a:schemeClr val="accent1">
                    <a:lumMod val="60000"/>
                    <a:lumOff val="40000"/>
                  </a:schemeClr>
                </a:solidFill>
              </a:rPr>
              <a:t>member leaders have </a:t>
            </a:r>
          </a:p>
          <a:p>
            <a:r>
              <a:rPr lang="en-US" b="1" dirty="0" smtClean="0">
                <a:solidFill>
                  <a:schemeClr val="accent1">
                    <a:lumMod val="60000"/>
                    <a:lumOff val="40000"/>
                  </a:schemeClr>
                </a:solidFill>
              </a:rPr>
              <a:t>accessible, broad-based information </a:t>
            </a:r>
            <a:br>
              <a:rPr lang="en-US" b="1" dirty="0" smtClean="0">
                <a:solidFill>
                  <a:schemeClr val="accent1">
                    <a:lumMod val="60000"/>
                    <a:lumOff val="40000"/>
                  </a:schemeClr>
                </a:solidFill>
              </a:rPr>
            </a:br>
            <a:r>
              <a:rPr lang="en-US" b="1" dirty="0" smtClean="0">
                <a:solidFill>
                  <a:schemeClr val="accent1">
                    <a:lumMod val="60000"/>
                    <a:lumOff val="40000"/>
                  </a:schemeClr>
                </a:solidFill>
              </a:rPr>
              <a:t>and knowledge</a:t>
            </a:r>
            <a:r>
              <a:rPr lang="en-US" dirty="0"/>
              <a:t> </a:t>
            </a:r>
          </a:p>
          <a:p>
            <a:endParaRPr lang="en-US" b="1" dirty="0" smtClean="0"/>
          </a:p>
          <a:p>
            <a:r>
              <a:rPr lang="en-US" b="1" dirty="0" smtClean="0"/>
              <a:t>Goal</a:t>
            </a:r>
            <a:r>
              <a:rPr lang="en-US" b="1" dirty="0"/>
              <a:t>: </a:t>
            </a:r>
            <a:r>
              <a:rPr lang="en-US" dirty="0"/>
              <a:t>	</a:t>
            </a:r>
            <a:endParaRPr lang="en-US" dirty="0" smtClean="0"/>
          </a:p>
          <a:p>
            <a:r>
              <a:rPr lang="en-US" dirty="0"/>
              <a:t>		 </a:t>
            </a:r>
          </a:p>
          <a:p>
            <a:pPr lvl="0"/>
            <a:r>
              <a:rPr lang="en-US" dirty="0"/>
              <a:t>BCHA’s member organizations will have </a:t>
            </a:r>
            <a:r>
              <a:rPr lang="en-US" dirty="0" smtClean="0"/>
              <a:t>access to needed information and tailored </a:t>
            </a:r>
            <a:r>
              <a:rPr lang="en-US" dirty="0"/>
              <a:t>services to increase capacity to serve </a:t>
            </a:r>
            <a:r>
              <a:rPr lang="en-US" dirty="0" smtClean="0"/>
              <a:t>local and regional trails</a:t>
            </a:r>
            <a:endParaRPr lang="en-US" dirty="0"/>
          </a:p>
          <a:p>
            <a:pPr lvl="0"/>
            <a:endParaRPr lang="en-US" dirty="0"/>
          </a:p>
          <a:p>
            <a:r>
              <a:rPr lang="en-US" b="1" dirty="0" smtClean="0"/>
              <a:t>Objectives:</a:t>
            </a:r>
          </a:p>
          <a:p>
            <a:endParaRPr lang="en-US" dirty="0"/>
          </a:p>
          <a:p>
            <a:pPr marL="285750" lvl="0" indent="-285750">
              <a:buFont typeface="Arial"/>
              <a:buChar char="•"/>
            </a:pPr>
            <a:r>
              <a:rPr lang="en-US" dirty="0"/>
              <a:t>To better meet current and future strategic needs, organized regional programs will build the capabilities of BCHA </a:t>
            </a:r>
            <a:r>
              <a:rPr lang="en-US" dirty="0" smtClean="0"/>
              <a:t>leaders</a:t>
            </a:r>
            <a:endParaRPr lang="en-US" dirty="0"/>
          </a:p>
          <a:p>
            <a:pPr marL="285750" lvl="0" indent="-285750">
              <a:buFont typeface="Arial"/>
              <a:buChar char="•"/>
            </a:pPr>
            <a:r>
              <a:rPr lang="en-US" dirty="0" smtClean="0"/>
              <a:t>Accurate </a:t>
            </a:r>
            <a:r>
              <a:rPr lang="en-US" dirty="0"/>
              <a:t>and timely information and tools for members’ </a:t>
            </a:r>
            <a:r>
              <a:rPr lang="en-US" dirty="0" smtClean="0"/>
              <a:t>organizations</a:t>
            </a:r>
          </a:p>
          <a:p>
            <a:pPr marL="285750" lvl="0" indent="-285750">
              <a:buFont typeface="Arial"/>
              <a:buChar char="•"/>
            </a:pPr>
            <a:r>
              <a:rPr lang="en-US" dirty="0" smtClean="0"/>
              <a:t>Build capacity with states and local chapters</a:t>
            </a:r>
          </a:p>
          <a:p>
            <a:pPr lvl="0"/>
            <a:r>
              <a:rPr lang="en-US" dirty="0" smtClean="0"/>
              <a:t> </a:t>
            </a:r>
            <a:endParaRPr lang="en-US" dirty="0"/>
          </a:p>
          <a:p>
            <a:r>
              <a:rPr lang="en-US" b="1" dirty="0"/>
              <a:t>Success </a:t>
            </a:r>
            <a:r>
              <a:rPr lang="en-US" b="1" dirty="0" smtClean="0"/>
              <a:t>Measures:</a:t>
            </a:r>
          </a:p>
          <a:p>
            <a:endParaRPr lang="en-US" dirty="0"/>
          </a:p>
          <a:p>
            <a:pPr marL="285750" lvl="0" indent="-285750">
              <a:buFont typeface="Arial"/>
              <a:buChar char="•"/>
            </a:pPr>
            <a:r>
              <a:rPr lang="en-US" dirty="0" smtClean="0"/>
              <a:t>Regional leaders identified and trained</a:t>
            </a:r>
          </a:p>
          <a:p>
            <a:pPr marL="285750" lvl="0" indent="-285750">
              <a:buFont typeface="Arial"/>
              <a:buChar char="•"/>
            </a:pPr>
            <a:r>
              <a:rPr lang="en-US" dirty="0" smtClean="0"/>
              <a:t>One regional meeting in each region annually</a:t>
            </a:r>
          </a:p>
          <a:p>
            <a:pPr marL="285750" lvl="0" indent="-285750">
              <a:buFont typeface="Arial"/>
              <a:buChar char="•"/>
            </a:pPr>
            <a:r>
              <a:rPr lang="en-US" dirty="0" smtClean="0"/>
              <a:t>Horse and mule owners’ trail use preserved</a:t>
            </a:r>
            <a:endParaRPr lang="en-US" dirty="0"/>
          </a:p>
        </p:txBody>
      </p:sp>
    </p:spTree>
    <p:extLst>
      <p:ext uri="{BB962C8B-B14F-4D97-AF65-F5344CB8AC3E}">
        <p14:creationId xmlns:p14="http://schemas.microsoft.com/office/powerpoint/2010/main" val="35418497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456246"/>
            <a:ext cx="8343900" cy="6401754"/>
          </a:xfrm>
          <a:prstGeom prst="rect">
            <a:avLst/>
          </a:prstGeom>
        </p:spPr>
        <p:txBody>
          <a:bodyPr wrap="square">
            <a:spAutoFit/>
          </a:bodyPr>
          <a:lstStyle/>
          <a:p>
            <a:endParaRPr lang="en-US" b="1" dirty="0" smtClean="0"/>
          </a:p>
          <a:p>
            <a:endParaRPr lang="en-US" b="1" dirty="0"/>
          </a:p>
          <a:p>
            <a:endParaRPr lang="en-US" b="1" dirty="0" smtClean="0"/>
          </a:p>
          <a:p>
            <a:endParaRPr lang="en-US" b="1" dirty="0"/>
          </a:p>
          <a:p>
            <a:r>
              <a:rPr lang="en-US" b="1" dirty="0" smtClean="0"/>
              <a:t>Strategies</a:t>
            </a:r>
            <a:r>
              <a:rPr lang="en-US" b="1" dirty="0"/>
              <a:t>:	</a:t>
            </a:r>
            <a:endParaRPr lang="en-US" b="1" dirty="0" smtClean="0"/>
          </a:p>
          <a:p>
            <a:r>
              <a:rPr lang="en-US" b="1" dirty="0"/>
              <a:t>	</a:t>
            </a:r>
            <a:endParaRPr lang="en-US" dirty="0"/>
          </a:p>
          <a:p>
            <a:pPr marL="285750" indent="-285750">
              <a:buFont typeface="Arial"/>
              <a:buChar char="•"/>
            </a:pPr>
            <a:r>
              <a:rPr lang="en-US" sz="1600" dirty="0" smtClean="0"/>
              <a:t>Educate chapter and state organizations on how to identify and successfully apply for grants; find alternative resources; develop partnerships with youth groups, donors, and sponsors</a:t>
            </a:r>
          </a:p>
          <a:p>
            <a:pPr marL="285750" indent="-285750">
              <a:buFont typeface="Arial"/>
              <a:buChar char="•"/>
            </a:pPr>
            <a:r>
              <a:rPr lang="en-US" sz="1600" dirty="0" smtClean="0"/>
              <a:t>Regional leaders, state, </a:t>
            </a:r>
            <a:r>
              <a:rPr lang="en-US" sz="1600" dirty="0"/>
              <a:t>and </a:t>
            </a:r>
            <a:r>
              <a:rPr lang="en-US" sz="1600" dirty="0" smtClean="0"/>
              <a:t>local groups </a:t>
            </a:r>
            <a:r>
              <a:rPr lang="en-US" sz="1600" dirty="0"/>
              <a:t>know their area </a:t>
            </a:r>
            <a:r>
              <a:rPr lang="en-US" sz="1600" dirty="0" smtClean="0"/>
              <a:t>best: </a:t>
            </a:r>
            <a:r>
              <a:rPr lang="en-US" sz="1600" dirty="0"/>
              <a:t>BCHA will </a:t>
            </a:r>
            <a:r>
              <a:rPr lang="en-US" sz="1600" dirty="0" smtClean="0"/>
              <a:t>help them leverage </a:t>
            </a:r>
            <a:r>
              <a:rPr lang="en-US" sz="1600" dirty="0"/>
              <a:t>the knowledge and skills in each area to support the </a:t>
            </a:r>
            <a:r>
              <a:rPr lang="en-US" sz="1600" dirty="0" smtClean="0"/>
              <a:t>work</a:t>
            </a:r>
            <a:endParaRPr lang="en-US" sz="1600" dirty="0"/>
          </a:p>
          <a:p>
            <a:pPr marL="285750" lvl="0" indent="-285750">
              <a:buFont typeface="Arial"/>
              <a:buChar char="•"/>
            </a:pPr>
            <a:r>
              <a:rPr lang="en-US" sz="1600" dirty="0" smtClean="0"/>
              <a:t>Regional </a:t>
            </a:r>
            <a:r>
              <a:rPr lang="en-US" sz="1600" dirty="0"/>
              <a:t>leaders coordinate and connect with BCHA for agency and legislative </a:t>
            </a:r>
            <a:r>
              <a:rPr lang="en-US" sz="1600" dirty="0" smtClean="0"/>
              <a:t>assistance</a:t>
            </a:r>
          </a:p>
          <a:p>
            <a:pPr marL="285750" indent="-285750">
              <a:buFont typeface="Arial"/>
              <a:buChar char="•"/>
            </a:pPr>
            <a:r>
              <a:rPr lang="en-US" sz="1600" dirty="0"/>
              <a:t>Regional team meetings so members can exchange best practices, information, and skills </a:t>
            </a:r>
            <a:r>
              <a:rPr lang="en-US" sz="1600" dirty="0" smtClean="0"/>
              <a:t>training</a:t>
            </a:r>
          </a:p>
          <a:p>
            <a:pPr marL="285750" indent="-285750">
              <a:buFont typeface="Arial"/>
              <a:buChar char="•"/>
            </a:pPr>
            <a:r>
              <a:rPr lang="en-US" sz="1600" dirty="0" smtClean="0"/>
              <a:t>Major ongoing, active advocacy efforts at chapter, state, and national level by all members</a:t>
            </a:r>
          </a:p>
          <a:p>
            <a:pPr marL="285750" indent="-285750">
              <a:buFont typeface="Arial"/>
              <a:buChar char="•"/>
            </a:pPr>
            <a:r>
              <a:rPr lang="en-US" sz="1600" dirty="0" smtClean="0"/>
              <a:t>Education and safety training, including defensive horsemanship</a:t>
            </a:r>
          </a:p>
          <a:p>
            <a:pPr lvl="0"/>
            <a:endParaRPr lang="en-US" dirty="0"/>
          </a:p>
          <a:p>
            <a:r>
              <a:rPr lang="en-US" b="1" dirty="0"/>
              <a:t>Fiscal </a:t>
            </a:r>
            <a:r>
              <a:rPr lang="en-US" b="1" dirty="0" smtClean="0"/>
              <a:t>impacts:  </a:t>
            </a:r>
          </a:p>
          <a:p>
            <a:endParaRPr lang="en-US" dirty="0"/>
          </a:p>
          <a:p>
            <a:pPr marL="285750" lvl="0" indent="-285750">
              <a:buFont typeface="Arial"/>
              <a:buChar char="•"/>
            </a:pPr>
            <a:r>
              <a:rPr lang="en-US" sz="1400" dirty="0"/>
              <a:t>National organization meeting costs are contained</a:t>
            </a:r>
          </a:p>
          <a:p>
            <a:pPr marL="285750" lvl="0" indent="-285750">
              <a:buFont typeface="Arial"/>
              <a:buChar char="•"/>
            </a:pPr>
            <a:r>
              <a:rPr lang="en-US" sz="1400" dirty="0"/>
              <a:t>Resources developed and distributed </a:t>
            </a:r>
            <a:r>
              <a:rPr lang="en-US" sz="1400" dirty="0" smtClean="0"/>
              <a:t>effectively</a:t>
            </a:r>
          </a:p>
          <a:p>
            <a:pPr marL="285750" lvl="0" indent="-285750">
              <a:buFont typeface="Arial"/>
              <a:buChar char="•"/>
            </a:pPr>
            <a:r>
              <a:rPr lang="en-US" sz="1400" dirty="0" smtClean="0"/>
              <a:t>BCHA investment maximized</a:t>
            </a:r>
            <a:endParaRPr lang="en-US" sz="1400" dirty="0"/>
          </a:p>
          <a:p>
            <a:pPr lvl="0"/>
            <a:endParaRPr lang="en-US" dirty="0"/>
          </a:p>
        </p:txBody>
      </p:sp>
      <p:sp>
        <p:nvSpPr>
          <p:cNvPr id="3" name="Rectangle 2"/>
          <p:cNvSpPr/>
          <p:nvPr/>
        </p:nvSpPr>
        <p:spPr>
          <a:xfrm>
            <a:off x="609600" y="654735"/>
            <a:ext cx="4572000" cy="923330"/>
          </a:xfrm>
          <a:prstGeom prst="rect">
            <a:avLst/>
          </a:prstGeom>
        </p:spPr>
        <p:txBody>
          <a:bodyPr>
            <a:spAutoFit/>
          </a:bodyPr>
          <a:lstStyle/>
          <a:p>
            <a:r>
              <a:rPr lang="en-US" b="1" dirty="0">
                <a:solidFill>
                  <a:schemeClr val="accent1">
                    <a:lumMod val="60000"/>
                    <a:lumOff val="40000"/>
                  </a:schemeClr>
                </a:solidFill>
              </a:rPr>
              <a:t>BCHA member leaders have </a:t>
            </a:r>
          </a:p>
          <a:p>
            <a:r>
              <a:rPr lang="en-US" b="1" dirty="0">
                <a:solidFill>
                  <a:schemeClr val="accent1">
                    <a:lumMod val="60000"/>
                    <a:lumOff val="40000"/>
                  </a:schemeClr>
                </a:solidFill>
              </a:rPr>
              <a:t>accessible, broad-based information and knowledge</a:t>
            </a:r>
            <a:endParaRPr lang="en-US" b="1" dirty="0">
              <a:solidFill>
                <a:srgbClr val="748CBC"/>
              </a:solidFill>
            </a:endParaRPr>
          </a:p>
        </p:txBody>
      </p:sp>
    </p:spTree>
    <p:extLst>
      <p:ext uri="{BB962C8B-B14F-4D97-AF65-F5344CB8AC3E}">
        <p14:creationId xmlns:p14="http://schemas.microsoft.com/office/powerpoint/2010/main" val="19766522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55700" y="647700"/>
            <a:ext cx="5041900" cy="1477328"/>
          </a:xfrm>
          <a:prstGeom prst="rect">
            <a:avLst/>
          </a:prstGeom>
          <a:noFill/>
        </p:spPr>
        <p:txBody>
          <a:bodyPr wrap="square" rtlCol="0">
            <a:spAutoFit/>
          </a:bodyPr>
          <a:lstStyle/>
          <a:p>
            <a:r>
              <a:rPr lang="en-US" b="1" dirty="0" smtClean="0"/>
              <a:t>Members will sustain and support the national organization – BCHA’s member organizations benefit from programs that bring together organizations like the USFS and Conservation Corps</a:t>
            </a:r>
            <a:endParaRPr lang="en-US" b="1" dirty="0"/>
          </a:p>
        </p:txBody>
      </p:sp>
    </p:spTree>
    <p:extLst>
      <p:ext uri="{BB962C8B-B14F-4D97-AF65-F5344CB8AC3E}">
        <p14:creationId xmlns:p14="http://schemas.microsoft.com/office/powerpoint/2010/main" val="3397814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0500" y="357644"/>
            <a:ext cx="4292600" cy="6001643"/>
          </a:xfrm>
          <a:prstGeom prst="rect">
            <a:avLst/>
          </a:prstGeom>
        </p:spPr>
        <p:txBody>
          <a:bodyPr wrap="square">
            <a:spAutoFit/>
          </a:bodyPr>
          <a:lstStyle/>
          <a:p>
            <a:r>
              <a:rPr lang="en-US" b="1" dirty="0" smtClean="0">
                <a:solidFill>
                  <a:schemeClr val="accent2"/>
                </a:solidFill>
              </a:rPr>
              <a:t>Members will sustain and </a:t>
            </a:r>
          </a:p>
          <a:p>
            <a:r>
              <a:rPr lang="en-US" b="1" dirty="0">
                <a:solidFill>
                  <a:schemeClr val="accent2"/>
                </a:solidFill>
              </a:rPr>
              <a:t>s</a:t>
            </a:r>
            <a:r>
              <a:rPr lang="en-US" b="1" dirty="0" smtClean="0">
                <a:solidFill>
                  <a:schemeClr val="accent2"/>
                </a:solidFill>
              </a:rPr>
              <a:t>upport the national organization</a:t>
            </a:r>
            <a:endParaRPr lang="en-US" b="1" dirty="0">
              <a:solidFill>
                <a:schemeClr val="accent2"/>
              </a:solidFill>
            </a:endParaRPr>
          </a:p>
          <a:p>
            <a:r>
              <a:rPr lang="en-US" dirty="0"/>
              <a:t> </a:t>
            </a:r>
          </a:p>
          <a:p>
            <a:r>
              <a:rPr lang="en-US" b="1" dirty="0"/>
              <a:t>Goal: </a:t>
            </a:r>
            <a:r>
              <a:rPr lang="en-US" dirty="0"/>
              <a:t>	</a:t>
            </a:r>
            <a:endParaRPr lang="en-US" dirty="0" smtClean="0"/>
          </a:p>
          <a:p>
            <a:r>
              <a:rPr lang="en-US" dirty="0"/>
              <a:t>		 </a:t>
            </a:r>
          </a:p>
          <a:p>
            <a:r>
              <a:rPr lang="en-US" sz="1400" dirty="0" smtClean="0"/>
              <a:t>Membership and fundraising will support costs </a:t>
            </a:r>
            <a:r>
              <a:rPr lang="en-US" sz="1400" dirty="0"/>
              <a:t>to “be at the table</a:t>
            </a:r>
            <a:r>
              <a:rPr lang="en-US" sz="1400" dirty="0" smtClean="0"/>
              <a:t>” with agencies and like-minded organizations to support the right </a:t>
            </a:r>
            <a:r>
              <a:rPr lang="en-US" sz="1400" dirty="0"/>
              <a:t>to ride on public </a:t>
            </a:r>
            <a:r>
              <a:rPr lang="en-US" sz="1400" dirty="0" smtClean="0"/>
              <a:t>lands and assist regional leaders.</a:t>
            </a:r>
            <a:r>
              <a:rPr lang="en-US" sz="1400" dirty="0"/>
              <a:t> Responsible stewardship of the land means more than just doing good work—it means making the most out of every donation we receive. </a:t>
            </a:r>
            <a:r>
              <a:rPr lang="en-US" sz="1400" i="1" dirty="0" smtClean="0"/>
              <a:t>Some of our greatest challenges exist in some of the most scenic and remote areas that are difficult and costly to access.</a:t>
            </a:r>
            <a:endParaRPr lang="en-US" sz="1400" i="1" dirty="0"/>
          </a:p>
          <a:p>
            <a:pPr lvl="0"/>
            <a:endParaRPr lang="en-US" dirty="0"/>
          </a:p>
          <a:p>
            <a:pPr lvl="0"/>
            <a:endParaRPr lang="en-US" dirty="0"/>
          </a:p>
          <a:p>
            <a:r>
              <a:rPr lang="en-US" b="1" dirty="0" smtClean="0"/>
              <a:t>Objectives:</a:t>
            </a:r>
          </a:p>
          <a:p>
            <a:endParaRPr lang="en-US" dirty="0"/>
          </a:p>
          <a:p>
            <a:pPr lvl="0"/>
            <a:r>
              <a:rPr lang="en-US" sz="1400" dirty="0" smtClean="0"/>
              <a:t>Financially stable, growing membership base</a:t>
            </a:r>
          </a:p>
          <a:p>
            <a:pPr lvl="0"/>
            <a:r>
              <a:rPr lang="en-US" dirty="0" smtClean="0"/>
              <a:t> </a:t>
            </a:r>
            <a:endParaRPr lang="en-US" dirty="0"/>
          </a:p>
          <a:p>
            <a:r>
              <a:rPr lang="en-US" b="1" dirty="0"/>
              <a:t>Success </a:t>
            </a:r>
            <a:r>
              <a:rPr lang="en-US" b="1" dirty="0" smtClean="0"/>
              <a:t>Measure:</a:t>
            </a:r>
          </a:p>
          <a:p>
            <a:endParaRPr lang="en-US" dirty="0"/>
          </a:p>
          <a:p>
            <a:pPr lvl="0"/>
            <a:r>
              <a:rPr lang="en-US" sz="1400" dirty="0" smtClean="0"/>
              <a:t>$100,000 in fundraising initiatives each year to leverage member dues.</a:t>
            </a:r>
          </a:p>
        </p:txBody>
      </p:sp>
      <p:pic>
        <p:nvPicPr>
          <p:cNvPr id="5" name="Picture 4" descr="_15_0010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4966" y="751344"/>
            <a:ext cx="3826933" cy="5740400"/>
          </a:xfrm>
          <a:prstGeom prst="rect">
            <a:avLst/>
          </a:prstGeom>
        </p:spPr>
      </p:pic>
    </p:spTree>
    <p:extLst>
      <p:ext uri="{BB962C8B-B14F-4D97-AF65-F5344CB8AC3E}">
        <p14:creationId xmlns:p14="http://schemas.microsoft.com/office/powerpoint/2010/main" val="20814539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02000"/>
            <a:ext cx="6908800" cy="3354765"/>
          </a:xfrm>
          <a:prstGeom prst="rect">
            <a:avLst/>
          </a:prstGeom>
        </p:spPr>
        <p:txBody>
          <a:bodyPr wrap="square">
            <a:spAutoFit/>
          </a:bodyPr>
          <a:lstStyle/>
          <a:p>
            <a:endParaRPr lang="en-US" b="1" dirty="0" smtClean="0"/>
          </a:p>
          <a:p>
            <a:endParaRPr lang="en-US" b="1" dirty="0"/>
          </a:p>
          <a:p>
            <a:endParaRPr lang="en-US" b="1" dirty="0" smtClean="0"/>
          </a:p>
          <a:p>
            <a:endParaRPr lang="en-US" b="1" dirty="0"/>
          </a:p>
          <a:p>
            <a:r>
              <a:rPr lang="en-US" sz="1400" b="1" dirty="0" smtClean="0"/>
              <a:t>Strategies</a:t>
            </a:r>
            <a:r>
              <a:rPr lang="en-US" sz="1400" b="1" dirty="0"/>
              <a:t>:	</a:t>
            </a:r>
            <a:endParaRPr lang="en-US" sz="1400" b="1" dirty="0" smtClean="0"/>
          </a:p>
          <a:p>
            <a:r>
              <a:rPr lang="en-US" sz="1400" b="1" dirty="0"/>
              <a:t>	</a:t>
            </a:r>
            <a:endParaRPr lang="en-US" sz="1400" dirty="0"/>
          </a:p>
          <a:p>
            <a:pPr lvl="0"/>
            <a:r>
              <a:rPr lang="en-US" sz="1400" dirty="0" smtClean="0"/>
              <a:t>Annual fundraising plan</a:t>
            </a:r>
            <a:endParaRPr lang="en-US" sz="1400" dirty="0"/>
          </a:p>
          <a:p>
            <a:pPr lvl="0"/>
            <a:endParaRPr lang="en-US" sz="1400" dirty="0" smtClean="0"/>
          </a:p>
          <a:p>
            <a:pPr lvl="0"/>
            <a:endParaRPr lang="en-US" sz="1400" dirty="0"/>
          </a:p>
          <a:p>
            <a:r>
              <a:rPr lang="en-US" sz="1400" b="1" dirty="0"/>
              <a:t>Fiscal impact:  </a:t>
            </a:r>
            <a:endParaRPr lang="en-US" sz="1400" b="1" dirty="0" smtClean="0"/>
          </a:p>
          <a:p>
            <a:endParaRPr lang="en-US" sz="1400" dirty="0"/>
          </a:p>
          <a:p>
            <a:pPr lvl="0"/>
            <a:r>
              <a:rPr lang="en-US" sz="1400" dirty="0" smtClean="0"/>
              <a:t>At least $100,000 will be raised each year to build capacity and provide assistance through matching grants for state, affiliate, chapter, and unit members in their efforts to keep trails open and accessible.</a:t>
            </a:r>
            <a:endParaRPr lang="en-US" sz="1400" dirty="0"/>
          </a:p>
        </p:txBody>
      </p:sp>
      <p:sp>
        <p:nvSpPr>
          <p:cNvPr id="3" name="Rectangle 2"/>
          <p:cNvSpPr/>
          <p:nvPr/>
        </p:nvSpPr>
        <p:spPr>
          <a:xfrm>
            <a:off x="609600" y="654735"/>
            <a:ext cx="4572000" cy="646331"/>
          </a:xfrm>
          <a:prstGeom prst="rect">
            <a:avLst/>
          </a:prstGeom>
        </p:spPr>
        <p:txBody>
          <a:bodyPr>
            <a:spAutoFit/>
          </a:bodyPr>
          <a:lstStyle/>
          <a:p>
            <a:r>
              <a:rPr lang="en-US" b="1" dirty="0" smtClean="0">
                <a:solidFill>
                  <a:srgbClr val="748CBC"/>
                </a:solidFill>
              </a:rPr>
              <a:t>Members will sustain and </a:t>
            </a:r>
          </a:p>
          <a:p>
            <a:r>
              <a:rPr lang="en-US" b="1" dirty="0">
                <a:solidFill>
                  <a:srgbClr val="748CBC"/>
                </a:solidFill>
              </a:rPr>
              <a:t>s</a:t>
            </a:r>
            <a:r>
              <a:rPr lang="en-US" b="1" dirty="0" smtClean="0">
                <a:solidFill>
                  <a:srgbClr val="748CBC"/>
                </a:solidFill>
              </a:rPr>
              <a:t>upport the national organization</a:t>
            </a:r>
            <a:endParaRPr lang="en-US" b="1" dirty="0">
              <a:solidFill>
                <a:srgbClr val="748CBC"/>
              </a:solidFill>
            </a:endParaRPr>
          </a:p>
        </p:txBody>
      </p:sp>
      <p:pic>
        <p:nvPicPr>
          <p:cNvPr id="4" name="Picture 3" descr="IMG_2781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4392429"/>
          </a:xfrm>
          <a:prstGeom prst="rect">
            <a:avLst/>
          </a:prstGeom>
        </p:spPr>
      </p:pic>
      <p:sp>
        <p:nvSpPr>
          <p:cNvPr id="5" name="TextBox 4"/>
          <p:cNvSpPr txBox="1"/>
          <p:nvPr/>
        </p:nvSpPr>
        <p:spPr>
          <a:xfrm>
            <a:off x="3898900" y="4533900"/>
            <a:ext cx="5092700" cy="830997"/>
          </a:xfrm>
          <a:prstGeom prst="rect">
            <a:avLst/>
          </a:prstGeom>
          <a:noFill/>
        </p:spPr>
        <p:txBody>
          <a:bodyPr wrap="square" rtlCol="0">
            <a:spAutoFit/>
          </a:bodyPr>
          <a:lstStyle/>
          <a:p>
            <a:r>
              <a:rPr lang="en-US" sz="1600" i="1" dirty="0" smtClean="0"/>
              <a:t>“We’re like a big family working together to help get the job done.” </a:t>
            </a:r>
          </a:p>
          <a:p>
            <a:r>
              <a:rPr lang="en-US" sz="1600" i="1" dirty="0" smtClean="0"/>
              <a:t> – </a:t>
            </a:r>
            <a:r>
              <a:rPr lang="en-US" sz="1600" dirty="0" smtClean="0"/>
              <a:t>Peter Lewis, California CCC Backcountry Manager</a:t>
            </a:r>
            <a:endParaRPr lang="en-US" sz="1600" dirty="0"/>
          </a:p>
        </p:txBody>
      </p:sp>
    </p:spTree>
    <p:extLst>
      <p:ext uri="{BB962C8B-B14F-4D97-AF65-F5344CB8AC3E}">
        <p14:creationId xmlns:p14="http://schemas.microsoft.com/office/powerpoint/2010/main" val="16145000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9100" y="650251"/>
            <a:ext cx="8001000" cy="5478424"/>
          </a:xfrm>
          <a:prstGeom prst="rect">
            <a:avLst/>
          </a:prstGeom>
        </p:spPr>
        <p:txBody>
          <a:bodyPr wrap="square">
            <a:spAutoFit/>
          </a:bodyPr>
          <a:lstStyle/>
          <a:p>
            <a:r>
              <a:rPr lang="en-US" b="1" dirty="0"/>
              <a:t>Our Mission is Fulfilled by Our Members and Your </a:t>
            </a:r>
            <a:r>
              <a:rPr lang="en-US" b="1" dirty="0" smtClean="0"/>
              <a:t>Support</a:t>
            </a:r>
            <a:endParaRPr lang="en-US" b="1" dirty="0"/>
          </a:p>
          <a:p>
            <a:endParaRPr lang="en-US" dirty="0"/>
          </a:p>
          <a:p>
            <a:pPr>
              <a:spcAft>
                <a:spcPts val="1800"/>
              </a:spcAft>
            </a:pPr>
            <a:r>
              <a:rPr lang="en-US" sz="1600" dirty="0" smtClean="0"/>
              <a:t>We believe:</a:t>
            </a:r>
            <a:endParaRPr lang="en-US" sz="1600" dirty="0"/>
          </a:p>
          <a:p>
            <a:pPr marL="285750" indent="-285750">
              <a:spcAft>
                <a:spcPts val="1800"/>
              </a:spcAft>
              <a:buFont typeface="Arial"/>
              <a:buChar char="•"/>
            </a:pPr>
            <a:r>
              <a:rPr lang="en-US" sz="1600" dirty="0"/>
              <a:t>Responsible stewardship of the land means more than just doing good work—it means making the most out of every donation we </a:t>
            </a:r>
            <a:r>
              <a:rPr lang="en-US" sz="1600" dirty="0" smtClean="0"/>
              <a:t>receive</a:t>
            </a:r>
            <a:endParaRPr lang="en-US" sz="1600" dirty="0"/>
          </a:p>
          <a:p>
            <a:pPr marL="285750" lvl="0" indent="-285750" fontAlgn="base" hangingPunct="0">
              <a:spcAft>
                <a:spcPts val="1800"/>
              </a:spcAft>
              <a:buFont typeface="Arial"/>
              <a:buChar char="•"/>
            </a:pPr>
            <a:r>
              <a:rPr lang="en-US" sz="1600" dirty="0" smtClean="0"/>
              <a:t>Common </a:t>
            </a:r>
            <a:r>
              <a:rPr lang="en-US" sz="1600" dirty="0"/>
              <a:t>sense use and enjoyment of pack and saddle stock in America’s back country and Wilderness </a:t>
            </a:r>
            <a:r>
              <a:rPr lang="en-US" sz="1600" dirty="0" smtClean="0"/>
              <a:t>areas is part of America’s heritage and legacy</a:t>
            </a:r>
            <a:endParaRPr lang="en-US" sz="1600" dirty="0"/>
          </a:p>
          <a:p>
            <a:pPr marL="285750" lvl="0" indent="-285750" fontAlgn="base" hangingPunct="0">
              <a:spcAft>
                <a:spcPts val="1800"/>
              </a:spcAft>
              <a:buFont typeface="Arial"/>
              <a:buChar char="•"/>
            </a:pPr>
            <a:r>
              <a:rPr lang="en-US" sz="1600" dirty="0" smtClean="0"/>
              <a:t>We have a job to ensure public </a:t>
            </a:r>
            <a:r>
              <a:rPr lang="en-US" sz="1600" dirty="0"/>
              <a:t>lands remain open to recreational stock use for the benefit of all </a:t>
            </a:r>
            <a:r>
              <a:rPr lang="en-US" sz="1600" dirty="0" smtClean="0"/>
              <a:t>trail users, which includes our extensive national volunteer efforts to preserve and maintain trails</a:t>
            </a:r>
            <a:endParaRPr lang="en-US" sz="1600" dirty="0"/>
          </a:p>
          <a:p>
            <a:pPr marL="285750" lvl="0" indent="-285750" fontAlgn="base" hangingPunct="0">
              <a:spcAft>
                <a:spcPts val="1800"/>
              </a:spcAft>
              <a:buFont typeface="Arial"/>
              <a:buChar char="•"/>
            </a:pPr>
            <a:r>
              <a:rPr lang="en-US" sz="1600" dirty="0" smtClean="0"/>
              <a:t>In our duty to assist the </a:t>
            </a:r>
            <a:r>
              <a:rPr lang="en-US" sz="1600" dirty="0"/>
              <a:t>various government and private agencies in their maintenance and management of </a:t>
            </a:r>
            <a:r>
              <a:rPr lang="en-US" sz="1600" dirty="0" smtClean="0"/>
              <a:t>public lands trails and resources</a:t>
            </a:r>
            <a:endParaRPr lang="en-US" sz="1600" dirty="0"/>
          </a:p>
          <a:p>
            <a:pPr marL="285750" lvl="0" indent="-285750" fontAlgn="base" hangingPunct="0">
              <a:spcAft>
                <a:spcPts val="1800"/>
              </a:spcAft>
              <a:buFont typeface="Arial"/>
              <a:buChar char="•"/>
            </a:pPr>
            <a:r>
              <a:rPr lang="en-US" sz="1600" dirty="0" smtClean="0"/>
              <a:t>We have a duty to educate, encourage, and invest in active participation by young leaders </a:t>
            </a:r>
            <a:r>
              <a:rPr lang="en-US" sz="1600" dirty="0"/>
              <a:t>in the wise and sustainable use of the back country </a:t>
            </a:r>
            <a:r>
              <a:rPr lang="en-US" sz="1600" dirty="0" smtClean="0"/>
              <a:t>resource</a:t>
            </a:r>
            <a:endParaRPr lang="en-US" sz="1600" dirty="0"/>
          </a:p>
          <a:p>
            <a:pPr marL="285750" indent="-285750">
              <a:spcAft>
                <a:spcPts val="1800"/>
              </a:spcAft>
              <a:buFont typeface="Arial"/>
              <a:buChar char="•"/>
            </a:pPr>
            <a:r>
              <a:rPr lang="en-US" sz="1600" dirty="0" smtClean="0"/>
              <a:t>We can fulfill our goals best by building capacity </a:t>
            </a:r>
            <a:r>
              <a:rPr lang="en-US" sz="1600" dirty="0"/>
              <a:t>of </a:t>
            </a:r>
            <a:r>
              <a:rPr lang="en-US" sz="1600" dirty="0" smtClean="0"/>
              <a:t>existing and new Back </a:t>
            </a:r>
            <a:r>
              <a:rPr lang="en-US" sz="1600" dirty="0"/>
              <a:t>Country Horsemen’s </a:t>
            </a:r>
            <a:r>
              <a:rPr lang="en-US" sz="1600" dirty="0" smtClean="0"/>
              <a:t>organizations</a:t>
            </a:r>
            <a:endParaRPr lang="en-US" sz="1600" dirty="0"/>
          </a:p>
        </p:txBody>
      </p:sp>
    </p:spTree>
    <p:extLst>
      <p:ext uri="{BB962C8B-B14F-4D97-AF65-F5344CB8AC3E}">
        <p14:creationId xmlns:p14="http://schemas.microsoft.com/office/powerpoint/2010/main" val="391670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
            <a:ext cx="2806700" cy="502920"/>
          </a:xfrm>
        </p:spPr>
        <p:txBody>
          <a:bodyPr/>
          <a:lstStyle/>
          <a:p>
            <a:r>
              <a:rPr lang="en-US" dirty="0" smtClean="0"/>
              <a:t>What Do We Do?</a:t>
            </a:r>
            <a:endParaRPr lang="en-US" dirty="0"/>
          </a:p>
        </p:txBody>
      </p:sp>
      <p:pic>
        <p:nvPicPr>
          <p:cNvPr id="5" name="Picture Placeholder 4" descr="194.JPG"/>
          <p:cNvPicPr>
            <a:picLocks noGrp="1" noChangeAspect="1"/>
          </p:cNvPicPr>
          <p:nvPr>
            <p:ph type="pic" idx="1"/>
          </p:nvPr>
        </p:nvPicPr>
        <p:blipFill>
          <a:blip r:embed="rId2" cstate="email">
            <a:extLst>
              <a:ext uri="{28A0092B-C50C-407E-A947-70E740481C1C}">
                <a14:useLocalDpi xmlns:a14="http://schemas.microsoft.com/office/drawing/2010/main" val="0"/>
              </a:ext>
            </a:extLst>
          </a:blip>
          <a:srcRect t="15059" b="15059"/>
          <a:stretch>
            <a:fillRect/>
          </a:stretch>
        </p:blipFill>
        <p:spPr>
          <a:xfrm>
            <a:off x="4249738" y="1689100"/>
            <a:ext cx="4513262" cy="4205288"/>
          </a:xfrm>
        </p:spPr>
      </p:pic>
      <p:sp>
        <p:nvSpPr>
          <p:cNvPr id="4" name="Text Placeholder 3"/>
          <p:cNvSpPr>
            <a:spLocks noGrp="1"/>
          </p:cNvSpPr>
          <p:nvPr>
            <p:ph type="body" sz="half" idx="2"/>
          </p:nvPr>
        </p:nvSpPr>
        <p:spPr>
          <a:xfrm>
            <a:off x="457200" y="1398588"/>
            <a:ext cx="3606800" cy="4470400"/>
          </a:xfrm>
        </p:spPr>
        <p:txBody>
          <a:bodyPr>
            <a:normAutofit/>
          </a:bodyPr>
          <a:lstStyle/>
          <a:p>
            <a:pPr>
              <a:lnSpc>
                <a:spcPct val="120000"/>
              </a:lnSpc>
            </a:pPr>
            <a:r>
              <a:rPr lang="en-US" sz="1600" dirty="0"/>
              <a:t>Our member association Back Country Horsemen of America (BCHA) </a:t>
            </a:r>
            <a:r>
              <a:rPr lang="en-US" sz="1600" dirty="0" smtClean="0"/>
              <a:t>builds capacity to enhance the </a:t>
            </a:r>
            <a:r>
              <a:rPr lang="en-US" sz="1600" dirty="0"/>
              <a:t>efforts of our state and local chapters. The BCHA Foundation turns generous donations into </a:t>
            </a:r>
            <a:r>
              <a:rPr lang="en-US" sz="1600" dirty="0" smtClean="0"/>
              <a:t>matching grants </a:t>
            </a:r>
            <a:r>
              <a:rPr lang="en-US" sz="1600" dirty="0"/>
              <a:t>that fund the work of our members and partners.  </a:t>
            </a:r>
            <a:endParaRPr lang="en-US" sz="1600" dirty="0" smtClean="0"/>
          </a:p>
          <a:p>
            <a:pPr>
              <a:lnSpc>
                <a:spcPct val="120000"/>
              </a:lnSpc>
            </a:pPr>
            <a:endParaRPr lang="en-US" dirty="0"/>
          </a:p>
          <a:p>
            <a:pPr>
              <a:lnSpc>
                <a:spcPct val="120000"/>
              </a:lnSpc>
            </a:pPr>
            <a:endParaRPr lang="en-US" dirty="0"/>
          </a:p>
          <a:p>
            <a:pPr>
              <a:lnSpc>
                <a:spcPct val="120000"/>
              </a:lnSpc>
            </a:pPr>
            <a:endParaRPr lang="en-US" dirty="0"/>
          </a:p>
          <a:p>
            <a:endParaRPr lang="en-US" dirty="0"/>
          </a:p>
        </p:txBody>
      </p:sp>
      <p:sp>
        <p:nvSpPr>
          <p:cNvPr id="3" name="TextBox 2"/>
          <p:cNvSpPr txBox="1"/>
          <p:nvPr/>
        </p:nvSpPr>
        <p:spPr>
          <a:xfrm>
            <a:off x="152400" y="4394200"/>
            <a:ext cx="4318000" cy="2142125"/>
          </a:xfrm>
          <a:prstGeom prst="rect">
            <a:avLst/>
          </a:prstGeom>
          <a:noFill/>
        </p:spPr>
        <p:txBody>
          <a:bodyPr wrap="square" rtlCol="0">
            <a:spAutoFit/>
          </a:bodyPr>
          <a:lstStyle/>
          <a:p>
            <a:pPr lvl="0">
              <a:lnSpc>
                <a:spcPct val="120000"/>
              </a:lnSpc>
            </a:pPr>
            <a:r>
              <a:rPr lang="en-US" sz="1600" i="1" dirty="0">
                <a:solidFill>
                  <a:srgbClr val="4A659A"/>
                </a:solidFill>
              </a:rPr>
              <a:t>“Huge blocks of public lands were set aside for public use…no longer is the Forest Service able to do it all…we are the worthy enabler working with partners.</a:t>
            </a:r>
            <a:r>
              <a:rPr lang="en-US" sz="1600" i="1" dirty="0" smtClean="0">
                <a:solidFill>
                  <a:srgbClr val="4A659A"/>
                </a:solidFill>
              </a:rPr>
              <a:t>”</a:t>
            </a:r>
          </a:p>
          <a:p>
            <a:pPr lvl="0" indent="-457200">
              <a:lnSpc>
                <a:spcPct val="120000"/>
              </a:lnSpc>
            </a:pPr>
            <a:r>
              <a:rPr lang="en-US" sz="1600" i="1" dirty="0" smtClean="0">
                <a:solidFill>
                  <a:srgbClr val="4A659A"/>
                </a:solidFill>
              </a:rPr>
              <a:t>	– </a:t>
            </a:r>
            <a:r>
              <a:rPr lang="en-US" sz="1600" i="1" dirty="0">
                <a:solidFill>
                  <a:srgbClr val="4A659A"/>
                </a:solidFill>
              </a:rPr>
              <a:t>Peter Keller, USFS Wilderness        </a:t>
            </a:r>
            <a:r>
              <a:rPr lang="en-US" sz="1600" i="1" dirty="0" smtClean="0">
                <a:solidFill>
                  <a:srgbClr val="4A659A"/>
                </a:solidFill>
              </a:rPr>
              <a:t>     	   Manager</a:t>
            </a:r>
            <a:r>
              <a:rPr lang="en-US" sz="1600" i="1" dirty="0">
                <a:solidFill>
                  <a:srgbClr val="4A659A"/>
                </a:solidFill>
              </a:rPr>
              <a:t>, Region 5</a:t>
            </a:r>
          </a:p>
          <a:p>
            <a:endParaRPr lang="en-US" dirty="0"/>
          </a:p>
        </p:txBody>
      </p:sp>
      <p:sp>
        <p:nvSpPr>
          <p:cNvPr id="6" name="TextBox 5"/>
          <p:cNvSpPr txBox="1"/>
          <p:nvPr/>
        </p:nvSpPr>
        <p:spPr>
          <a:xfrm>
            <a:off x="4737100" y="6038505"/>
            <a:ext cx="3759200" cy="523220"/>
          </a:xfrm>
          <a:prstGeom prst="rect">
            <a:avLst/>
          </a:prstGeom>
          <a:noFill/>
        </p:spPr>
        <p:txBody>
          <a:bodyPr wrap="square" rtlCol="0">
            <a:spAutoFit/>
          </a:bodyPr>
          <a:lstStyle/>
          <a:p>
            <a:pPr algn="ctr"/>
            <a:r>
              <a:rPr lang="en-US" sz="1400" dirty="0" smtClean="0"/>
              <a:t>Relocation of high mountain trail above a swampy meadow</a:t>
            </a:r>
            <a:endParaRPr lang="en-US" sz="1400" dirty="0"/>
          </a:p>
        </p:txBody>
      </p:sp>
    </p:spTree>
    <p:extLst>
      <p:ext uri="{BB962C8B-B14F-4D97-AF65-F5344CB8AC3E}">
        <p14:creationId xmlns:p14="http://schemas.microsoft.com/office/powerpoint/2010/main" val="12003441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0" y="406401"/>
            <a:ext cx="9144000" cy="1723549"/>
          </a:xfrm>
          <a:prstGeom prst="rect">
            <a:avLst/>
          </a:prstGeom>
          <a:solidFill>
            <a:schemeClr val="bg1"/>
          </a:solidFill>
        </p:spPr>
        <p:txBody>
          <a:bodyPr wrap="square" rtlCol="0">
            <a:spAutoFit/>
          </a:bodyPr>
          <a:lstStyle/>
          <a:p>
            <a:r>
              <a:rPr lang="en-US" dirty="0"/>
              <a:t>Our grassroots members—responsible leaders who help to carry forward our organization’s mission and values—lead BCHA organizations throughout the United States</a:t>
            </a:r>
            <a:r>
              <a:rPr lang="en-US" dirty="0" smtClean="0"/>
              <a:t>. </a:t>
            </a:r>
          </a:p>
          <a:p>
            <a:endParaRPr lang="en-US" dirty="0"/>
          </a:p>
          <a:p>
            <a:r>
              <a:rPr lang="en-US" sz="1600" i="1" dirty="0" smtClean="0"/>
              <a:t>“They are so dependable and do more than asked.” </a:t>
            </a:r>
            <a:r>
              <a:rPr lang="en-US" sz="1600" dirty="0" smtClean="0"/>
              <a:t>– Jon </a:t>
            </a:r>
            <a:r>
              <a:rPr lang="en-US" sz="1600" dirty="0" err="1" smtClean="0"/>
              <a:t>Sanstrom</a:t>
            </a:r>
            <a:r>
              <a:rPr lang="en-US" sz="1600" dirty="0" smtClean="0"/>
              <a:t>, Trails Manager, USFS</a:t>
            </a:r>
            <a:endParaRPr lang="en-US" sz="1600" dirty="0"/>
          </a:p>
          <a:p>
            <a:endParaRPr lang="en-US" dirty="0"/>
          </a:p>
        </p:txBody>
      </p:sp>
    </p:spTree>
    <p:extLst>
      <p:ext uri="{BB962C8B-B14F-4D97-AF65-F5344CB8AC3E}">
        <p14:creationId xmlns:p14="http://schemas.microsoft.com/office/powerpoint/2010/main" val="4263946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85128"/>
            <a:ext cx="9144000" cy="646331"/>
          </a:xfrm>
          <a:prstGeom prst="rect">
            <a:avLst/>
          </a:prstGeom>
          <a:solidFill>
            <a:schemeClr val="bg1"/>
          </a:solidFill>
        </p:spPr>
        <p:txBody>
          <a:bodyPr wrap="square" rtlCol="0">
            <a:spAutoFit/>
          </a:bodyPr>
          <a:lstStyle/>
          <a:p>
            <a:r>
              <a:rPr lang="en-US" dirty="0"/>
              <a:t>Whether you enjoy a back country packing trip or a front country hike or ride, your favorite trails likely benefit from the work of Back Country Horsemen. </a:t>
            </a:r>
          </a:p>
        </p:txBody>
      </p:sp>
    </p:spTree>
    <p:extLst>
      <p:ext uri="{BB962C8B-B14F-4D97-AF65-F5344CB8AC3E}">
        <p14:creationId xmlns:p14="http://schemas.microsoft.com/office/powerpoint/2010/main" val="3002414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902866"/>
            <a:ext cx="9144000" cy="876137"/>
          </a:xfrm>
          <a:prstGeom prst="rect">
            <a:avLst/>
          </a:prstGeom>
          <a:solidFill>
            <a:schemeClr val="bg1"/>
          </a:solidFill>
        </p:spPr>
        <p:txBody>
          <a:bodyPr wrap="square" rtlCol="0">
            <a:spAutoFit/>
          </a:bodyPr>
          <a:lstStyle/>
          <a:p>
            <a:r>
              <a:rPr lang="en-US" sz="1600" dirty="0"/>
              <a:t>We provide equestrian </a:t>
            </a:r>
            <a:r>
              <a:rPr lang="en-US" sz="1600" dirty="0" smtClean="0"/>
              <a:t>&amp; human support </a:t>
            </a:r>
            <a:r>
              <a:rPr lang="en-US" sz="1600" dirty="0"/>
              <a:t>for youth groups and trail crews to</a:t>
            </a:r>
            <a:r>
              <a:rPr lang="en-US" sz="1600" dirty="0" smtClean="0"/>
              <a:t>:</a:t>
            </a:r>
          </a:p>
          <a:p>
            <a:pPr marL="285750" lvl="0" indent="-285750">
              <a:lnSpc>
                <a:spcPct val="110000"/>
              </a:lnSpc>
              <a:buFont typeface="Arial"/>
              <a:buChar char="•"/>
            </a:pPr>
            <a:r>
              <a:rPr lang="en-US" sz="1600" dirty="0"/>
              <a:t>Correct problems that cause significant trail damage, such as erosion or surface water control</a:t>
            </a:r>
          </a:p>
          <a:p>
            <a:pPr marL="285750" lvl="0" indent="-285750">
              <a:lnSpc>
                <a:spcPct val="110000"/>
              </a:lnSpc>
              <a:buFont typeface="Arial"/>
              <a:buChar char="•"/>
            </a:pPr>
            <a:r>
              <a:rPr lang="en-US" sz="1600" dirty="0"/>
              <a:t>Restore trails to the planned design </a:t>
            </a:r>
            <a:r>
              <a:rPr lang="en-US" sz="1600" dirty="0" smtClean="0"/>
              <a:t>standard</a:t>
            </a:r>
            <a:endParaRPr lang="en-US" dirty="0"/>
          </a:p>
        </p:txBody>
      </p:sp>
    </p:spTree>
    <p:extLst>
      <p:ext uri="{BB962C8B-B14F-4D97-AF65-F5344CB8AC3E}">
        <p14:creationId xmlns:p14="http://schemas.microsoft.com/office/powerpoint/2010/main" val="34497389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235700" y="540371"/>
            <a:ext cx="2908300" cy="6317629"/>
          </a:xfrm>
          <a:prstGeom prst="rect">
            <a:avLst/>
          </a:prstGeom>
          <a:solidFill>
            <a:schemeClr val="bg1"/>
          </a:solidFill>
        </p:spPr>
        <p:txBody>
          <a:bodyPr wrap="square" rtlCol="0">
            <a:spAutoFit/>
          </a:bodyPr>
          <a:lstStyle/>
          <a:p>
            <a:pPr lvl="0">
              <a:lnSpc>
                <a:spcPct val="110000"/>
              </a:lnSpc>
            </a:pPr>
            <a:r>
              <a:rPr lang="en-US" sz="1600" dirty="0" smtClean="0"/>
              <a:t>We also assist to:</a:t>
            </a:r>
          </a:p>
          <a:p>
            <a:pPr lvl="0">
              <a:lnSpc>
                <a:spcPct val="110000"/>
              </a:lnSpc>
            </a:pPr>
            <a:endParaRPr lang="en-US" sz="1600" dirty="0" smtClean="0"/>
          </a:p>
          <a:p>
            <a:pPr marL="285750" lvl="0" indent="-285750">
              <a:lnSpc>
                <a:spcPct val="110000"/>
              </a:lnSpc>
              <a:buFont typeface="Arial"/>
              <a:buChar char="•"/>
            </a:pPr>
            <a:r>
              <a:rPr lang="en-US" sz="1600" dirty="0" smtClean="0"/>
              <a:t>Correct unsafe trail </a:t>
            </a:r>
            <a:r>
              <a:rPr lang="en-US" sz="1600" dirty="0"/>
              <a:t>situations, such as removing </a:t>
            </a:r>
            <a:r>
              <a:rPr lang="en-US" sz="1600" dirty="0" err="1"/>
              <a:t>blowdown</a:t>
            </a:r>
            <a:r>
              <a:rPr lang="en-US" sz="1600" dirty="0"/>
              <a:t> or repairing impassable washouts</a:t>
            </a:r>
          </a:p>
          <a:p>
            <a:pPr marL="285750" lvl="0" indent="-285750">
              <a:lnSpc>
                <a:spcPct val="110000"/>
              </a:lnSpc>
              <a:buFont typeface="Arial"/>
              <a:buChar char="•"/>
            </a:pPr>
            <a:r>
              <a:rPr lang="en-US" sz="1600" dirty="0"/>
              <a:t>Re-stock back country lakes, repair bridges, pack out garbage left behind by all trail users, and much, much more. </a:t>
            </a:r>
            <a:endParaRPr lang="en-US" sz="1600" dirty="0" smtClean="0"/>
          </a:p>
          <a:p>
            <a:pPr marL="285750" lvl="0" indent="-285750">
              <a:lnSpc>
                <a:spcPct val="110000"/>
              </a:lnSpc>
              <a:buFont typeface="Arial"/>
              <a:buChar char="•"/>
            </a:pPr>
            <a:endParaRPr lang="en-US" sz="1600" dirty="0"/>
          </a:p>
          <a:p>
            <a:pPr lvl="0">
              <a:lnSpc>
                <a:spcPct val="110000"/>
              </a:lnSpc>
            </a:pPr>
            <a:r>
              <a:rPr lang="en-US" sz="1600" dirty="0" smtClean="0"/>
              <a:t>We do </a:t>
            </a:r>
            <a:r>
              <a:rPr lang="en-US" sz="1600" dirty="0"/>
              <a:t>it all using Leave-No-Trace </a:t>
            </a:r>
            <a:r>
              <a:rPr lang="en-US" sz="1600" dirty="0" smtClean="0"/>
              <a:t>principles</a:t>
            </a:r>
          </a:p>
          <a:p>
            <a:pPr lvl="0">
              <a:lnSpc>
                <a:spcPct val="110000"/>
              </a:lnSpc>
            </a:pPr>
            <a:endParaRPr lang="en-US" sz="1600" dirty="0"/>
          </a:p>
          <a:p>
            <a:pPr lvl="0">
              <a:lnSpc>
                <a:spcPct val="110000"/>
              </a:lnSpc>
            </a:pPr>
            <a:endParaRPr lang="en-US" sz="1600" dirty="0" smtClean="0"/>
          </a:p>
          <a:p>
            <a:pPr lvl="0">
              <a:lnSpc>
                <a:spcPct val="110000"/>
              </a:lnSpc>
            </a:pPr>
            <a:endParaRPr lang="en-US" sz="1600" dirty="0" smtClean="0"/>
          </a:p>
          <a:p>
            <a:pPr lvl="0">
              <a:lnSpc>
                <a:spcPct val="110000"/>
              </a:lnSpc>
            </a:pPr>
            <a:endParaRPr lang="en-US" sz="1600" dirty="0"/>
          </a:p>
          <a:p>
            <a:pPr lvl="0">
              <a:lnSpc>
                <a:spcPct val="110000"/>
              </a:lnSpc>
            </a:pPr>
            <a:endParaRPr lang="en-US" sz="1600" dirty="0" smtClean="0"/>
          </a:p>
          <a:p>
            <a:pPr lvl="0">
              <a:lnSpc>
                <a:spcPct val="110000"/>
              </a:lnSpc>
            </a:pPr>
            <a:endParaRPr lang="en-US" sz="1600" dirty="0"/>
          </a:p>
          <a:p>
            <a:pPr lvl="0">
              <a:lnSpc>
                <a:spcPct val="110000"/>
              </a:lnSpc>
            </a:pPr>
            <a:endParaRPr lang="en-US" sz="1600" dirty="0" smtClean="0"/>
          </a:p>
          <a:p>
            <a:pPr lvl="0">
              <a:lnSpc>
                <a:spcPct val="110000"/>
              </a:lnSpc>
            </a:pPr>
            <a:endParaRPr lang="en-US" sz="1600" dirty="0"/>
          </a:p>
        </p:txBody>
      </p:sp>
    </p:spTree>
    <p:extLst>
      <p:ext uri="{BB962C8B-B14F-4D97-AF65-F5344CB8AC3E}">
        <p14:creationId xmlns:p14="http://schemas.microsoft.com/office/powerpoint/2010/main" val="29684165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462023"/>
            <a:ext cx="9144000" cy="2708433"/>
          </a:xfrm>
          <a:prstGeom prst="rect">
            <a:avLst/>
          </a:prstGeom>
        </p:spPr>
        <p:txBody>
          <a:bodyPr wrap="square">
            <a:spAutoFit/>
          </a:bodyPr>
          <a:lstStyle/>
          <a:p>
            <a:endParaRPr lang="en-US" b="1" dirty="0" smtClean="0">
              <a:solidFill>
                <a:srgbClr val="FFFFFF"/>
              </a:solidFill>
            </a:endParaRPr>
          </a:p>
          <a:p>
            <a:r>
              <a:rPr lang="en-US" b="1" dirty="0" smtClean="0">
                <a:solidFill>
                  <a:srgbClr val="FFFFFF"/>
                </a:solidFill>
              </a:rPr>
              <a:t>How </a:t>
            </a:r>
            <a:r>
              <a:rPr lang="en-US" b="1" dirty="0">
                <a:solidFill>
                  <a:srgbClr val="FFFFFF"/>
                </a:solidFill>
              </a:rPr>
              <a:t>Are We Different</a:t>
            </a:r>
            <a:r>
              <a:rPr lang="en-US" b="1" dirty="0" smtClean="0">
                <a:solidFill>
                  <a:srgbClr val="FFFFFF"/>
                </a:solidFill>
              </a:rPr>
              <a:t>?</a:t>
            </a:r>
            <a:endParaRPr lang="en-US" dirty="0">
              <a:solidFill>
                <a:srgbClr val="FFFFFF"/>
              </a:solidFill>
            </a:endParaRPr>
          </a:p>
          <a:p>
            <a:pPr lvl="0"/>
            <a:r>
              <a:rPr lang="en-US" dirty="0">
                <a:solidFill>
                  <a:srgbClr val="FFFFFF"/>
                </a:solidFill>
              </a:rPr>
              <a:t>We see things from a </a:t>
            </a:r>
            <a:r>
              <a:rPr lang="en-US" dirty="0" smtClean="0">
                <a:solidFill>
                  <a:srgbClr val="FFFFFF"/>
                </a:solidFill>
              </a:rPr>
              <a:t>three-</a:t>
            </a:r>
            <a:r>
              <a:rPr lang="en-US" dirty="0">
                <a:solidFill>
                  <a:srgbClr val="FFFFFF"/>
                </a:solidFill>
              </a:rPr>
              <a:t>mile-an-</a:t>
            </a:r>
            <a:r>
              <a:rPr lang="en-US" dirty="0" smtClean="0">
                <a:solidFill>
                  <a:srgbClr val="FFFFFF"/>
                </a:solidFill>
              </a:rPr>
              <a:t>hour, horseback </a:t>
            </a:r>
            <a:r>
              <a:rPr lang="en-US" dirty="0">
                <a:solidFill>
                  <a:srgbClr val="FFFFFF"/>
                </a:solidFill>
              </a:rPr>
              <a:t>perspective: Our perspective helps us see challenges facing trail use in unique ways</a:t>
            </a:r>
            <a:r>
              <a:rPr lang="en-US" dirty="0" smtClean="0">
                <a:solidFill>
                  <a:srgbClr val="FFFFFF"/>
                </a:solidFill>
              </a:rPr>
              <a:t>. </a:t>
            </a:r>
          </a:p>
          <a:p>
            <a:pPr lvl="0"/>
            <a:endParaRPr lang="en-US" dirty="0">
              <a:solidFill>
                <a:srgbClr val="FFFFFF"/>
              </a:solidFill>
            </a:endParaRPr>
          </a:p>
          <a:p>
            <a:pPr lvl="0"/>
            <a:r>
              <a:rPr lang="en-US" sz="1600" dirty="0">
                <a:solidFill>
                  <a:srgbClr val="FFFFFF"/>
                </a:solidFill>
              </a:rPr>
              <a:t>We think differently: We celebrate the beauty of American </a:t>
            </a:r>
            <a:r>
              <a:rPr lang="en-US" sz="1600" dirty="0" smtClean="0">
                <a:solidFill>
                  <a:srgbClr val="FFFFFF"/>
                </a:solidFill>
              </a:rPr>
              <a:t>Wilderness </a:t>
            </a:r>
            <a:r>
              <a:rPr lang="en-US" sz="1600" dirty="0">
                <a:solidFill>
                  <a:srgbClr val="FFFFFF"/>
                </a:solidFill>
              </a:rPr>
              <a:t>and America’s heritage. America was explored and settled by people who traveled using horsepower – real </a:t>
            </a:r>
            <a:r>
              <a:rPr lang="en-US" sz="1600" b="1" i="1" dirty="0">
                <a:solidFill>
                  <a:srgbClr val="FFFFFF"/>
                </a:solidFill>
              </a:rPr>
              <a:t>horse </a:t>
            </a:r>
            <a:r>
              <a:rPr lang="en-US" sz="1600" dirty="0">
                <a:solidFill>
                  <a:srgbClr val="FFFFFF"/>
                </a:solidFill>
              </a:rPr>
              <a:t>power.  That same horse and mule power keeps America’s scenic, historic, and recreational trails open and accessible for our use – and for yours. We apply our perspective and expertise to trail issues—and find unique solutions.</a:t>
            </a:r>
          </a:p>
        </p:txBody>
      </p:sp>
    </p:spTree>
    <p:extLst>
      <p:ext uri="{BB962C8B-B14F-4D97-AF65-F5344CB8AC3E}">
        <p14:creationId xmlns:p14="http://schemas.microsoft.com/office/powerpoint/2010/main" val="10811937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OlM_pQ6tZ2LPFXUbphL8iF_KyKFxEWaxcCRxSSv3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92919"/>
            <a:ext cx="9144000" cy="6365081"/>
          </a:xfrm>
          <a:prstGeom prst="rect">
            <a:avLst/>
          </a:prstGeom>
        </p:spPr>
      </p:pic>
      <p:sp>
        <p:nvSpPr>
          <p:cNvPr id="4" name="Rectangle 3"/>
          <p:cNvSpPr/>
          <p:nvPr/>
        </p:nvSpPr>
        <p:spPr>
          <a:xfrm>
            <a:off x="152400" y="5380672"/>
            <a:ext cx="6337300" cy="1477328"/>
          </a:xfrm>
          <a:prstGeom prst="rect">
            <a:avLst/>
          </a:prstGeom>
        </p:spPr>
        <p:txBody>
          <a:bodyPr wrap="square">
            <a:spAutoFit/>
          </a:bodyPr>
          <a:lstStyle/>
          <a:p>
            <a:r>
              <a:rPr lang="en-US" b="1" dirty="0">
                <a:solidFill>
                  <a:schemeClr val="bg1"/>
                </a:solidFill>
              </a:rPr>
              <a:t>How Did We Get Here?</a:t>
            </a:r>
          </a:p>
          <a:p>
            <a:r>
              <a:rPr lang="en-US" dirty="0"/>
              <a:t>We've been making history and supporting trail work for over 40 years</a:t>
            </a:r>
            <a:r>
              <a:rPr lang="en-US" dirty="0" smtClean="0"/>
              <a:t>. Founding members are pictured working on one of our first projects – the Salmon Bridge in the Bob Marshall Wilderness, Montana.</a:t>
            </a:r>
            <a:endParaRPr lang="en-US" dirty="0"/>
          </a:p>
        </p:txBody>
      </p:sp>
    </p:spTree>
    <p:extLst>
      <p:ext uri="{BB962C8B-B14F-4D97-AF65-F5344CB8AC3E}">
        <p14:creationId xmlns:p14="http://schemas.microsoft.com/office/powerpoint/2010/main" val="37968482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4804</TotalTime>
  <Words>1272</Words>
  <Application>Microsoft Macintosh PowerPoint</Application>
  <PresentationFormat>On-screen Show (4:3)</PresentationFormat>
  <Paragraphs>221</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Clarity</vt:lpstr>
      <vt:lpstr>Worksheet</vt:lpstr>
      <vt:lpstr>Slide</vt:lpstr>
      <vt:lpstr>Strategic Plan 2014-2018</vt:lpstr>
      <vt:lpstr>PowerPoint Presentation</vt:lpstr>
      <vt:lpstr>What Do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work is never finished</vt:lpstr>
      <vt:lpstr>PowerPoint Presentation</vt:lpstr>
      <vt:lpstr>Our Plan for America’s Trails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BCHA Member Leaders Have Accessible, Broad-Based Information and Knowledge</vt:lpstr>
      <vt:lpstr>PowerPoint Presentation</vt:lpstr>
      <vt:lpstr>PowerPoint Presentation</vt:lpstr>
      <vt:lpstr>PowerPoint Presentation</vt:lpstr>
      <vt:lpstr>PowerPoint Presentation</vt:lpstr>
      <vt:lpstr>PowerPoint Presentation</vt:lpstr>
      <vt:lpstr>PowerPoint Presentation</vt:lpstr>
    </vt:vector>
  </TitlesOfParts>
  <Company>SOUND GOVERNANCE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 2013-2015</dc:title>
  <dc:creator>Sherry Jennings User</dc:creator>
  <cp:lastModifiedBy>Robbin Schindele</cp:lastModifiedBy>
  <cp:revision>66</cp:revision>
  <dcterms:created xsi:type="dcterms:W3CDTF">2014-03-23T18:21:21Z</dcterms:created>
  <dcterms:modified xsi:type="dcterms:W3CDTF">2014-05-20T13:39:52Z</dcterms:modified>
</cp:coreProperties>
</file>