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61" r:id="rId7"/>
    <p:sldId id="271" r:id="rId8"/>
    <p:sldId id="272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AE22-4307-4C28-9677-C4B472D04573}" type="datetimeFigureOut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EB7B-321F-42A6-B9A9-DCE97CB6F6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AE22-4307-4C28-9677-C4B472D04573}" type="datetimeFigureOut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EB7B-321F-42A6-B9A9-DCE97CB6F6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AE22-4307-4C28-9677-C4B472D04573}" type="datetimeFigureOut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EB7B-321F-42A6-B9A9-DCE97CB6F6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AE22-4307-4C28-9677-C4B472D04573}" type="datetimeFigureOut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EB7B-321F-42A6-B9A9-DCE97CB6F6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AE22-4307-4C28-9677-C4B472D04573}" type="datetimeFigureOut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EB7B-321F-42A6-B9A9-DCE97CB6F6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AE22-4307-4C28-9677-C4B472D04573}" type="datetimeFigureOut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EB7B-321F-42A6-B9A9-DCE97CB6F6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AE22-4307-4C28-9677-C4B472D04573}" type="datetimeFigureOut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EB7B-321F-42A6-B9A9-DCE97CB6F6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AE22-4307-4C28-9677-C4B472D04573}" type="datetimeFigureOut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EB7B-321F-42A6-B9A9-DCE97CB6F6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AE22-4307-4C28-9677-C4B472D04573}" type="datetimeFigureOut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EB7B-321F-42A6-B9A9-DCE97CB6F6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AE22-4307-4C28-9677-C4B472D04573}" type="datetimeFigureOut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EB7B-321F-42A6-B9A9-DCE97CB6F6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AE22-4307-4C28-9677-C4B472D04573}" type="datetimeFigureOut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EB7B-321F-42A6-B9A9-DCE97CB6F6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8AE22-4307-4C28-9677-C4B472D04573}" type="datetimeFigureOut">
              <a:rPr lang="en-US" smtClean="0"/>
              <a:pPr/>
              <a:t>3/25/2010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8EB7B-321F-42A6-B9A9-DCE97CB6F6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1400" y="2130425"/>
            <a:ext cx="22098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>
                <a:solidFill>
                  <a:schemeClr val="bg1"/>
                </a:solidFill>
              </a:rPr>
              <a:t>PART 4</a:t>
            </a:r>
          </a:p>
          <a:p>
            <a:pPr algn="l"/>
            <a:r>
              <a:rPr lang="en-US" sz="2800" b="1" dirty="0">
                <a:solidFill>
                  <a:schemeClr val="bg1"/>
                </a:solidFill>
              </a:rPr>
              <a:t>Examples of rationale that we may receive in response to our inquiries.</a:t>
            </a:r>
            <a:endParaRPr lang="en-US" sz="2800" b="1" u="sng" dirty="0">
              <a:solidFill>
                <a:schemeClr val="bg1"/>
              </a:solidFill>
            </a:endParaRPr>
          </a:p>
        </p:txBody>
      </p:sp>
      <p:pic>
        <p:nvPicPr>
          <p:cNvPr id="5" name="Picture 1" descr="BCHA logo 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33401"/>
            <a:ext cx="7391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295400"/>
            <a:ext cx="76018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Based on the above Forest Service directives, the agency is responsible for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identifying the activities or uses that would be permitted or managed on a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given unit of land.   If there is no evidence that a managed or designed use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was established through a public process, then the Forest Service would need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to go through a public process before it can prohibit a use or intentionally limit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 use by assigning inadequate trail design parameters (with the exception of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emergency measures.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85800"/>
            <a:ext cx="814774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Trail managers may tell you that they used something called the RIM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(or recreation information management) trails inventory in order to determine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appropriate Trail Management Objective for a trail.  The RIM Trails data base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was used up until the late 1990s to inventory Forests trails and document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management objectives for those trails.    The RIM Trails inventory would classify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trails by three categories based on their difficulty class (easy, more difficult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and most difficult).  These difficulty classes could be in place of or in addition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to the historical classes of mainline, secondary and way.  It was in use in many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places at the time that the new system was implemented.  The RIM Trails data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base was updated on an annual basis; if it is retrievable, it would give an indication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of the level of development and the management objectives in place prior to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implementation of the new Trails Classification System.  But be cautious of simply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accepting the development and management objective set out in the RIM Trails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data base as valid because it included information that the agency had the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discretion to change without public involvement and appropriate NEPA review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such as the current condition and maintenance status; it also included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information on management objectives which require a public involvement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process and NEPA to change.  If the RIM Trails inventory is used by the agency as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 justification for assigning managed/designed use under the new TCS, it is still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appropriate to request the planning document used as a basis for that determination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1" y="1371600"/>
            <a:ext cx="75437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Trail managers may tell you that they selected a Trail Management Objective based on their interpretation of which Trail Class and Managed/Designed Use best reflects the current condition of the trail.</a:t>
            </a:r>
          </a:p>
          <a:p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447800"/>
            <a:ext cx="776103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This method of selecting a TMO is incorrect.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Based on what was disclosed in the court case, the Forest Service apparently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had previously instructed its </a:t>
            </a:r>
            <a:r>
              <a:rPr lang="en-US" dirty="0" smtClean="0">
                <a:solidFill>
                  <a:schemeClr val="bg1"/>
                </a:solidFill>
              </a:rPr>
              <a:t>trail manager </a:t>
            </a:r>
            <a:r>
              <a:rPr lang="en-US" dirty="0" smtClean="0">
                <a:solidFill>
                  <a:schemeClr val="bg1"/>
                </a:solidFill>
              </a:rPr>
              <a:t>to apply trail classifications based on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existing conditions and the current management plan for that trail.</a:t>
            </a:r>
            <a:r>
              <a:rPr lang="en-US" i="1" dirty="0" smtClean="0">
                <a:solidFill>
                  <a:schemeClr val="bg1"/>
                </a:solidFill>
              </a:rPr>
              <a:t> 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Trail managers may focus solely on the past direction to apply trail classifications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“based on existing conditions” and ignore the guidance to also take into account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“the current management plan for that trail.”  If they did that, they would be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making decisions on the managed or designed use of a trail without any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public involvement.  Based on the court order, however, the managed or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designed uses of a trail </a:t>
            </a:r>
            <a:r>
              <a:rPr lang="en-US" b="1" dirty="0" smtClean="0">
                <a:solidFill>
                  <a:schemeClr val="bg1"/>
                </a:solidFill>
              </a:rPr>
              <a:t>must</a:t>
            </a:r>
            <a:r>
              <a:rPr lang="en-US" dirty="0" smtClean="0">
                <a:solidFill>
                  <a:schemeClr val="bg1"/>
                </a:solidFill>
              </a:rPr>
              <a:t> be established </a:t>
            </a:r>
            <a:r>
              <a:rPr lang="en-US" b="1" dirty="0" smtClean="0">
                <a:solidFill>
                  <a:schemeClr val="bg1"/>
                </a:solidFill>
              </a:rPr>
              <a:t>pursuant to a public process</a:t>
            </a:r>
            <a:r>
              <a:rPr lang="en-US" dirty="0" smtClean="0">
                <a:solidFill>
                  <a:schemeClr val="bg1"/>
                </a:solidFill>
              </a:rPr>
              <a:t> and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can only be changed pursuant to a public process.  If there is no evidence that a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managed or designed use was established through a public process, then the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Forest Service needs to go through a public process before it can prohibit a use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or intentionally limit a use by assigning inadequate design parameters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(except for emergency actions</a:t>
            </a:r>
            <a:r>
              <a:rPr lang="en-US" dirty="0" smtClean="0">
                <a:solidFill>
                  <a:schemeClr val="bg1"/>
                </a:solidFill>
              </a:rPr>
              <a:t>).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7620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</a:rPr>
              <a:t>Discussion</a:t>
            </a:r>
            <a:endParaRPr lang="en-US" sz="3200" b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219200"/>
            <a:ext cx="781060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problem with basing the management objective on “existing conditions”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is that trail conditions often do not reflect the agency’s management intent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or objective for the trail – the condition that the agency would like them to be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if they had the financial resources to maintain them as their planning documents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specify.  If the management objectives were driven by a trail’s existing condition,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continued deterioration of the trail would result in continually downgrading the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objectives.  Also, if managers were allowed the discretionary authority to base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objectives on deteriorated conditions on the ground, there is a potential for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abusing the system and simply allowing conditions to deteriorate to a condition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that will not sustain pack and saddle stock use as a means of excluding our use.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371600"/>
            <a:ext cx="79247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Basing trail objectives on “Existing Condition” does not meet the test in the court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decision which states:  </a:t>
            </a:r>
            <a:r>
              <a:rPr lang="en-US" b="1" i="1" dirty="0" smtClean="0">
                <a:solidFill>
                  <a:schemeClr val="bg1"/>
                </a:solidFill>
              </a:rPr>
              <a:t>“The managed and designed uses of a trail are established </a:t>
            </a:r>
          </a:p>
          <a:p>
            <a:r>
              <a:rPr lang="en-US" b="1" i="1" dirty="0" smtClean="0">
                <a:solidFill>
                  <a:schemeClr val="bg1"/>
                </a:solidFill>
              </a:rPr>
              <a:t>by individual forest staffs … with the public’s active assistance, and any changes </a:t>
            </a:r>
          </a:p>
          <a:p>
            <a:r>
              <a:rPr lang="en-US" b="1" i="1" dirty="0" smtClean="0">
                <a:solidFill>
                  <a:schemeClr val="bg1"/>
                </a:solidFill>
              </a:rPr>
              <a:t>require a public involvement process in land management planning determinations, </a:t>
            </a:r>
            <a:r>
              <a:rPr lang="en-US" b="1" i="1" dirty="0" smtClean="0">
                <a:solidFill>
                  <a:schemeClr val="bg1"/>
                </a:solidFill>
              </a:rPr>
              <a:t>including </a:t>
            </a:r>
            <a:r>
              <a:rPr lang="en-US" b="1" i="1" dirty="0" smtClean="0">
                <a:solidFill>
                  <a:schemeClr val="bg1"/>
                </a:solidFill>
              </a:rPr>
              <a:t>appropriate [NEPA] review.</a:t>
            </a:r>
            <a:r>
              <a:rPr lang="en-US" dirty="0" smtClean="0">
                <a:solidFill>
                  <a:schemeClr val="bg1"/>
                </a:solidFill>
              </a:rPr>
              <a:t>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590800"/>
            <a:ext cx="7052123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Trail Management Objectives were based on </a:t>
            </a:r>
            <a:endParaRPr lang="en-US" sz="2800" b="1" dirty="0" smtClean="0"/>
          </a:p>
          <a:p>
            <a:r>
              <a:rPr lang="en-US" sz="2800" b="1" dirty="0" smtClean="0"/>
              <a:t>Recreation </a:t>
            </a:r>
            <a:r>
              <a:rPr lang="en-US" sz="2800" b="1" dirty="0"/>
              <a:t>Opportunity Spectrum </a:t>
            </a:r>
            <a:r>
              <a:rPr lang="en-US" sz="2800" b="1" dirty="0" smtClean="0"/>
              <a:t>(</a:t>
            </a:r>
            <a:r>
              <a:rPr lang="en-US" sz="2800" b="1" dirty="0"/>
              <a:t>ROS) or </a:t>
            </a:r>
            <a:endParaRPr lang="en-US" sz="2800" b="1" dirty="0" smtClean="0"/>
          </a:p>
          <a:p>
            <a:r>
              <a:rPr lang="en-US" sz="2800" b="1" dirty="0" smtClean="0"/>
              <a:t>Wilderness </a:t>
            </a:r>
            <a:r>
              <a:rPr lang="en-US" sz="2800" b="1" dirty="0"/>
              <a:t>Recreation Opportunity Spectrum </a:t>
            </a:r>
            <a:endParaRPr lang="en-US" sz="2800" b="1" dirty="0" smtClean="0"/>
          </a:p>
          <a:p>
            <a:r>
              <a:rPr lang="en-US" sz="2800" b="1" dirty="0" smtClean="0"/>
              <a:t>settings </a:t>
            </a:r>
            <a:r>
              <a:rPr lang="en-US" sz="2800" b="1" dirty="0"/>
              <a:t>(WROS):</a:t>
            </a:r>
            <a:endParaRPr lang="en-US" sz="2800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90800" y="1219200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EXAMPLE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219200"/>
            <a:ext cx="825136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Trail managers may tell you that they used Recreation Opportunity Spectrum (ROS)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or Wilderness Recreation Opportunity Spectrum (WROS) classification for the area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of the Forest where a trail is located to determine the Trail Management Objective. 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An ROS or WROS classification applies to relatively large areas of Forests and provides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 general framework for defining the types of outdoor recreation opportunities to be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provided in that area.  While not exactly the same, they’re somewhat akin to a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zoning status.  A specific ROS or WROS classification would include: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	1. a description of the ‘</a:t>
            </a:r>
            <a:r>
              <a:rPr lang="en-US" i="1" dirty="0" smtClean="0">
                <a:solidFill>
                  <a:schemeClr val="bg1"/>
                </a:solidFill>
              </a:rPr>
              <a:t>activities’</a:t>
            </a:r>
            <a:r>
              <a:rPr lang="en-US" dirty="0" smtClean="0">
                <a:solidFill>
                  <a:schemeClr val="bg1"/>
                </a:solidFill>
              </a:rPr>
              <a:t> the area is being managed for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	(hiking, horseback riding, hunting, camping, nature study, etc.); 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	2. a description of the physical attributes of the </a:t>
            </a:r>
            <a:r>
              <a:rPr lang="en-US" i="1" dirty="0" smtClean="0">
                <a:solidFill>
                  <a:schemeClr val="bg1"/>
                </a:solidFill>
              </a:rPr>
              <a:t>‘setting’ </a:t>
            </a:r>
          </a:p>
          <a:p>
            <a:r>
              <a:rPr lang="en-US" i="1" dirty="0" smtClean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(degree of modification of the natural environment, level of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	interaction between users, etc.); and 3. a description of the </a:t>
            </a:r>
            <a:r>
              <a:rPr lang="en-US" i="1" dirty="0" smtClean="0">
                <a:solidFill>
                  <a:schemeClr val="bg1"/>
                </a:solidFill>
              </a:rPr>
              <a:t>‘experience.’ 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	In the ROS Users Guide, horseback riding is listed as potentially occurring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	in </a:t>
            </a:r>
            <a:r>
              <a:rPr lang="en-US" u="sng" dirty="0" smtClean="0">
                <a:solidFill>
                  <a:schemeClr val="bg1"/>
                </a:solidFill>
              </a:rPr>
              <a:t>all</a:t>
            </a:r>
            <a:r>
              <a:rPr lang="en-US" dirty="0" smtClean="0">
                <a:solidFill>
                  <a:schemeClr val="bg1"/>
                </a:solidFill>
              </a:rPr>
              <a:t> ROS settings.  Therefore, a ROS classification does not, in itself,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	exclude horseback riding.  The planning document would need to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	specifically make that determination.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667000" y="457200"/>
            <a:ext cx="1967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</a:rPr>
              <a:t>Discussion</a:t>
            </a:r>
            <a:endParaRPr lang="en-US" sz="3200" b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524000"/>
            <a:ext cx="826110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Trail Fundamentals and Trail Management Objectives Training Reference Package,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October, 2008, states  “The Trail Class Matrix shows the combinations of Trail Class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and Recreation Opportunity Spectrum (ROS) or Wilderness Recreation Opportunity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Spectrum (WROS) settings that commonly occur, although all Trail Classes may and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do occur in all settings.”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447800"/>
            <a:ext cx="79714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Forest Service Manual (FSM 2311) requires, as a part of recreation planning,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that the agency “Identify, analyze, and display recreational access and travel needs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and opportunities.”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1009</Words>
  <Application>Microsoft Office PowerPoint</Application>
  <PresentationFormat>On-screen Show 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8</cp:revision>
  <dcterms:created xsi:type="dcterms:W3CDTF">2010-03-09T02:43:29Z</dcterms:created>
  <dcterms:modified xsi:type="dcterms:W3CDTF">2010-03-26T03:30:19Z</dcterms:modified>
</cp:coreProperties>
</file>