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5"/>
  </p:notesMasterIdLst>
  <p:sldIdLst>
    <p:sldId id="256" r:id="rId2"/>
    <p:sldId id="288" r:id="rId3"/>
    <p:sldId id="289" r:id="rId4"/>
    <p:sldId id="290" r:id="rId5"/>
    <p:sldId id="291" r:id="rId6"/>
    <p:sldId id="292" r:id="rId7"/>
    <p:sldId id="293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270" r:id="rId16"/>
    <p:sldId id="302" r:id="rId17"/>
    <p:sldId id="303" r:id="rId18"/>
    <p:sldId id="304" r:id="rId19"/>
    <p:sldId id="305" r:id="rId20"/>
    <p:sldId id="276" r:id="rId21"/>
    <p:sldId id="306" r:id="rId22"/>
    <p:sldId id="285" r:id="rId23"/>
    <p:sldId id="284" r:id="rId24"/>
  </p:sldIdLst>
  <p:sldSz cx="9144000" cy="6858000" type="screen4x3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3CA68C-D3E4-42EA-88AE-FB7A1747A4BB}" type="datetimeFigureOut">
              <a:rPr lang="en-US" smtClean="0"/>
              <a:t>5/9/2010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7DA4C-21B2-4EEC-A2A5-B0ADE73D915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7DA4C-21B2-4EEC-A2A5-B0ADE73D915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8BFA5-95A9-4FBB-BA65-7FED18D163D6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3C516-4B8D-46C2-B3E4-3E488268B8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93D60-3367-4CBE-83C9-2C949B234E62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DCFDE-4EAB-4917-ACE1-CD3BA41C9C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3A678-E9EB-438E-BD6C-C781D92C28EE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756AD-2590-40DC-8CB7-83EBFB7106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AB692-46FF-425F-A3F0-F17DF0F9DF77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8894A-7565-4CB1-BEB9-09689E925A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07F93-6918-4B1C-8AC2-21A9FFF520EF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71873-A368-4EEB-B5F4-B1D9C78B37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41E18-9562-4690-A6AB-25AB591724D9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53C07-A66E-4317-A3AC-03CA5B7516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CDF4A-3C1F-4123-911F-E1A526ECF804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DF339-574C-4E5B-92E2-CA4C9C5417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1B23E-C206-4029-8431-4048492AEDFD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6ADBC-BC44-4460-9EAB-775E383DD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532EC-7A60-472D-A323-4E4AD65E911C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BF8E0-0F22-49E4-B2ED-3AEFB6C84C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942A0-48E0-4061-AADC-3D9CFB884D76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6F501-F5A1-421D-B6B7-BD02B84792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0B825-4FB7-4A62-BE95-0ACFB331627C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A7AF2-0517-4EB0-8F20-81A770BEDC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D35CBAB-DACB-439B-A09D-C6109ADE619E}" type="datetimeFigureOut">
              <a:rPr lang="en-US"/>
              <a:pPr>
                <a:defRPr/>
              </a:pPr>
              <a:t>5/9/2010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C2FCAF-352A-4D08-9DF6-A41F658EC7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1371600"/>
            <a:ext cx="4800600" cy="838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4572000"/>
            <a:ext cx="7854950" cy="1905000"/>
          </a:xfrm>
        </p:spPr>
        <p:txBody>
          <a:bodyPr/>
          <a:lstStyle/>
          <a:p>
            <a:pPr eaLnBrk="1" hangingPunct="1"/>
            <a:r>
              <a:rPr lang="en-US" b="1" u="sng" smtClean="0">
                <a:solidFill>
                  <a:schemeClr val="bg1"/>
                </a:solidFill>
              </a:rPr>
              <a:t>Part 3</a:t>
            </a:r>
          </a:p>
          <a:p>
            <a:pPr eaLnBrk="1" hangingPunct="1"/>
            <a:r>
              <a:rPr lang="en-US" b="1" smtClean="0">
                <a:solidFill>
                  <a:schemeClr val="bg1"/>
                </a:solidFill>
              </a:rPr>
              <a:t>Suggested Approaches for Obtaining and Validating Data</a:t>
            </a:r>
          </a:p>
        </p:txBody>
      </p:sp>
      <p:pic>
        <p:nvPicPr>
          <p:cNvPr id="13315" name="Picture 1" descr="BCHA logo m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609600"/>
            <a:ext cx="7391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1"/>
          <p:cNvSpPr txBox="1">
            <a:spLocks noChangeArrowheads="1"/>
          </p:cNvSpPr>
          <p:nvPr/>
        </p:nvSpPr>
        <p:spPr bwMode="auto">
          <a:xfrm>
            <a:off x="838200" y="1295400"/>
            <a:ext cx="76073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Book Antiqua" pitchFamily="18" charset="0"/>
              </a:rPr>
              <a:t>For trails that are not designed or managed for,</a:t>
            </a:r>
          </a:p>
          <a:p>
            <a:r>
              <a:rPr lang="en-US" sz="2800">
                <a:latin typeface="Book Antiqua" pitchFamily="18" charset="0"/>
              </a:rPr>
              <a:t> or that through special provisions in the </a:t>
            </a:r>
          </a:p>
          <a:p>
            <a:r>
              <a:rPr lang="en-US" sz="2800">
                <a:latin typeface="Book Antiqua" pitchFamily="18" charset="0"/>
              </a:rPr>
              <a:t>parameters will not accommodate, pack and </a:t>
            </a:r>
          </a:p>
          <a:p>
            <a:r>
              <a:rPr lang="en-US" sz="2800">
                <a:latin typeface="Book Antiqua" pitchFamily="18" charset="0"/>
              </a:rPr>
              <a:t>saddle stock, </a:t>
            </a:r>
          </a:p>
          <a:p>
            <a:endParaRPr lang="en-US" sz="2800">
              <a:latin typeface="Book Antiqua" pitchFamily="18" charset="0"/>
            </a:endParaRPr>
          </a:p>
        </p:txBody>
      </p:sp>
      <p:sp>
        <p:nvSpPr>
          <p:cNvPr id="22530" name="TextBox 3"/>
          <p:cNvSpPr txBox="1">
            <a:spLocks noChangeArrowheads="1"/>
          </p:cNvSpPr>
          <p:nvPr/>
        </p:nvSpPr>
        <p:spPr bwMode="auto">
          <a:xfrm>
            <a:off x="1676400" y="3429000"/>
            <a:ext cx="78692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Request that the line officer disclose</a:t>
            </a:r>
          </a:p>
          <a:p>
            <a:r>
              <a:rPr lang="en-US" sz="2800">
                <a:latin typeface="Book Antiqua" pitchFamily="18" charset="0"/>
              </a:rPr>
              <a:t>the planning document  and the public</a:t>
            </a:r>
          </a:p>
          <a:p>
            <a:r>
              <a:rPr lang="en-US" sz="2800">
                <a:latin typeface="Book Antiqua" pitchFamily="18" charset="0"/>
              </a:rPr>
              <a:t>involvement process used in determining </a:t>
            </a:r>
          </a:p>
          <a:p>
            <a:r>
              <a:rPr lang="en-US" sz="2800">
                <a:latin typeface="Book Antiqua" pitchFamily="18" charset="0"/>
              </a:rPr>
              <a:t>the uses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.</a:t>
            </a:r>
          </a:p>
        </p:txBody>
      </p:sp>
      <p:sp>
        <p:nvSpPr>
          <p:cNvPr id="22531" name="TextBox 6"/>
          <p:cNvSpPr txBox="1">
            <a:spLocks noChangeArrowheads="1"/>
          </p:cNvSpPr>
          <p:nvPr/>
        </p:nvSpPr>
        <p:spPr bwMode="auto">
          <a:xfrm>
            <a:off x="2819400" y="4876800"/>
            <a:ext cx="18415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solidFill>
                <a:schemeClr val="bg1"/>
              </a:solidFill>
              <a:latin typeface="Book Antiqua" pitchFamily="18" charset="0"/>
            </a:endParaRPr>
          </a:p>
          <a:p>
            <a:endParaRPr lang="en-US" sz="28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838200" y="1371600"/>
            <a:ext cx="7772400" cy="3690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COURT STANDARD</a:t>
            </a:r>
          </a:p>
          <a:p>
            <a:endParaRPr lang="en-US">
              <a:solidFill>
                <a:srgbClr val="C00000"/>
              </a:solidFill>
              <a:latin typeface="Book Antiqua" pitchFamily="18" charset="0"/>
            </a:endParaRPr>
          </a:p>
          <a:p>
            <a:r>
              <a:rPr lang="en-US" sz="2800">
                <a:latin typeface="Book Antiqua" pitchFamily="18" charset="0"/>
              </a:rPr>
              <a:t>The managed and designed use of a trail are established by individual forest staffs…with the publics active assistance, and any changes require  public involvement process and land management planning determinations, including appropriate (NEPA )review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.</a:t>
            </a:r>
          </a:p>
          <a:p>
            <a:endParaRPr lang="en-US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838200" y="1905000"/>
            <a:ext cx="76962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ook Antiqua" pitchFamily="18" charset="0"/>
              </a:rPr>
              <a:t>It is anticipated that some trail managers </a:t>
            </a:r>
          </a:p>
          <a:p>
            <a:r>
              <a:rPr lang="en-US" sz="2800" b="1">
                <a:latin typeface="Book Antiqua" pitchFamily="18" charset="0"/>
              </a:rPr>
              <a:t>will consider that it is within their discretional </a:t>
            </a:r>
          </a:p>
          <a:p>
            <a:r>
              <a:rPr lang="en-US" sz="2800" b="1">
                <a:latin typeface="Book Antiqua" pitchFamily="18" charset="0"/>
              </a:rPr>
              <a:t>authority to determine the uses that are considered appropriate. </a:t>
            </a:r>
          </a:p>
          <a:p>
            <a:endParaRPr lang="en-US" sz="2800" b="1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914400" y="1676400"/>
            <a:ext cx="6858000" cy="378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If there is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 b="1" u="sng">
                <a:solidFill>
                  <a:schemeClr val="bg1"/>
                </a:solidFill>
                <a:latin typeface="Book Antiqua" pitchFamily="18" charset="0"/>
              </a:rPr>
              <a:t>no evidence </a:t>
            </a:r>
            <a:r>
              <a:rPr lang="en-US" sz="2800">
                <a:latin typeface="Book Antiqua" pitchFamily="18" charset="0"/>
              </a:rPr>
              <a:t>that a managed or designed use was established through a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 b="1" u="sng">
                <a:solidFill>
                  <a:schemeClr val="bg1"/>
                </a:solidFill>
                <a:latin typeface="Book Antiqua" pitchFamily="18" charset="0"/>
              </a:rPr>
              <a:t>public process,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>
                <a:latin typeface="Book Antiqua" pitchFamily="18" charset="0"/>
              </a:rPr>
              <a:t>then, except potentially for emergency situations, the Forest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>
                <a:latin typeface="Book Antiqua" pitchFamily="18" charset="0"/>
              </a:rPr>
              <a:t>Service needs to go through a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 b="1" u="sng">
                <a:solidFill>
                  <a:schemeClr val="bg1"/>
                </a:solidFill>
                <a:latin typeface="Book Antiqua" pitchFamily="18" charset="0"/>
              </a:rPr>
              <a:t>public process 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>
                <a:latin typeface="Book Antiqua" pitchFamily="18" charset="0"/>
              </a:rPr>
              <a:t>before it can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 b="1" u="sng">
                <a:solidFill>
                  <a:schemeClr val="bg1"/>
                </a:solidFill>
                <a:latin typeface="Book Antiqua" pitchFamily="18" charset="0"/>
              </a:rPr>
              <a:t>prohibit </a:t>
            </a:r>
            <a:r>
              <a:rPr lang="en-US" sz="2800">
                <a:latin typeface="Book Antiqua" pitchFamily="18" charset="0"/>
              </a:rPr>
              <a:t>a use or intentionally limit a use by assigning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>
                <a:latin typeface="Book Antiqua" pitchFamily="18" charset="0"/>
              </a:rPr>
              <a:t>inadequate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 b="1" u="sng">
                <a:solidFill>
                  <a:schemeClr val="bg1"/>
                </a:solidFill>
                <a:latin typeface="Book Antiqua" pitchFamily="18" charset="0"/>
              </a:rPr>
              <a:t>design parameters. </a:t>
            </a:r>
          </a:p>
          <a:p>
            <a:endParaRPr lang="en-US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1"/>
          <p:cNvSpPr txBox="1">
            <a:spLocks noChangeArrowheads="1"/>
          </p:cNvSpPr>
          <p:nvPr/>
        </p:nvSpPr>
        <p:spPr bwMode="auto">
          <a:xfrm>
            <a:off x="457200" y="1600200"/>
            <a:ext cx="69342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In many cases, a Forest or District  may not have a specific trails or transportation management plan. </a:t>
            </a:r>
          </a:p>
          <a:p>
            <a:endParaRPr lang="en-US" sz="2800">
              <a:latin typeface="Book Antiqua" pitchFamily="18" charset="0"/>
            </a:endParaRPr>
          </a:p>
        </p:txBody>
      </p:sp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533400" y="3200400"/>
            <a:ext cx="835977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A trail inventory may have been appended</a:t>
            </a:r>
          </a:p>
          <a:p>
            <a:r>
              <a:rPr lang="en-US" sz="2800">
                <a:latin typeface="Book Antiqua" pitchFamily="18" charset="0"/>
              </a:rPr>
              <a:t> to the 1</a:t>
            </a:r>
            <a:r>
              <a:rPr lang="en-US" sz="2800" baseline="30000">
                <a:latin typeface="Book Antiqua" pitchFamily="18" charset="0"/>
              </a:rPr>
              <a:t>st</a:t>
            </a:r>
            <a:r>
              <a:rPr lang="en-US" sz="2800">
                <a:latin typeface="Book Antiqua" pitchFamily="18" charset="0"/>
              </a:rPr>
              <a:t> generation Forest Plans completed</a:t>
            </a:r>
          </a:p>
          <a:p>
            <a:r>
              <a:rPr lang="en-US" sz="2800">
                <a:latin typeface="Book Antiqua" pitchFamily="18" charset="0"/>
              </a:rPr>
              <a:t> in the 1980s or early 1990s </a:t>
            </a:r>
          </a:p>
          <a:p>
            <a:r>
              <a:rPr lang="en-US" sz="2800">
                <a:latin typeface="Book Antiqua" pitchFamily="18" charset="0"/>
              </a:rPr>
              <a:t>	(prior to implementation of the</a:t>
            </a:r>
          </a:p>
          <a:p>
            <a:r>
              <a:rPr lang="en-US" sz="2800">
                <a:latin typeface="Book Antiqua" pitchFamily="18" charset="0"/>
              </a:rPr>
              <a:t>	 new Trail Classification System about 1998). </a:t>
            </a:r>
          </a:p>
          <a:p>
            <a:endParaRPr lang="en-US" sz="28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Box 1"/>
          <p:cNvSpPr txBox="1">
            <a:spLocks noChangeArrowheads="1"/>
          </p:cNvSpPr>
          <p:nvPr/>
        </p:nvSpPr>
        <p:spPr bwMode="auto">
          <a:xfrm>
            <a:off x="228600" y="1066800"/>
            <a:ext cx="3756183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The Forests were required under the planning</a:t>
            </a:r>
          </a:p>
          <a:p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 regulations that were in effect during the time </a:t>
            </a:r>
          </a:p>
          <a:p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that the original Forest Plans were completed,</a:t>
            </a:r>
          </a:p>
          <a:p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 “to obtain and keep current inventory data </a:t>
            </a:r>
          </a:p>
          <a:p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appropriate for planning and managing the</a:t>
            </a:r>
          </a:p>
          <a:p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 resources …”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1"/>
          <p:cNvSpPr txBox="1">
            <a:spLocks noChangeArrowheads="1"/>
          </p:cNvSpPr>
          <p:nvPr/>
        </p:nvSpPr>
        <p:spPr bwMode="auto">
          <a:xfrm>
            <a:off x="838200" y="1371600"/>
            <a:ext cx="7134225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 </a:t>
            </a:r>
            <a:r>
              <a:rPr lang="en-US" sz="2800">
                <a:latin typeface="Book Antiqua" pitchFamily="18" charset="0"/>
              </a:rPr>
              <a:t>Most Forests included an inventory of trails</a:t>
            </a:r>
          </a:p>
          <a:p>
            <a:r>
              <a:rPr lang="en-US" sz="2800">
                <a:latin typeface="Book Antiqua" pitchFamily="18" charset="0"/>
              </a:rPr>
              <a:t> as part of that data base. </a:t>
            </a:r>
          </a:p>
          <a:p>
            <a:endParaRPr lang="en-US" sz="2800">
              <a:latin typeface="Book Antiqua" pitchFamily="18" charset="0"/>
            </a:endParaRPr>
          </a:p>
        </p:txBody>
      </p:sp>
      <p:sp>
        <p:nvSpPr>
          <p:cNvPr id="28674" name="TextBox 2"/>
          <p:cNvSpPr txBox="1">
            <a:spLocks noChangeArrowheads="1"/>
          </p:cNvSpPr>
          <p:nvPr/>
        </p:nvSpPr>
        <p:spPr bwMode="auto">
          <a:xfrm>
            <a:off x="914400" y="2667000"/>
            <a:ext cx="7315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The Forest Plans were completed with</a:t>
            </a:r>
          </a:p>
          <a:p>
            <a:r>
              <a:rPr lang="en-US" sz="2800">
                <a:latin typeface="Book Antiqua" pitchFamily="18" charset="0"/>
              </a:rPr>
              <a:t> public involvement and subjected to NEPA.</a:t>
            </a:r>
          </a:p>
          <a:p>
            <a:endParaRPr lang="en-US" sz="2800">
              <a:latin typeface="Book Antiqua" pitchFamily="18" charset="0"/>
            </a:endParaRPr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990600" y="3886200"/>
            <a:ext cx="73152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If the inventory in the Forest Plan included the types of uses that each trail would be managed or designed to accommodate, it meets the intent established in the court’s decision.</a:t>
            </a:r>
          </a:p>
          <a:p>
            <a:endParaRPr lang="en-US" sz="28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Box 1"/>
          <p:cNvSpPr txBox="1">
            <a:spLocks noChangeArrowheads="1"/>
          </p:cNvSpPr>
          <p:nvPr/>
        </p:nvSpPr>
        <p:spPr bwMode="auto">
          <a:xfrm>
            <a:off x="609600" y="1219200"/>
            <a:ext cx="6234113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Book Antiqua" pitchFamily="18" charset="0"/>
              </a:rPr>
              <a:t>The test as to whether the rationale</a:t>
            </a:r>
          </a:p>
          <a:p>
            <a:r>
              <a:rPr lang="en-US" sz="2800">
                <a:latin typeface="Book Antiqua" pitchFamily="18" charset="0"/>
              </a:rPr>
              <a:t> for making managed or designed use</a:t>
            </a:r>
          </a:p>
          <a:p>
            <a:r>
              <a:rPr lang="en-US" sz="2800">
                <a:latin typeface="Book Antiqua" pitchFamily="18" charset="0"/>
              </a:rPr>
              <a:t>determinations meets the intent of law</a:t>
            </a:r>
          </a:p>
          <a:p>
            <a:r>
              <a:rPr lang="en-US" sz="2800">
                <a:latin typeface="Book Antiqua" pitchFamily="18" charset="0"/>
              </a:rPr>
              <a:t> is whether it was determined </a:t>
            </a:r>
          </a:p>
          <a:p>
            <a:endParaRPr lang="en-US" sz="2800">
              <a:latin typeface="Book Antiqua" pitchFamily="18" charset="0"/>
            </a:endParaRPr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838200" y="3276600"/>
            <a:ext cx="7610475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“</a:t>
            </a:r>
            <a:r>
              <a:rPr lang="en-US" sz="2800" b="1" i="1">
                <a:solidFill>
                  <a:schemeClr val="bg1"/>
                </a:solidFill>
                <a:latin typeface="Book Antiqua" pitchFamily="18" charset="0"/>
              </a:rPr>
              <a:t>with the public’s active assistance,</a:t>
            </a:r>
          </a:p>
          <a:p>
            <a:pPr algn="ctr"/>
            <a:r>
              <a:rPr lang="en-US" sz="2800" b="1" i="1">
                <a:solidFill>
                  <a:schemeClr val="bg1"/>
                </a:solidFill>
                <a:latin typeface="Book Antiqua" pitchFamily="18" charset="0"/>
              </a:rPr>
              <a:t> and </a:t>
            </a:r>
          </a:p>
          <a:p>
            <a:r>
              <a:rPr lang="en-US" sz="2800" b="1" i="1">
                <a:solidFill>
                  <a:schemeClr val="bg1"/>
                </a:solidFill>
                <a:latin typeface="Book Antiqua" pitchFamily="18" charset="0"/>
              </a:rPr>
              <a:t>… land management planning determinations,</a:t>
            </a:r>
          </a:p>
          <a:p>
            <a:r>
              <a:rPr lang="en-US" sz="2800" b="1" i="1">
                <a:solidFill>
                  <a:schemeClr val="bg1"/>
                </a:solidFill>
                <a:latin typeface="Book Antiqua" pitchFamily="18" charset="0"/>
              </a:rPr>
              <a:t> including appropriate [NEPA] review.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” </a:t>
            </a:r>
          </a:p>
          <a:p>
            <a:endParaRPr lang="en-US" sz="28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1"/>
          <p:cNvSpPr txBox="1">
            <a:spLocks noChangeArrowheads="1"/>
          </p:cNvSpPr>
          <p:nvPr/>
        </p:nvSpPr>
        <p:spPr bwMode="auto">
          <a:xfrm>
            <a:off x="838200" y="762000"/>
            <a:ext cx="1333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Step 5</a:t>
            </a:r>
          </a:p>
          <a:p>
            <a:endParaRPr lang="en-US" sz="3200">
              <a:solidFill>
                <a:schemeClr val="bg1"/>
              </a:solidFill>
              <a:latin typeface="Book Antiqua" pitchFamily="18" charset="0"/>
            </a:endParaRPr>
          </a:p>
        </p:txBody>
      </p:sp>
      <p:sp>
        <p:nvSpPr>
          <p:cNvPr id="30722" name="TextBox 2"/>
          <p:cNvSpPr txBox="1">
            <a:spLocks noChangeArrowheads="1"/>
          </p:cNvSpPr>
          <p:nvPr/>
        </p:nvSpPr>
        <p:spPr bwMode="auto">
          <a:xfrm>
            <a:off x="838200" y="2057400"/>
            <a:ext cx="7620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With the District Ranger or Forest Supervisor</a:t>
            </a:r>
          </a:p>
          <a:p>
            <a:r>
              <a:rPr lang="en-US" sz="2800">
                <a:latin typeface="Book Antiqua" pitchFamily="18" charset="0"/>
              </a:rPr>
              <a:t>to have the objectives changed to reflect</a:t>
            </a:r>
          </a:p>
          <a:p>
            <a:r>
              <a:rPr lang="en-US" sz="2800">
                <a:latin typeface="Book Antiqua" pitchFamily="18" charset="0"/>
              </a:rPr>
              <a:t>a managed and designed use for pack and    saddle stock. </a:t>
            </a:r>
          </a:p>
        </p:txBody>
      </p:sp>
      <p:sp>
        <p:nvSpPr>
          <p:cNvPr id="30723" name="TextBox 3"/>
          <p:cNvSpPr txBox="1">
            <a:spLocks noChangeArrowheads="1"/>
          </p:cNvSpPr>
          <p:nvPr/>
        </p:nvSpPr>
        <p:spPr bwMode="auto">
          <a:xfrm>
            <a:off x="914400" y="4114800"/>
            <a:ext cx="71882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The Forest or Ranger District may attempt</a:t>
            </a:r>
          </a:p>
          <a:p>
            <a:r>
              <a:rPr lang="en-US" sz="2800">
                <a:latin typeface="Book Antiqua" pitchFamily="18" charset="0"/>
              </a:rPr>
              <a:t>to put the burden on us to establish that  trail objectives have changed as a result of implementing the new Trail Classification System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. </a:t>
            </a:r>
            <a:endParaRPr lang="en-US" sz="2800">
              <a:latin typeface="Book Antiqua" pitchFamily="18" charset="0"/>
            </a:endParaRPr>
          </a:p>
        </p:txBody>
      </p:sp>
      <p:sp>
        <p:nvSpPr>
          <p:cNvPr id="30724" name="TextBox 4"/>
          <p:cNvSpPr txBox="1">
            <a:spLocks noChangeArrowheads="1"/>
          </p:cNvSpPr>
          <p:nvPr/>
        </p:nvSpPr>
        <p:spPr bwMode="auto">
          <a:xfrm>
            <a:off x="2667000" y="1371600"/>
            <a:ext cx="2736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NEGOTIATE</a:t>
            </a:r>
            <a:endParaRPr lang="en-US" sz="32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1"/>
          <p:cNvSpPr txBox="1">
            <a:spLocks noChangeArrowheads="1"/>
          </p:cNvSpPr>
          <p:nvPr/>
        </p:nvSpPr>
        <p:spPr bwMode="auto">
          <a:xfrm>
            <a:off x="1066800" y="609600"/>
            <a:ext cx="7162800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The problem with this is that they also control access to the information necessary to make that determination,  if they are not cooperative it may necessitate Freedom of</a:t>
            </a:r>
          </a:p>
          <a:p>
            <a:r>
              <a:rPr lang="en-US" sz="2800">
                <a:latin typeface="Book Antiqua" pitchFamily="18" charset="0"/>
              </a:rPr>
              <a:t>Information requests and other more</a:t>
            </a:r>
          </a:p>
          <a:p>
            <a:r>
              <a:rPr lang="en-US" sz="2800">
                <a:latin typeface="Book Antiqua" pitchFamily="18" charset="0"/>
              </a:rPr>
              <a:t>Confrontational means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.</a:t>
            </a:r>
          </a:p>
          <a:p>
            <a:endParaRPr lang="en-US">
              <a:latin typeface="Book Antiqua" pitchFamily="18" charset="0"/>
            </a:endParaRPr>
          </a:p>
        </p:txBody>
      </p:sp>
      <p:sp>
        <p:nvSpPr>
          <p:cNvPr id="31746" name="TextBox 4"/>
          <p:cNvSpPr txBox="1">
            <a:spLocks noChangeArrowheads="1"/>
          </p:cNvSpPr>
          <p:nvPr/>
        </p:nvSpPr>
        <p:spPr bwMode="auto">
          <a:xfrm>
            <a:off x="1066800" y="3429000"/>
            <a:ext cx="68278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At this step in our monitoring process,</a:t>
            </a:r>
          </a:p>
          <a:p>
            <a:r>
              <a:rPr lang="en-US" sz="2800">
                <a:latin typeface="Book Antiqua" pitchFamily="18" charset="0"/>
              </a:rPr>
              <a:t> we prefer to avoid such confrontation.</a:t>
            </a:r>
          </a:p>
          <a:p>
            <a:endParaRPr lang="en-US" sz="2800">
              <a:latin typeface="Book Antiqua" pitchFamily="18" charset="0"/>
            </a:endParaRPr>
          </a:p>
        </p:txBody>
      </p:sp>
      <p:sp>
        <p:nvSpPr>
          <p:cNvPr id="31747" name="TextBox 5"/>
          <p:cNvSpPr txBox="1">
            <a:spLocks noChangeArrowheads="1"/>
          </p:cNvSpPr>
          <p:nvPr/>
        </p:nvSpPr>
        <p:spPr bwMode="auto">
          <a:xfrm>
            <a:off x="1143000" y="4495800"/>
            <a:ext cx="7467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Chapters/units are asked to resolve differences in objectives through a diplomatic approach with the District Ranger and the Forest Supervisor. </a:t>
            </a:r>
          </a:p>
          <a:p>
            <a:endParaRPr lang="en-US" sz="280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304800" y="1219200"/>
            <a:ext cx="8534400" cy="38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COURT STANDARD</a:t>
            </a:r>
          </a:p>
          <a:p>
            <a:endParaRPr lang="en-US">
              <a:solidFill>
                <a:schemeClr val="bg1"/>
              </a:solidFill>
              <a:latin typeface="Book Antiqua" pitchFamily="18" charset="0"/>
            </a:endParaRPr>
          </a:p>
          <a:p>
            <a:r>
              <a:rPr lang="en-US" sz="2800" b="1">
                <a:latin typeface="Book Antiqua" pitchFamily="18" charset="0"/>
              </a:rPr>
              <a:t>The managed and designed use of a trail are established by individual forest staffs…with the publics active assistance, and any changes require  public involvement process and land management planning determinations, including appropriate (NEPA )review.</a:t>
            </a:r>
          </a:p>
          <a:p>
            <a:endParaRPr lang="en-US" sz="2800" b="1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Box 1"/>
          <p:cNvSpPr txBox="1">
            <a:spLocks noChangeArrowheads="1"/>
          </p:cNvSpPr>
          <p:nvPr/>
        </p:nvSpPr>
        <p:spPr bwMode="auto">
          <a:xfrm>
            <a:off x="838200" y="685800"/>
            <a:ext cx="1333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Step 6</a:t>
            </a:r>
          </a:p>
        </p:txBody>
      </p:sp>
      <p:sp>
        <p:nvSpPr>
          <p:cNvPr id="32770" name="TextBox 6"/>
          <p:cNvSpPr txBox="1">
            <a:spLocks noChangeArrowheads="1"/>
          </p:cNvSpPr>
          <p:nvPr/>
        </p:nvSpPr>
        <p:spPr bwMode="auto">
          <a:xfrm>
            <a:off x="1600200" y="1371600"/>
            <a:ext cx="7002463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If you are unable to resolve the differences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The state will report to BCHA using 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established protocol.</a:t>
            </a:r>
          </a:p>
          <a:p>
            <a:endParaRPr lang="en-US" sz="2800">
              <a:solidFill>
                <a:schemeClr val="bg1"/>
              </a:solidFill>
              <a:latin typeface="Book Antiqua" pitchFamily="18" charset="0"/>
            </a:endParaRP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Report the situation to your state president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or the Public Lands Chair.</a:t>
            </a:r>
          </a:p>
          <a:p>
            <a:endParaRPr lang="en-US" sz="2800">
              <a:solidFill>
                <a:schemeClr val="bg1"/>
              </a:solidFill>
              <a:latin typeface="Book Antiqua" pitchFamily="18" charset="0"/>
            </a:endParaRP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Once BCHA has determined the extent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And magnitude of the problem we will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Determine an appropriate course of action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With the involvement of your national directors. </a:t>
            </a:r>
          </a:p>
          <a:p>
            <a:endParaRPr lang="en-US" sz="2800">
              <a:solidFill>
                <a:schemeClr val="bg1"/>
              </a:solidFill>
              <a:latin typeface="Book Antiqua" pitchFamily="18" charset="0"/>
            </a:endParaRPr>
          </a:p>
          <a:p>
            <a:endParaRPr lang="en-US" sz="280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Box 2"/>
          <p:cNvSpPr txBox="1">
            <a:spLocks noChangeArrowheads="1"/>
          </p:cNvSpPr>
          <p:nvPr/>
        </p:nvSpPr>
        <p:spPr bwMode="auto">
          <a:xfrm>
            <a:off x="304800" y="1143000"/>
            <a:ext cx="11444288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In the interest of preserving our </a:t>
            </a:r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spirit of partnership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, 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this strategy will provide the agency with every 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reasonable means to defend a change in the physical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characteristics of a trail as the result of implementing 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the new classification system, or to amend their data 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to reflect characteristics in place prior to </a:t>
            </a:r>
          </a:p>
          <a:p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implementation of the TCS.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914400"/>
            <a:ext cx="1828800" cy="584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BCHA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Public  Lands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43000" y="2819400"/>
            <a:ext cx="2590800" cy="8302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State  Organization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Or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Affiliate</a:t>
            </a:r>
          </a:p>
        </p:txBody>
      </p:sp>
      <p:sp>
        <p:nvSpPr>
          <p:cNvPr id="5" name="Down Arrow 4"/>
          <p:cNvSpPr/>
          <p:nvPr/>
        </p:nvSpPr>
        <p:spPr>
          <a:xfrm>
            <a:off x="1447800" y="1676400"/>
            <a:ext cx="457200" cy="914400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1447800" y="3886200"/>
            <a:ext cx="53340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1447800" y="5140325"/>
            <a:ext cx="2057400" cy="3397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/>
              <a:t>Responsible Unit</a:t>
            </a:r>
          </a:p>
        </p:txBody>
      </p:sp>
      <p:sp>
        <p:nvSpPr>
          <p:cNvPr id="10" name="Up Arrow 9"/>
          <p:cNvSpPr/>
          <p:nvPr/>
        </p:nvSpPr>
        <p:spPr>
          <a:xfrm>
            <a:off x="3048000" y="3810000"/>
            <a:ext cx="484188" cy="10668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Up Arrow 10"/>
          <p:cNvSpPr/>
          <p:nvPr/>
        </p:nvSpPr>
        <p:spPr>
          <a:xfrm>
            <a:off x="2971800" y="1600200"/>
            <a:ext cx="484188" cy="9779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4824" name="TextBox 11"/>
          <p:cNvSpPr txBox="1">
            <a:spLocks noChangeArrowheads="1"/>
          </p:cNvSpPr>
          <p:nvPr/>
        </p:nvSpPr>
        <p:spPr bwMode="auto">
          <a:xfrm>
            <a:off x="4348163" y="1143000"/>
            <a:ext cx="36972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u="sng">
                <a:solidFill>
                  <a:schemeClr val="bg1"/>
                </a:solidFill>
                <a:latin typeface="Book Antiqua" pitchFamily="18" charset="0"/>
              </a:rPr>
              <a:t>COMMUNICATION</a:t>
            </a:r>
          </a:p>
          <a:p>
            <a:pPr algn="ctr"/>
            <a:r>
              <a:rPr lang="en-US" sz="2800" b="1" u="sng">
                <a:solidFill>
                  <a:schemeClr val="bg1"/>
                </a:solidFill>
                <a:latin typeface="Book Antiqua" pitchFamily="18" charset="0"/>
              </a:rPr>
              <a:t>PATH</a:t>
            </a:r>
          </a:p>
        </p:txBody>
      </p:sp>
      <p:sp>
        <p:nvSpPr>
          <p:cNvPr id="34825" name="TextBox 13"/>
          <p:cNvSpPr txBox="1">
            <a:spLocks noChangeArrowheads="1"/>
          </p:cNvSpPr>
          <p:nvPr/>
        </p:nvSpPr>
        <p:spPr bwMode="auto">
          <a:xfrm>
            <a:off x="4800600" y="3124200"/>
            <a:ext cx="24511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Book Antiqua" pitchFamily="18" charset="0"/>
              </a:rPr>
              <a:t>165 National Forests</a:t>
            </a:r>
          </a:p>
          <a:p>
            <a:r>
              <a:rPr lang="en-US">
                <a:solidFill>
                  <a:schemeClr val="bg1"/>
                </a:solidFill>
                <a:latin typeface="Book Antiqua" pitchFamily="18" charset="0"/>
              </a:rPr>
              <a:t>BCHA</a:t>
            </a:r>
          </a:p>
          <a:p>
            <a:r>
              <a:rPr lang="en-US">
                <a:solidFill>
                  <a:schemeClr val="bg1"/>
                </a:solidFill>
                <a:latin typeface="Book Antiqua" pitchFamily="18" charset="0"/>
              </a:rPr>
              <a:t>        17 Member States</a:t>
            </a:r>
          </a:p>
          <a:p>
            <a:r>
              <a:rPr lang="en-US">
                <a:solidFill>
                  <a:schemeClr val="bg1"/>
                </a:solidFill>
                <a:latin typeface="Book Antiqua" pitchFamily="18" charset="0"/>
              </a:rPr>
              <a:t>        14  Affiliates</a:t>
            </a:r>
          </a:p>
          <a:p>
            <a:r>
              <a:rPr lang="en-US">
                <a:solidFill>
                  <a:schemeClr val="bg1"/>
                </a:solidFill>
                <a:latin typeface="Book Antiqua" pitchFamily="18" charset="0"/>
              </a:rPr>
              <a:t>42 States with NFs</a:t>
            </a:r>
          </a:p>
          <a:p>
            <a:r>
              <a:rPr lang="en-US">
                <a:solidFill>
                  <a:schemeClr val="bg1"/>
                </a:solidFill>
                <a:latin typeface="Book Antiqua" pitchFamily="18" charset="0"/>
              </a:rPr>
              <a:t>16 w/o BCH</a:t>
            </a:r>
          </a:p>
          <a:p>
            <a:endParaRPr lang="en-US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Box 1"/>
          <p:cNvSpPr txBox="1">
            <a:spLocks noChangeArrowheads="1"/>
          </p:cNvSpPr>
          <p:nvPr/>
        </p:nvSpPr>
        <p:spPr bwMode="auto">
          <a:xfrm>
            <a:off x="2898775" y="1676400"/>
            <a:ext cx="20304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Book Antiqua" pitchFamily="18" charset="0"/>
              </a:rPr>
              <a:t>		</a:t>
            </a:r>
          </a:p>
        </p:txBody>
      </p:sp>
      <p:sp>
        <p:nvSpPr>
          <p:cNvPr id="35842" name="TextBox 3"/>
          <p:cNvSpPr txBox="1">
            <a:spLocks noChangeArrowheads="1"/>
          </p:cNvSpPr>
          <p:nvPr/>
        </p:nvSpPr>
        <p:spPr bwMode="auto">
          <a:xfrm>
            <a:off x="914400" y="990600"/>
            <a:ext cx="70104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Power Points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Prepared From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Materials and Information Submitted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By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Dennis Dailey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Executive Director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Of</a:t>
            </a:r>
          </a:p>
          <a:p>
            <a:pPr algn="ctr"/>
            <a:r>
              <a:rPr lang="en-US" sz="2800" b="1">
                <a:solidFill>
                  <a:schemeClr val="bg1"/>
                </a:solidFill>
                <a:latin typeface="Book Antiqua" pitchFamily="18" charset="0"/>
              </a:rPr>
              <a:t>Issues and Policy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838200" y="2667000"/>
            <a:ext cx="7924800" cy="207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ook Antiqua" pitchFamily="18" charset="0"/>
              </a:rPr>
              <a:t>Managers may assign trail classes and design parameters  that will not accommodate pack and saddle stock on trails that were historically accessible to stock.</a:t>
            </a:r>
          </a:p>
          <a:p>
            <a:endParaRPr lang="en-US" b="1">
              <a:latin typeface="Book Antiqua" pitchFamily="18" charset="0"/>
            </a:endParaRPr>
          </a:p>
        </p:txBody>
      </p:sp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3124200" y="1524000"/>
            <a:ext cx="2611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Our Concern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/>
          <p:cNvSpPr txBox="1">
            <a:spLocks noChangeArrowheads="1"/>
          </p:cNvSpPr>
          <p:nvPr/>
        </p:nvSpPr>
        <p:spPr bwMode="auto">
          <a:xfrm>
            <a:off x="990600" y="1981200"/>
            <a:ext cx="70104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b="1">
                <a:latin typeface="Book Antiqua" pitchFamily="18" charset="0"/>
              </a:rPr>
              <a:t>determine if the change has taken place</a:t>
            </a:r>
          </a:p>
          <a:p>
            <a:r>
              <a:rPr lang="en-US" sz="2800" b="1">
                <a:latin typeface="Book Antiqua" pitchFamily="18" charset="0"/>
              </a:rPr>
              <a:t>through the implementation of the new   system</a:t>
            </a:r>
          </a:p>
          <a:p>
            <a:endParaRPr lang="en-US" b="1">
              <a:latin typeface="Book Antiqua" pitchFamily="18" charset="0"/>
            </a:endParaRPr>
          </a:p>
        </p:txBody>
      </p:sp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990600" y="3810000"/>
            <a:ext cx="66294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800" b="1">
                <a:latin typeface="Book Antiqua" pitchFamily="18" charset="0"/>
              </a:rPr>
              <a:t>if it has, whether the agency has involved  the public and followed an approved land management planning process as agreed in the court decision.</a:t>
            </a:r>
          </a:p>
          <a:p>
            <a:endParaRPr lang="en-US" sz="2800" b="1">
              <a:latin typeface="Book Antiqua" pitchFamily="18" charset="0"/>
            </a:endParaRPr>
          </a:p>
        </p:txBody>
      </p:sp>
      <p:sp>
        <p:nvSpPr>
          <p:cNvPr id="16387" name="TextBox 3"/>
          <p:cNvSpPr txBox="1">
            <a:spLocks noChangeArrowheads="1"/>
          </p:cNvSpPr>
          <p:nvPr/>
        </p:nvSpPr>
        <p:spPr bwMode="auto">
          <a:xfrm>
            <a:off x="2743200" y="990600"/>
            <a:ext cx="198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Our Task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990600" y="1524000"/>
            <a:ext cx="7561263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ook Antiqua" pitchFamily="18" charset="0"/>
              </a:rPr>
              <a:t>Back Country Horsemen of America</a:t>
            </a:r>
          </a:p>
          <a:p>
            <a:r>
              <a:rPr lang="en-US" sz="2800" b="1">
                <a:latin typeface="Book Antiqua" pitchFamily="18" charset="0"/>
              </a:rPr>
              <a:t> will request a listing of trails</a:t>
            </a:r>
          </a:p>
          <a:p>
            <a:r>
              <a:rPr lang="en-US" sz="2800" b="1">
                <a:latin typeface="Book Antiqua" pitchFamily="18" charset="0"/>
              </a:rPr>
              <a:t> indicating Trail Class and Managed/Designed Use</a:t>
            </a:r>
          </a:p>
          <a:p>
            <a:r>
              <a:rPr lang="en-US" sz="2800" b="1">
                <a:latin typeface="Book Antiqua" pitchFamily="18" charset="0"/>
              </a:rPr>
              <a:t> for each trail or trail segment</a:t>
            </a:r>
          </a:p>
          <a:p>
            <a:r>
              <a:rPr lang="en-US" sz="2800" b="1">
                <a:latin typeface="Book Antiqua" pitchFamily="18" charset="0"/>
              </a:rPr>
              <a:t> on each Ranger District nation-wide.</a:t>
            </a:r>
          </a:p>
          <a:p>
            <a:endParaRPr lang="en-US" sz="2800" b="1">
              <a:latin typeface="Book Antiqua" pitchFamily="18" charset="0"/>
            </a:endParaRPr>
          </a:p>
          <a:p>
            <a:r>
              <a:rPr lang="en-US" sz="2800" b="1">
                <a:latin typeface="Book Antiqua" pitchFamily="18" charset="0"/>
              </a:rPr>
              <a:t>This information will be sent </a:t>
            </a:r>
          </a:p>
          <a:p>
            <a:r>
              <a:rPr lang="en-US" sz="2800" b="1">
                <a:latin typeface="Book Antiqua" pitchFamily="18" charset="0"/>
              </a:rPr>
              <a:t>to each state or affiliate organization. </a:t>
            </a:r>
          </a:p>
          <a:p>
            <a:endParaRPr lang="en-US" sz="2800" b="1">
              <a:latin typeface="Book Antiqua" pitchFamily="18" charset="0"/>
            </a:endParaRPr>
          </a:p>
        </p:txBody>
      </p:sp>
      <p:sp>
        <p:nvSpPr>
          <p:cNvPr id="17410" name="TextBox 2"/>
          <p:cNvSpPr txBox="1">
            <a:spLocks noChangeArrowheads="1"/>
          </p:cNvSpPr>
          <p:nvPr/>
        </p:nvSpPr>
        <p:spPr bwMode="auto">
          <a:xfrm>
            <a:off x="1066800" y="762000"/>
            <a:ext cx="13335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Step 1</a:t>
            </a:r>
          </a:p>
          <a:p>
            <a:endParaRPr lang="en-US" sz="3200" b="1" u="sng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1"/>
          <p:cNvSpPr txBox="1">
            <a:spLocks noChangeArrowheads="1"/>
          </p:cNvSpPr>
          <p:nvPr/>
        </p:nvSpPr>
        <p:spPr bwMode="auto">
          <a:xfrm>
            <a:off x="762000" y="1905000"/>
            <a:ext cx="7086600" cy="378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ook Antiqua" pitchFamily="18" charset="0"/>
              </a:rPr>
              <a:t>The state or affiliate will be responsible for </a:t>
            </a:r>
          </a:p>
          <a:p>
            <a:r>
              <a:rPr lang="en-US" sz="2800" b="1">
                <a:latin typeface="Book Antiqua" pitchFamily="18" charset="0"/>
              </a:rPr>
              <a:t>taking this listing and assigning districts or </a:t>
            </a:r>
          </a:p>
          <a:p>
            <a:r>
              <a:rPr lang="en-US" sz="2800" b="1">
                <a:latin typeface="Book Antiqua" pitchFamily="18" charset="0"/>
              </a:rPr>
              <a:t>forests to the chapters/units within their</a:t>
            </a:r>
          </a:p>
          <a:p>
            <a:r>
              <a:rPr lang="en-US" sz="2800" b="1">
                <a:latin typeface="Book Antiqua" pitchFamily="18" charset="0"/>
              </a:rPr>
              <a:t>organization so that we do not duplicate</a:t>
            </a:r>
          </a:p>
          <a:p>
            <a:r>
              <a:rPr lang="en-US" sz="2800" b="1">
                <a:latin typeface="Book Antiqua" pitchFamily="18" charset="0"/>
              </a:rPr>
              <a:t>efforts and unnecessarily impact our</a:t>
            </a:r>
          </a:p>
          <a:p>
            <a:r>
              <a:rPr lang="en-US" sz="2800" b="1">
                <a:latin typeface="Book Antiqua" pitchFamily="18" charset="0"/>
              </a:rPr>
              <a:t>Forest Service partners</a:t>
            </a:r>
            <a:r>
              <a:rPr lang="en-US" sz="2800">
                <a:solidFill>
                  <a:schemeClr val="bg1"/>
                </a:solidFill>
                <a:latin typeface="Book Antiqua" pitchFamily="18" charset="0"/>
              </a:rPr>
              <a:t>. </a:t>
            </a:r>
          </a:p>
          <a:p>
            <a:endParaRPr lang="en-US">
              <a:latin typeface="Book Antiqua" pitchFamily="18" charset="0"/>
            </a:endParaRPr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914400" y="838200"/>
            <a:ext cx="1828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Step 2</a:t>
            </a:r>
          </a:p>
          <a:p>
            <a:endParaRPr lang="en-US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609600" y="1752600"/>
            <a:ext cx="80010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ook Antiqua" pitchFamily="18" charset="0"/>
              </a:rPr>
              <a:t>The chapter/unit will take the list of trails and determine which trails are not managed or designed for pack and saddle stock.</a:t>
            </a:r>
          </a:p>
          <a:p>
            <a:r>
              <a:rPr lang="en-US" sz="2800" b="1">
                <a:latin typeface="Book Antiqua" pitchFamily="18" charset="0"/>
              </a:rPr>
              <a:t>If there is a question regarding that management objective, the chapter may then discuss the objective with the District Ranger to determine the justification for not managing the trail for </a:t>
            </a:r>
          </a:p>
          <a:p>
            <a:r>
              <a:rPr lang="en-US" sz="2800" b="1">
                <a:latin typeface="Book Antiqua" pitchFamily="18" charset="0"/>
              </a:rPr>
              <a:t>pack and saddle stock. </a:t>
            </a:r>
          </a:p>
          <a:p>
            <a:endParaRPr lang="en-US" b="1">
              <a:latin typeface="Book Antiqua" pitchFamily="18" charset="0"/>
            </a:endParaRPr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762000" y="914400"/>
            <a:ext cx="1333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>
                <a:solidFill>
                  <a:schemeClr val="bg1"/>
                </a:solidFill>
                <a:latin typeface="Book Antiqua" pitchFamily="18" charset="0"/>
              </a:rPr>
              <a:t>Step 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457200" y="2438400"/>
            <a:ext cx="8075613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ook Antiqua" pitchFamily="18" charset="0"/>
              </a:rPr>
              <a:t>Rangers may not be aware that the management</a:t>
            </a:r>
          </a:p>
          <a:p>
            <a:r>
              <a:rPr lang="en-US" sz="2800" b="1">
                <a:latin typeface="Book Antiqua" pitchFamily="18" charset="0"/>
              </a:rPr>
              <a:t>objectives for a trail might be a concern for </a:t>
            </a:r>
          </a:p>
          <a:p>
            <a:r>
              <a:rPr lang="en-US" sz="2800" b="1">
                <a:latin typeface="Book Antiqua" pitchFamily="18" charset="0"/>
              </a:rPr>
              <a:t>horsemen or reflect a change in the historical </a:t>
            </a:r>
          </a:p>
          <a:p>
            <a:r>
              <a:rPr lang="en-US" sz="2800" b="1">
                <a:latin typeface="Book Antiqua" pitchFamily="18" charset="0"/>
              </a:rPr>
              <a:t>status for the trail. </a:t>
            </a:r>
          </a:p>
          <a:p>
            <a:endParaRPr lang="en-US" sz="2800" b="1">
              <a:latin typeface="Book Antiqua" pitchFamily="18" charset="0"/>
            </a:endParaRPr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533400" y="838200"/>
            <a:ext cx="720248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Book Antiqua" pitchFamily="18" charset="0"/>
              </a:rPr>
              <a:t>The Trail Classification System is new and</a:t>
            </a:r>
          </a:p>
          <a:p>
            <a:r>
              <a:rPr lang="en-US" sz="2800" b="1">
                <a:latin typeface="Book Antiqua" pitchFamily="18" charset="0"/>
              </a:rPr>
              <a:t> the agency is still refining the data! </a:t>
            </a:r>
          </a:p>
          <a:p>
            <a:endParaRPr lang="en-US" sz="2800" b="1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762000" y="1219200"/>
            <a:ext cx="7115175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The Forest Service advised us in April, 2009</a:t>
            </a:r>
          </a:p>
          <a:p>
            <a:endParaRPr lang="en-US" sz="2800">
              <a:latin typeface="Book Antiqua" pitchFamily="18" charset="0"/>
            </a:endParaRPr>
          </a:p>
          <a:p>
            <a:r>
              <a:rPr lang="en-US" sz="2800">
                <a:latin typeface="Book Antiqua" pitchFamily="18" charset="0"/>
              </a:rPr>
              <a:t> </a:t>
            </a:r>
            <a:r>
              <a:rPr lang="en-US" sz="2800" i="1">
                <a:latin typeface="Book Antiqua" pitchFamily="18" charset="0"/>
              </a:rPr>
              <a:t>“the data is considered working/draft data.</a:t>
            </a:r>
          </a:p>
          <a:p>
            <a:r>
              <a:rPr lang="en-US" sz="2800" i="1">
                <a:latin typeface="Book Antiqua" pitchFamily="18" charset="0"/>
              </a:rPr>
              <a:t>As we continue our training, data validation </a:t>
            </a:r>
          </a:p>
          <a:p>
            <a:r>
              <a:rPr lang="en-US" sz="2800" i="1">
                <a:latin typeface="Book Antiqua" pitchFamily="18" charset="0"/>
              </a:rPr>
              <a:t>and update efforts Agency-wide the quality of</a:t>
            </a:r>
          </a:p>
          <a:p>
            <a:r>
              <a:rPr lang="en-US" sz="2800" i="1">
                <a:latin typeface="Book Antiqua" pitchFamily="18" charset="0"/>
              </a:rPr>
              <a:t>the information will improve.”</a:t>
            </a:r>
            <a:r>
              <a:rPr lang="en-US" sz="2800">
                <a:latin typeface="Book Antiqua" pitchFamily="18" charset="0"/>
              </a:rPr>
              <a:t> </a:t>
            </a:r>
          </a:p>
          <a:p>
            <a:endParaRPr lang="en-US" sz="2800">
              <a:latin typeface="Book Antiqua" pitchFamily="18" charset="0"/>
            </a:endParaRPr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762000" y="4495800"/>
            <a:ext cx="76469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>
                <a:latin typeface="Book Antiqua" pitchFamily="18" charset="0"/>
              </a:rPr>
              <a:t>At this point, we need to consider our efforts</a:t>
            </a:r>
          </a:p>
          <a:p>
            <a:r>
              <a:rPr lang="en-US" sz="2800">
                <a:latin typeface="Book Antiqua" pitchFamily="18" charset="0"/>
              </a:rPr>
              <a:t> to be that of </a:t>
            </a:r>
            <a:r>
              <a:rPr lang="en-US" sz="2800" b="1" u="sng">
                <a:latin typeface="Book Antiqua" pitchFamily="18" charset="0"/>
              </a:rPr>
              <a:t>helping</a:t>
            </a:r>
            <a:r>
              <a:rPr lang="en-US" sz="2800">
                <a:latin typeface="Book Antiqua" pitchFamily="18" charset="0"/>
              </a:rPr>
              <a:t> the agency ‘validate and</a:t>
            </a:r>
          </a:p>
          <a:p>
            <a:r>
              <a:rPr lang="en-US" sz="2800">
                <a:latin typeface="Book Antiqua" pitchFamily="18" charset="0"/>
              </a:rPr>
              <a:t> update’ its records.</a:t>
            </a:r>
          </a:p>
          <a:p>
            <a:endParaRPr lang="en-US" sz="280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MOVIE_ONCLICK_URL" val="http://"/>
  <p:tag name="GENSWF_MOVIE_PRESENTATION_END_URL" val="http://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</TotalTime>
  <Words>1059</Words>
  <Application>Microsoft Office PowerPoint</Application>
  <PresentationFormat>On-screen Show (4:3)</PresentationFormat>
  <Paragraphs>164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3</dc:title>
  <dc:creator>Owner</dc:creator>
  <cp:lastModifiedBy>Bob</cp:lastModifiedBy>
  <cp:revision>94</cp:revision>
  <dcterms:created xsi:type="dcterms:W3CDTF">2010-03-04T18:51:09Z</dcterms:created>
  <dcterms:modified xsi:type="dcterms:W3CDTF">2010-05-09T07:50:07Z</dcterms:modified>
</cp:coreProperties>
</file>