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00" r:id="rId2"/>
    <p:sldId id="257" r:id="rId3"/>
    <p:sldId id="260" r:id="rId4"/>
    <p:sldId id="299" r:id="rId5"/>
    <p:sldId id="301" r:id="rId6"/>
    <p:sldId id="268" r:id="rId7"/>
    <p:sldId id="262" r:id="rId8"/>
    <p:sldId id="292" r:id="rId9"/>
    <p:sldId id="302" r:id="rId10"/>
    <p:sldId id="275" r:id="rId11"/>
    <p:sldId id="308" r:id="rId12"/>
    <p:sldId id="303" r:id="rId13"/>
    <p:sldId id="304" r:id="rId14"/>
    <p:sldId id="305" r:id="rId15"/>
    <p:sldId id="306" r:id="rId16"/>
    <p:sldId id="307" r:id="rId17"/>
    <p:sldId id="286" r:id="rId18"/>
    <p:sldId id="287" r:id="rId19"/>
    <p:sldId id="288" r:id="rId20"/>
    <p:sldId id="289" r:id="rId21"/>
    <p:sldId id="298" r:id="rId22"/>
    <p:sldId id="290" r:id="rId23"/>
    <p:sldId id="293" r:id="rId24"/>
    <p:sldId id="294" r:id="rId25"/>
    <p:sldId id="309" r:id="rId26"/>
    <p:sldId id="310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9" autoAdjust="0"/>
    <p:restoredTop sz="94660"/>
  </p:normalViewPr>
  <p:slideViewPr>
    <p:cSldViewPr>
      <p:cViewPr>
        <p:scale>
          <a:sx n="70" d="100"/>
          <a:sy n="70" d="100"/>
        </p:scale>
        <p:origin x="-1170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81D0A8-5E13-4C35-A1A3-82A4EA63DC4D}" type="datetimeFigureOut">
              <a:rPr lang="en-US"/>
              <a:pPr>
                <a:defRPr/>
              </a:pPr>
              <a:t>5/9/2010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DB37EB-707C-4111-9567-9D846DCEB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B37EB-707C-4111-9567-9D846DCEB4B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There are five Trail Classes, ranging from the least developed (Trail Class 1) to the most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developed (Trail Class 5):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D2C483-543D-4401-97D2-54302CC6F51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B37EB-707C-4111-9567-9D846DCEB4B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B37EB-707C-4111-9567-9D846DCEB4B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B37EB-707C-4111-9567-9D846DCEB4B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B37EB-707C-4111-9567-9D846DCEB4B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B37EB-707C-4111-9567-9D846DCEB4B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B37EB-707C-4111-9567-9D846DCEB4B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B37EB-707C-4111-9567-9D846DCEB4B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B37EB-707C-4111-9567-9D846DCEB4B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B37EB-707C-4111-9567-9D846DCEB4B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B37EB-707C-4111-9567-9D846DCEB4B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B37EB-707C-4111-9567-9D846DCEB4B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B37EB-707C-4111-9567-9D846DCEB4B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B37EB-707C-4111-9567-9D846DCEB4B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Designed use.  Trail Class. (level of development ) Parameters based on designed use and trail class.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A0757-0AA9-4EB4-8484-40BEFDA9503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B37EB-707C-4111-9567-9D846DCEB4B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B37EB-707C-4111-9567-9D846DCEB4B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B37EB-707C-4111-9567-9D846DCEB4B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B37EB-707C-4111-9567-9D846DCEB4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B37EB-707C-4111-9567-9D846DCEB4B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B37EB-707C-4111-9567-9D846DCEB4B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Look at form and list other sections.  The final Trail Management Objectives will be based upon the conclusions reached from the Trail Fundamentals.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589372-E2D3-4118-A96B-BC2E96FA752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B37EB-707C-4111-9567-9D846DCEB4B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B37EB-707C-4111-9567-9D846DCEB4B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B37EB-707C-4111-9567-9D846DCEB4B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7B4B5-6BAE-491B-926C-6AE5A6130574}" type="datetimeFigureOut">
              <a:rPr lang="en-US"/>
              <a:pPr>
                <a:defRPr/>
              </a:pPr>
              <a:t>5/9/2010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5A144-81B9-42C7-A5E9-6DC63158B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D7A1E-414F-4130-901D-926DAEA18CFE}" type="datetimeFigureOut">
              <a:rPr lang="en-US"/>
              <a:pPr>
                <a:defRPr/>
              </a:pPr>
              <a:t>5/9/2010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35D6D-E809-4070-A344-502D35611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E5700-BFE9-4603-9E7E-A31B1355FE6E}" type="datetimeFigureOut">
              <a:rPr lang="en-US"/>
              <a:pPr>
                <a:defRPr/>
              </a:pPr>
              <a:t>5/9/2010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E05C7-3469-4DA7-AD31-31DBEDFF8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9F7BF-4CB8-4753-83FE-4E96BE766073}" type="datetimeFigureOut">
              <a:rPr lang="en-US"/>
              <a:pPr>
                <a:defRPr/>
              </a:pPr>
              <a:t>5/9/2010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C45FC-CAC1-46E8-AD10-35FC26CA6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633A2-962D-4620-9912-D236DD3C871C}" type="datetimeFigureOut">
              <a:rPr lang="en-US"/>
              <a:pPr>
                <a:defRPr/>
              </a:pPr>
              <a:t>5/9/2010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99D64-71C7-4DC0-B115-04FBDE006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17B4D-9901-49FD-9938-4B38C3918480}" type="datetimeFigureOut">
              <a:rPr lang="en-US"/>
              <a:pPr>
                <a:defRPr/>
              </a:pPr>
              <a:t>5/9/2010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46998-70F1-4FEA-97D9-5A9F6645E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1F151-632E-4F98-97DC-606088B2F2A4}" type="datetimeFigureOut">
              <a:rPr lang="en-US"/>
              <a:pPr>
                <a:defRPr/>
              </a:pPr>
              <a:t>5/9/2010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6F38-7B8F-45BA-B462-8335E0CE3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F9BFB-A24A-4E05-8334-2E50683E70B1}" type="datetimeFigureOut">
              <a:rPr lang="en-US"/>
              <a:pPr>
                <a:defRPr/>
              </a:pPr>
              <a:t>5/9/2010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B2A2-F9D1-4E9B-BC41-A144C6E88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E9481-24E9-4793-BAE0-622809FEE361}" type="datetimeFigureOut">
              <a:rPr lang="en-US"/>
              <a:pPr>
                <a:defRPr/>
              </a:pPr>
              <a:t>5/9/2010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30BF9-F8FF-472D-8B06-E72D6F3DF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786F-DFB2-4989-B9B2-5510C74BAF8C}" type="datetimeFigureOut">
              <a:rPr lang="en-US"/>
              <a:pPr>
                <a:defRPr/>
              </a:pPr>
              <a:t>5/9/2010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217EC-F043-49AC-AC58-88FC44667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5BAD4-FA10-4815-809A-095757783216}" type="datetimeFigureOut">
              <a:rPr lang="en-US"/>
              <a:pPr>
                <a:defRPr/>
              </a:pPr>
              <a:t>5/9/2010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B41FA-C128-44BB-A122-96D6C90A8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36C3D2-2D3B-4CAB-96ED-A338A10FD90C}" type="datetimeFigureOut">
              <a:rPr lang="en-US"/>
              <a:pPr>
                <a:defRPr/>
              </a:pPr>
              <a:t>5/9/2010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76FB77-B0A7-4159-B749-CB6D0DCDB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533400" y="1524000"/>
            <a:ext cx="79248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latin typeface="Book Antiqua" pitchFamily="18" charset="0"/>
              </a:rPr>
              <a:t>Back Country Horsemen of America</a:t>
            </a:r>
          </a:p>
          <a:p>
            <a:pPr algn="ctr"/>
            <a:r>
              <a:rPr lang="en-US" sz="3200" b="1" u="sng">
                <a:latin typeface="Book Antiqua" pitchFamily="18" charset="0"/>
              </a:rPr>
              <a:t>Trail Classification Assistance Program</a:t>
            </a:r>
          </a:p>
          <a:p>
            <a:pPr algn="ctr"/>
            <a:endParaRPr lang="en-US" sz="3200" b="1">
              <a:latin typeface="Book Antiqua" pitchFamily="18" charset="0"/>
            </a:endParaRPr>
          </a:p>
          <a:p>
            <a:pPr algn="ctr"/>
            <a:r>
              <a:rPr lang="en-US" sz="3200" b="1" u="sng">
                <a:latin typeface="Book Antiqua" pitchFamily="18" charset="0"/>
              </a:rPr>
              <a:t>Goal</a:t>
            </a:r>
          </a:p>
          <a:p>
            <a:pPr algn="ctr"/>
            <a:endParaRPr lang="en-US" sz="3200" b="1" u="sng">
              <a:latin typeface="Book Antiqua" pitchFamily="18" charset="0"/>
            </a:endParaRPr>
          </a:p>
          <a:p>
            <a:r>
              <a:rPr lang="en-US" sz="3200" b="1">
                <a:latin typeface="Book Antiqua" pitchFamily="18" charset="0"/>
              </a:rPr>
              <a:t>	Assist the Forest Service in properly 	establishing the correct Management   	Objectives for the trails in our National 	Forests</a:t>
            </a:r>
          </a:p>
          <a:p>
            <a:endParaRPr lang="en-US" sz="3200" b="1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09600" y="1981200"/>
            <a:ext cx="7391400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Book Antiqua" pitchFamily="18" charset="0"/>
              </a:rPr>
              <a:t>Trail Class 1: Minimally Developed</a:t>
            </a:r>
          </a:p>
          <a:p>
            <a:r>
              <a:rPr lang="en-US" sz="3200">
                <a:latin typeface="Book Antiqua" pitchFamily="18" charset="0"/>
              </a:rPr>
              <a:t>Trail Class 2: Moderately Developed } Way</a:t>
            </a:r>
          </a:p>
          <a:p>
            <a:r>
              <a:rPr lang="en-US" sz="3200">
                <a:latin typeface="Book Antiqua" pitchFamily="18" charset="0"/>
              </a:rPr>
              <a:t>Trail Class 3: Developed }  Secondary</a:t>
            </a:r>
          </a:p>
          <a:p>
            <a:r>
              <a:rPr lang="en-US" sz="3200">
                <a:latin typeface="Book Antiqua" pitchFamily="18" charset="0"/>
              </a:rPr>
              <a:t>Trail Class 4: Highly Developed}  Mainline/ </a:t>
            </a:r>
            <a:r>
              <a:rPr lang="en-US"/>
              <a:t>Primary</a:t>
            </a:r>
            <a:endParaRPr lang="en-US" sz="3200">
              <a:latin typeface="Book Antiqua" pitchFamily="18" charset="0"/>
            </a:endParaRPr>
          </a:p>
          <a:p>
            <a:r>
              <a:rPr lang="en-US" sz="3200">
                <a:latin typeface="Book Antiqua" pitchFamily="18" charset="0"/>
              </a:rPr>
              <a:t>					</a:t>
            </a:r>
          </a:p>
          <a:p>
            <a:r>
              <a:rPr lang="en-US" sz="3200">
                <a:latin typeface="Book Antiqua" pitchFamily="18" charset="0"/>
              </a:rPr>
              <a:t>Trail Class 5: Fully Developed</a:t>
            </a:r>
          </a:p>
          <a:p>
            <a:endParaRPr lang="en-US" sz="3200">
              <a:latin typeface="Book Antiqua" pitchFamily="18" charset="0"/>
            </a:endParaRPr>
          </a:p>
          <a:p>
            <a:r>
              <a:rPr lang="en-US" sz="2000">
                <a:solidFill>
                  <a:srgbClr val="002060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8FC93-14FA-48C8-BFF4-8C2B59DDA765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447800" y="1066800"/>
            <a:ext cx="586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u="sng">
                <a:latin typeface="Book Antiqua" pitchFamily="18" charset="0"/>
              </a:rPr>
              <a:t>Trail Class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2"/>
          <p:cNvSpPr txBox="1">
            <a:spLocks noChangeArrowheads="1"/>
          </p:cNvSpPr>
          <p:nvPr/>
        </p:nvSpPr>
        <p:spPr bwMode="auto">
          <a:xfrm>
            <a:off x="457200" y="381000"/>
            <a:ext cx="8456613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Book Antiqua" pitchFamily="18" charset="0"/>
              </a:rPr>
              <a:t>Trail Class Communicates the scale or level</a:t>
            </a:r>
          </a:p>
          <a:p>
            <a:r>
              <a:rPr lang="en-US" b="1">
                <a:latin typeface="Book Antiqua" pitchFamily="18" charset="0"/>
              </a:rPr>
              <a:t>of development, not the type of use the trail</a:t>
            </a:r>
          </a:p>
          <a:p>
            <a:r>
              <a:rPr lang="en-US" b="1">
                <a:latin typeface="Book Antiqua" pitchFamily="18" charset="0"/>
              </a:rPr>
              <a:t> will accommodate.</a:t>
            </a:r>
          </a:p>
          <a:p>
            <a:endParaRPr lang="en-US" b="1">
              <a:latin typeface="Book Antiqua" pitchFamily="18" charset="0"/>
            </a:endParaRPr>
          </a:p>
          <a:p>
            <a:r>
              <a:rPr lang="en-US" b="1">
                <a:latin typeface="Book Antiqua" pitchFamily="18" charset="0"/>
              </a:rPr>
              <a:t>	Tread and traffic flow</a:t>
            </a:r>
          </a:p>
          <a:p>
            <a:r>
              <a:rPr lang="en-US" b="1">
                <a:latin typeface="Book Antiqua" pitchFamily="18" charset="0"/>
              </a:rPr>
              <a:t>	Obstacles</a:t>
            </a:r>
          </a:p>
          <a:p>
            <a:r>
              <a:rPr lang="en-US" b="1">
                <a:latin typeface="Book Antiqua" pitchFamily="18" charset="0"/>
              </a:rPr>
              <a:t>	Construction features and trail elements</a:t>
            </a:r>
          </a:p>
          <a:p>
            <a:r>
              <a:rPr lang="en-US" b="1">
                <a:latin typeface="Book Antiqua" pitchFamily="18" charset="0"/>
              </a:rPr>
              <a:t>	Signs</a:t>
            </a:r>
          </a:p>
          <a:p>
            <a:r>
              <a:rPr lang="en-US" b="1">
                <a:latin typeface="Book Antiqua" pitchFamily="18" charset="0"/>
              </a:rPr>
              <a:t>	Typical recreation environs and experience</a:t>
            </a:r>
          </a:p>
          <a:p>
            <a:endParaRPr lang="en-US" b="1">
              <a:latin typeface="Book Antiqua" pitchFamily="18" charset="0"/>
            </a:endParaRPr>
          </a:p>
          <a:p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	</a:t>
            </a:r>
          </a:p>
          <a:p>
            <a:endParaRPr lang="en-US">
              <a:solidFill>
                <a:schemeClr val="bg1"/>
              </a:solidFill>
              <a:latin typeface="Book Antiqua" pitchFamily="18" charset="0"/>
            </a:endParaRPr>
          </a:p>
          <a:p>
            <a:endParaRPr lang="en-US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286000"/>
            <a:ext cx="457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1219200" y="685800"/>
            <a:ext cx="6477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Book Antiqua" pitchFamily="18" charset="0"/>
              </a:rPr>
              <a:t>Trail Class 1: Minimally Developed</a:t>
            </a:r>
          </a:p>
          <a:p>
            <a:endParaRPr lang="en-US" sz="1800">
              <a:latin typeface="Book Antiqua" pitchFamily="18" charset="0"/>
            </a:endParaRP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1752600" y="1219200"/>
            <a:ext cx="3492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latin typeface="Book Antiqua" pitchFamily="18" charset="0"/>
              </a:rPr>
              <a:t>There are no design parameters</a:t>
            </a:r>
          </a:p>
          <a:p>
            <a:r>
              <a:rPr lang="en-US" sz="1800" b="1">
                <a:latin typeface="Book Antiqua" pitchFamily="18" charset="0"/>
              </a:rPr>
              <a:t>for pack and saddle stock use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685800" y="1143000"/>
            <a:ext cx="708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Book Antiqua" pitchFamily="18" charset="0"/>
              </a:rPr>
              <a:t>Trail Class 2: Moderately Developed } Way</a:t>
            </a:r>
          </a:p>
          <a:p>
            <a:endParaRPr lang="en-US" sz="2400" b="1">
              <a:latin typeface="Book Antiqua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828800"/>
            <a:ext cx="3429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304800" y="3657600"/>
            <a:ext cx="3927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latin typeface="Book Antiqua" pitchFamily="18" charset="0"/>
              </a:rPr>
              <a:t>The minimum development scale </a:t>
            </a:r>
          </a:p>
          <a:p>
            <a:r>
              <a:rPr lang="en-US" sz="1800" b="1">
                <a:latin typeface="Book Antiqua" pitchFamily="18" charset="0"/>
              </a:rPr>
              <a:t>intended to sustain pack and </a:t>
            </a:r>
          </a:p>
          <a:p>
            <a:r>
              <a:rPr lang="en-US" sz="1800" b="1">
                <a:latin typeface="Book Antiqua" pitchFamily="18" charset="0"/>
              </a:rPr>
              <a:t>saddle stock use.</a:t>
            </a:r>
          </a:p>
          <a:p>
            <a:endParaRPr lang="en-US" sz="1800" b="1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914400" y="609600"/>
            <a:ext cx="6099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Trail Class 3: Developed }  Secondary</a:t>
            </a:r>
          </a:p>
          <a:p>
            <a:endParaRPr lang="en-US">
              <a:latin typeface="Book Antiqua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514600"/>
            <a:ext cx="5486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1524000" y="1371600"/>
            <a:ext cx="6391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latin typeface="Book Antiqua" pitchFamily="18" charset="0"/>
              </a:rPr>
              <a:t>The fully developed Trail intended to accommodate</a:t>
            </a:r>
          </a:p>
          <a:p>
            <a:r>
              <a:rPr lang="en-US" sz="1800" b="1">
                <a:latin typeface="Book Antiqua" pitchFamily="18" charset="0"/>
              </a:rPr>
              <a:t>the type and level of use typically found in a backcountry</a:t>
            </a:r>
          </a:p>
          <a:p>
            <a:r>
              <a:rPr lang="en-US" sz="1800" b="1">
                <a:latin typeface="Book Antiqua" pitchFamily="18" charset="0"/>
              </a:rPr>
              <a:t>and wilderness environ.</a:t>
            </a:r>
          </a:p>
          <a:p>
            <a:endParaRPr lang="en-US" sz="1800" b="1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304800" y="457200"/>
            <a:ext cx="82296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Book Antiqua" pitchFamily="18" charset="0"/>
              </a:rPr>
              <a:t>Trail Class 4: Highly Developed  }  Mainline/	</a:t>
            </a:r>
            <a:r>
              <a:rPr lang="en-US">
                <a:latin typeface="Book Antiqua" pitchFamily="18" charset="0"/>
              </a:rPr>
              <a:t>				                     </a:t>
            </a:r>
            <a:r>
              <a:rPr lang="en-US" b="1">
                <a:latin typeface="Book Antiqua" pitchFamily="18" charset="0"/>
              </a:rPr>
              <a:t>Primary</a:t>
            </a:r>
          </a:p>
          <a:p>
            <a:endParaRPr lang="en-US" sz="1800">
              <a:latin typeface="Book Antiqua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057400"/>
            <a:ext cx="4876800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457200" y="1143000"/>
            <a:ext cx="42672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Book Antiqua" pitchFamily="18" charset="0"/>
              </a:rPr>
              <a:t>Accommodations for passing</a:t>
            </a:r>
          </a:p>
          <a:p>
            <a:r>
              <a:rPr lang="en-US" sz="2000" b="1">
                <a:latin typeface="Book Antiqua" pitchFamily="18" charset="0"/>
              </a:rPr>
              <a:t>and double lane when necessary</a:t>
            </a:r>
          </a:p>
          <a:p>
            <a:endParaRPr lang="en-US" sz="180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2133600" y="685800"/>
            <a:ext cx="53419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Book Antiqua" pitchFamily="18" charset="0"/>
              </a:rPr>
              <a:t>Trail Class 5: Fully Developed</a:t>
            </a:r>
          </a:p>
          <a:p>
            <a:endParaRPr lang="en-US">
              <a:latin typeface="Book Antiqua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895600"/>
            <a:ext cx="54530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533400" y="1447800"/>
            <a:ext cx="6648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latin typeface="Book Antiqua" pitchFamily="18" charset="0"/>
              </a:rPr>
              <a:t>Visitor Centers</a:t>
            </a:r>
          </a:p>
          <a:p>
            <a:r>
              <a:rPr lang="en-US" sz="1800" b="1">
                <a:latin typeface="Book Antiqua" pitchFamily="18" charset="0"/>
              </a:rPr>
              <a:t>High use Recreation sites</a:t>
            </a:r>
          </a:p>
          <a:p>
            <a:r>
              <a:rPr lang="en-US" sz="1800" b="1">
                <a:latin typeface="Book Antiqua" pitchFamily="18" charset="0"/>
              </a:rPr>
              <a:t>Hardened or asphalt surface</a:t>
            </a:r>
          </a:p>
          <a:p>
            <a:r>
              <a:rPr lang="en-US" sz="1800" b="1">
                <a:latin typeface="Book Antiqua" pitchFamily="18" charset="0"/>
              </a:rPr>
              <a:t>There are no design parameters for pack and saddle stock use</a:t>
            </a:r>
            <a:endParaRPr lang="en-US" sz="180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685800" y="304800"/>
            <a:ext cx="7894638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>
                <a:latin typeface="Book Antiqua" pitchFamily="18" charset="0"/>
              </a:rPr>
              <a:t>Managed Use</a:t>
            </a:r>
          </a:p>
          <a:p>
            <a:pPr algn="ctr"/>
            <a:endParaRPr lang="en-US" b="1" u="sng">
              <a:latin typeface="Book Antiqua" pitchFamily="18" charset="0"/>
            </a:endParaRPr>
          </a:p>
          <a:p>
            <a:r>
              <a:rPr lang="en-US" b="1">
                <a:latin typeface="Book Antiqua" pitchFamily="18" charset="0"/>
              </a:rPr>
              <a:t>	The modes of travel actively managed</a:t>
            </a:r>
          </a:p>
          <a:p>
            <a:r>
              <a:rPr lang="en-US" b="1">
                <a:latin typeface="Book Antiqua" pitchFamily="18" charset="0"/>
              </a:rPr>
              <a:t>	and appropriate on a trail.</a:t>
            </a:r>
          </a:p>
          <a:p>
            <a:r>
              <a:rPr lang="en-US" b="1">
                <a:latin typeface="Book Antiqua" pitchFamily="18" charset="0"/>
              </a:rPr>
              <a:t>	There may be more than one mode.</a:t>
            </a:r>
          </a:p>
          <a:p>
            <a:r>
              <a:rPr lang="en-US" b="1">
                <a:latin typeface="Book Antiqua" pitchFamily="18" charset="0"/>
              </a:rPr>
              <a:t>	Example:</a:t>
            </a:r>
          </a:p>
          <a:p>
            <a:r>
              <a:rPr lang="en-US" b="1">
                <a:latin typeface="Book Antiqua" pitchFamily="18" charset="0"/>
              </a:rPr>
              <a:t>		Hiking and pack and saddle</a:t>
            </a:r>
          </a:p>
          <a:p>
            <a:endParaRPr lang="en-US" b="1">
              <a:latin typeface="Book Antiqua" pitchFamily="18" charset="0"/>
            </a:endParaRPr>
          </a:p>
        </p:txBody>
      </p:sp>
      <p:pic>
        <p:nvPicPr>
          <p:cNvPr id="32771" name="Picture 3" descr="img0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81400"/>
            <a:ext cx="4114800" cy="2743200"/>
          </a:xfrm>
          <a:prstGeom prst="rect">
            <a:avLst/>
          </a:prstGeom>
          <a:noFill/>
        </p:spPr>
      </p:pic>
      <p:pic>
        <p:nvPicPr>
          <p:cNvPr id="32772" name="Picture 4" descr="img0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733800"/>
            <a:ext cx="28956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838200" y="381000"/>
            <a:ext cx="7681913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Book Antiqua" pitchFamily="18" charset="0"/>
              </a:rPr>
              <a:t>Managed use as determined by applicable</a:t>
            </a:r>
          </a:p>
          <a:p>
            <a:r>
              <a:rPr lang="en-US" b="1">
                <a:latin typeface="Book Antiqua" pitchFamily="18" charset="0"/>
              </a:rPr>
              <a:t>Land management plan, travel plan , or</a:t>
            </a:r>
          </a:p>
          <a:p>
            <a:r>
              <a:rPr lang="en-US" b="1">
                <a:latin typeface="Book Antiqua" pitchFamily="18" charset="0"/>
              </a:rPr>
              <a:t>trail specific decision.</a:t>
            </a:r>
          </a:p>
          <a:p>
            <a:endParaRPr lang="en-US" b="1">
              <a:latin typeface="Book Antiqua" pitchFamily="18" charset="0"/>
            </a:endParaRPr>
          </a:p>
          <a:p>
            <a:r>
              <a:rPr lang="en-US" b="1">
                <a:latin typeface="Book Antiqua" pitchFamily="18" charset="0"/>
              </a:rPr>
              <a:t>	A specific document that has involved</a:t>
            </a:r>
          </a:p>
          <a:p>
            <a:r>
              <a:rPr lang="en-US" b="1">
                <a:latin typeface="Book Antiqua" pitchFamily="18" charset="0"/>
              </a:rPr>
              <a:t>	the public and undergone appropriate </a:t>
            </a:r>
          </a:p>
          <a:p>
            <a:r>
              <a:rPr lang="en-US" b="1">
                <a:latin typeface="Book Antiqua" pitchFamily="18" charset="0"/>
              </a:rPr>
              <a:t>	public NEPA review.</a:t>
            </a:r>
          </a:p>
        </p:txBody>
      </p:sp>
      <p:pic>
        <p:nvPicPr>
          <p:cNvPr id="33797" name="Picture 5" descr="img0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24250"/>
            <a:ext cx="4572000" cy="3333750"/>
          </a:xfrm>
          <a:prstGeom prst="rect">
            <a:avLst/>
          </a:prstGeom>
          <a:noFill/>
        </p:spPr>
      </p:pic>
      <p:pic>
        <p:nvPicPr>
          <p:cNvPr id="33798" name="Picture 6" descr="img0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530600"/>
            <a:ext cx="4419600" cy="294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1295400" y="304800"/>
            <a:ext cx="72517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latin typeface="Book Antiqua" pitchFamily="18" charset="0"/>
              </a:rPr>
              <a:t>Designed Use</a:t>
            </a:r>
            <a:endParaRPr lang="en-US" b="1">
              <a:latin typeface="Book Antiqua" pitchFamily="18" charset="0"/>
            </a:endParaRPr>
          </a:p>
          <a:p>
            <a:r>
              <a:rPr lang="en-US" b="1">
                <a:latin typeface="Book Antiqua" pitchFamily="18" charset="0"/>
              </a:rPr>
              <a:t>	The managed use that requires the</a:t>
            </a:r>
          </a:p>
          <a:p>
            <a:r>
              <a:rPr lang="en-US" b="1">
                <a:latin typeface="Book Antiqua" pitchFamily="18" charset="0"/>
              </a:rPr>
              <a:t>	most demanding design, construction</a:t>
            </a:r>
          </a:p>
          <a:p>
            <a:r>
              <a:rPr lang="en-US" b="1">
                <a:latin typeface="Book Antiqua" pitchFamily="18" charset="0"/>
              </a:rPr>
              <a:t>	and maintenance parameters.</a:t>
            </a:r>
          </a:p>
          <a:p>
            <a:endParaRPr lang="en-US" b="1">
              <a:latin typeface="Book Antiqua" pitchFamily="18" charset="0"/>
            </a:endParaRPr>
          </a:p>
          <a:p>
            <a:r>
              <a:rPr lang="en-US" b="1">
                <a:latin typeface="Book Antiqua" pitchFamily="18" charset="0"/>
              </a:rPr>
              <a:t>		There can only be one designed </a:t>
            </a:r>
          </a:p>
          <a:p>
            <a:r>
              <a:rPr lang="en-US" b="1">
                <a:latin typeface="Book Antiqua" pitchFamily="18" charset="0"/>
              </a:rPr>
              <a:t>		use per trail or trail segment.</a:t>
            </a:r>
          </a:p>
        </p:txBody>
      </p:sp>
      <p:pic>
        <p:nvPicPr>
          <p:cNvPr id="34819" name="Picture 3" descr="img0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2743200" cy="4191000"/>
          </a:xfrm>
          <a:prstGeom prst="rect">
            <a:avLst/>
          </a:prstGeom>
          <a:noFill/>
        </p:spPr>
      </p:pic>
      <p:pic>
        <p:nvPicPr>
          <p:cNvPr id="34820" name="Picture 4" descr="img0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429000"/>
            <a:ext cx="5410200" cy="330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F46A8-0494-4468-9BD7-1F13E6123C00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5362" name="Picture 1" descr="BCHA logo 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362200" y="4343400"/>
            <a:ext cx="41910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>
                <a:latin typeface="Book Antiqua" pitchFamily="18" charset="0"/>
              </a:rPr>
              <a:t>Part  2</a:t>
            </a:r>
          </a:p>
          <a:p>
            <a:pPr algn="ctr"/>
            <a:r>
              <a:rPr lang="en-US" b="1">
                <a:latin typeface="Book Antiqua" pitchFamily="18" charset="0"/>
              </a:rPr>
              <a:t>Understanding </a:t>
            </a:r>
          </a:p>
          <a:p>
            <a:pPr algn="ctr"/>
            <a:r>
              <a:rPr lang="en-US" b="1">
                <a:latin typeface="Book Antiqua" pitchFamily="18" charset="0"/>
              </a:rPr>
              <a:t>The</a:t>
            </a:r>
          </a:p>
          <a:p>
            <a:pPr algn="ctr"/>
            <a:r>
              <a:rPr lang="en-US" b="1">
                <a:latin typeface="Book Antiqua" pitchFamily="18" charset="0"/>
              </a:rPr>
              <a:t> Key Trail Fundamentals</a:t>
            </a:r>
          </a:p>
          <a:p>
            <a:pPr algn="ctr"/>
            <a:endParaRPr lang="en-US" b="1">
              <a:solidFill>
                <a:srgbClr val="FF0000"/>
              </a:solidFill>
              <a:latin typeface="Book Antiqua" pitchFamily="18" charset="0"/>
            </a:endParaRPr>
          </a:p>
          <a:p>
            <a:pPr algn="ctr"/>
            <a:endParaRPr lang="en-US" b="1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>
            <a:off x="0" y="228600"/>
            <a:ext cx="83058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latin typeface="Book Antiqua" pitchFamily="18" charset="0"/>
              </a:rPr>
              <a:t>Design Parameter</a:t>
            </a:r>
          </a:p>
          <a:p>
            <a:endParaRPr lang="en-US" b="1" u="sng">
              <a:latin typeface="Book Antiqua" pitchFamily="18" charset="0"/>
            </a:endParaRPr>
          </a:p>
          <a:p>
            <a:r>
              <a:rPr lang="en-US" b="1">
                <a:latin typeface="Book Antiqua" pitchFamily="18" charset="0"/>
              </a:rPr>
              <a:t>	The technical guidelines for the survey,</a:t>
            </a:r>
          </a:p>
          <a:p>
            <a:r>
              <a:rPr lang="en-US" b="1">
                <a:latin typeface="Book Antiqua" pitchFamily="18" charset="0"/>
              </a:rPr>
              <a:t>	design, construction, maintenance and </a:t>
            </a:r>
          </a:p>
          <a:p>
            <a:r>
              <a:rPr lang="en-US" b="1">
                <a:latin typeface="Book Antiqua" pitchFamily="18" charset="0"/>
              </a:rPr>
              <a:t>	assessment of a trail based on its designed </a:t>
            </a:r>
          </a:p>
          <a:p>
            <a:r>
              <a:rPr lang="en-US" b="1">
                <a:latin typeface="Book Antiqua" pitchFamily="18" charset="0"/>
              </a:rPr>
              <a:t>	use and trail class.</a:t>
            </a:r>
          </a:p>
          <a:p>
            <a:r>
              <a:rPr lang="en-US" b="1">
                <a:latin typeface="Book Antiqua" pitchFamily="18" charset="0"/>
              </a:rPr>
              <a:t>	</a:t>
            </a:r>
          </a:p>
          <a:p>
            <a:r>
              <a:rPr lang="en-US" b="1">
                <a:latin typeface="Book Antiqua" pitchFamily="18" charset="0"/>
              </a:rPr>
              <a:t>	</a:t>
            </a:r>
          </a:p>
        </p:txBody>
      </p:sp>
      <p:pic>
        <p:nvPicPr>
          <p:cNvPr id="35843" name="Picture 3" descr="img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971800"/>
            <a:ext cx="66294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996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1447800" y="609600"/>
            <a:ext cx="6705600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latin typeface="Book Antiqua" pitchFamily="18" charset="0"/>
              </a:rPr>
              <a:t>Most important to us</a:t>
            </a:r>
          </a:p>
          <a:p>
            <a:pPr algn="ctr"/>
            <a:endParaRPr lang="en-US" b="1" u="sng">
              <a:latin typeface="Book Antiqua" pitchFamily="18" charset="0"/>
            </a:endParaRPr>
          </a:p>
          <a:p>
            <a:pPr algn="ctr"/>
            <a:r>
              <a:rPr lang="en-US" b="1">
                <a:latin typeface="Book Antiqua" pitchFamily="18" charset="0"/>
              </a:rPr>
              <a:t>Managed Use</a:t>
            </a:r>
          </a:p>
          <a:p>
            <a:pPr algn="ctr"/>
            <a:r>
              <a:rPr lang="en-US" b="1">
                <a:latin typeface="Book Antiqua" pitchFamily="18" charset="0"/>
              </a:rPr>
              <a:t>and</a:t>
            </a:r>
          </a:p>
          <a:p>
            <a:pPr algn="ctr"/>
            <a:r>
              <a:rPr lang="en-US" b="1">
                <a:latin typeface="Book Antiqua" pitchFamily="18" charset="0"/>
              </a:rPr>
              <a:t>Designed use</a:t>
            </a:r>
          </a:p>
          <a:p>
            <a:pPr algn="ctr"/>
            <a:endParaRPr lang="en-US" b="1">
              <a:latin typeface="Book Antiqua" pitchFamily="18" charset="0"/>
            </a:endParaRPr>
          </a:p>
          <a:p>
            <a:r>
              <a:rPr lang="en-US" b="1">
                <a:latin typeface="Book Antiqua" pitchFamily="18" charset="0"/>
              </a:rPr>
              <a:t>Will give an indication of whether the trail will accommodate the type and level of use that was historically  accommodated before implementation of the new system.</a:t>
            </a:r>
          </a:p>
          <a:p>
            <a:endParaRPr lang="en-US" b="1">
              <a:latin typeface="Book Antiqua" pitchFamily="18" charset="0"/>
            </a:endParaRPr>
          </a:p>
          <a:p>
            <a:r>
              <a:rPr lang="en-US" b="1">
                <a:solidFill>
                  <a:srgbClr val="002060"/>
                </a:solidFill>
                <a:latin typeface="Book Antiqua" pitchFamily="18" charset="0"/>
              </a:rPr>
              <a:t>	</a:t>
            </a:r>
            <a:endParaRPr lang="en-US" b="1">
              <a:solidFill>
                <a:srgbClr val="632523"/>
              </a:solidFill>
              <a:latin typeface="Book Antiqua" pitchFamily="18" charset="0"/>
            </a:endParaRPr>
          </a:p>
          <a:p>
            <a:endParaRPr lang="en-US" b="1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Owner\Documents\2010 NBM\Design Parameters ps\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0" y="-1524000"/>
            <a:ext cx="7340600" cy="883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Users\Owner\Documents\2010 NBM\Design Parameters 2\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508000"/>
            <a:ext cx="7997825" cy="584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685800" y="4876800"/>
            <a:ext cx="8132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u="sng">
                <a:solidFill>
                  <a:schemeClr val="bg1"/>
                </a:solidFill>
                <a:latin typeface="Book Antiqua" pitchFamily="18" charset="0"/>
              </a:rPr>
              <a:t>The specific clearing height and width parameters will give an indication</a:t>
            </a:r>
          </a:p>
          <a:p>
            <a:r>
              <a:rPr lang="en-US" sz="1800" b="1" u="sng">
                <a:solidFill>
                  <a:schemeClr val="bg1"/>
                </a:solidFill>
                <a:latin typeface="Book Antiqua" pitchFamily="18" charset="0"/>
              </a:rPr>
              <a:t>Whether or not the trail is adequate for pack and saddle stock</a:t>
            </a:r>
            <a:r>
              <a:rPr lang="en-US" sz="1800">
                <a:solidFill>
                  <a:schemeClr val="bg1"/>
                </a:solidFill>
                <a:latin typeface="Book Antiqua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838200" y="152400"/>
            <a:ext cx="76073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Book Antiqua" pitchFamily="18" charset="0"/>
              </a:rPr>
              <a:t>If the trail  was historically a Pack and Saddle</a:t>
            </a:r>
          </a:p>
          <a:p>
            <a:r>
              <a:rPr lang="en-US" b="1">
                <a:latin typeface="Book Antiqua" pitchFamily="18" charset="0"/>
              </a:rPr>
              <a:t>Stock Trail but has been changed.</a:t>
            </a:r>
          </a:p>
          <a:p>
            <a:endParaRPr lang="en-US" b="1">
              <a:latin typeface="Book Antiqua" pitchFamily="18" charset="0"/>
            </a:endParaRPr>
          </a:p>
          <a:p>
            <a:r>
              <a:rPr lang="en-US" b="1">
                <a:latin typeface="Book Antiqua" pitchFamily="18" charset="0"/>
              </a:rPr>
              <a:t>How was it changed</a:t>
            </a:r>
          </a:p>
          <a:p>
            <a:r>
              <a:rPr lang="en-US" b="1">
                <a:latin typeface="Book Antiqua" pitchFamily="18" charset="0"/>
              </a:rPr>
              <a:t>Does the change meet the court standard</a:t>
            </a:r>
          </a:p>
          <a:p>
            <a:endParaRPr lang="en-US" b="1">
              <a:latin typeface="Book Antiqua" pitchFamily="18" charset="0"/>
            </a:endParaRPr>
          </a:p>
        </p:txBody>
      </p:sp>
      <p:pic>
        <p:nvPicPr>
          <p:cNvPr id="41987" name="Picture 3" descr="img0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720975"/>
            <a:ext cx="64008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1"/>
          <p:cNvSpPr txBox="1">
            <a:spLocks noChangeArrowheads="1"/>
          </p:cNvSpPr>
          <p:nvPr/>
        </p:nvSpPr>
        <p:spPr bwMode="auto">
          <a:xfrm>
            <a:off x="381000" y="2286000"/>
            <a:ext cx="84582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The managed and designed use of a trail are </a:t>
            </a:r>
          </a:p>
          <a:p>
            <a:r>
              <a:rPr lang="en-US">
                <a:latin typeface="Book Antiqua" pitchFamily="18" charset="0"/>
              </a:rPr>
              <a:t>established by individual forest staffs…with </a:t>
            </a:r>
          </a:p>
          <a:p>
            <a:r>
              <a:rPr lang="en-US">
                <a:latin typeface="Book Antiqua" pitchFamily="18" charset="0"/>
              </a:rPr>
              <a:t>the publics active assistance, and any changes </a:t>
            </a:r>
          </a:p>
          <a:p>
            <a:r>
              <a:rPr lang="en-US">
                <a:latin typeface="Book Antiqua" pitchFamily="18" charset="0"/>
              </a:rPr>
              <a:t>require public involvement process and land </a:t>
            </a:r>
          </a:p>
          <a:p>
            <a:r>
              <a:rPr lang="en-US">
                <a:latin typeface="Book Antiqua" pitchFamily="18" charset="0"/>
              </a:rPr>
              <a:t>management planning determinations, including</a:t>
            </a:r>
          </a:p>
          <a:p>
            <a:r>
              <a:rPr lang="en-US">
                <a:latin typeface="Book Antiqua" pitchFamily="18" charset="0"/>
              </a:rPr>
              <a:t>appropriate (NEPA )review.</a:t>
            </a:r>
          </a:p>
          <a:p>
            <a:endParaRPr lang="en-US" sz="1800">
              <a:latin typeface="Book Antiqua" pitchFamily="18" charset="0"/>
            </a:endParaRPr>
          </a:p>
        </p:txBody>
      </p:sp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2819400" y="8382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latin typeface="Book Antiqua" pitchFamily="18" charset="0"/>
              </a:rPr>
              <a:t>Court Standard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IM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5200" y="0"/>
            <a:ext cx="467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0D095-8A75-405E-8200-16137710BCF9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1828800" y="762000"/>
            <a:ext cx="392113" cy="188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endParaRPr lang="en-US" sz="3200" b="1">
              <a:latin typeface="Book Antiqua" pitchFamily="18" charset="0"/>
            </a:endParaRPr>
          </a:p>
          <a:p>
            <a:r>
              <a:rPr lang="en-US" sz="3200" b="1">
                <a:latin typeface="Book Antiqua" pitchFamily="18" charset="0"/>
              </a:rPr>
              <a:t>e</a:t>
            </a:r>
          </a:p>
        </p:txBody>
      </p: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685800" y="6096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Book Antiqua" pitchFamily="18" charset="0"/>
              </a:rPr>
              <a:t>      TMO can/cannot be based on existing   conditions</a:t>
            </a:r>
            <a:r>
              <a:rPr lang="en-US" b="1" u="sng">
                <a:latin typeface="Book Antiqua" pitchFamily="18" charset="0"/>
              </a:rPr>
              <a:t> 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088" y="1524000"/>
            <a:ext cx="69818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604838" y="1676400"/>
            <a:ext cx="8467725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u="sng">
                <a:latin typeface="Book Antiqua" pitchFamily="18" charset="0"/>
              </a:rPr>
              <a:t>Court Standard</a:t>
            </a:r>
          </a:p>
          <a:p>
            <a:pPr algn="ctr"/>
            <a:endParaRPr lang="en-US" b="1">
              <a:latin typeface="Book Antiqua" pitchFamily="18" charset="0"/>
            </a:endParaRPr>
          </a:p>
          <a:p>
            <a:pPr algn="ctr"/>
            <a:r>
              <a:rPr lang="en-US" b="1">
                <a:latin typeface="Book Antiqua" pitchFamily="18" charset="0"/>
              </a:rPr>
              <a:t>The managed and designed use of a trail are </a:t>
            </a:r>
          </a:p>
          <a:p>
            <a:pPr algn="ctr"/>
            <a:r>
              <a:rPr lang="en-US" b="1">
                <a:latin typeface="Book Antiqua" pitchFamily="18" charset="0"/>
              </a:rPr>
              <a:t>established by individual forest staffs…with the </a:t>
            </a:r>
          </a:p>
          <a:p>
            <a:pPr algn="ctr"/>
            <a:r>
              <a:rPr lang="en-US" b="1">
                <a:latin typeface="Book Antiqua" pitchFamily="18" charset="0"/>
              </a:rPr>
              <a:t>publics active assistance, and any changes require  </a:t>
            </a:r>
          </a:p>
          <a:p>
            <a:pPr algn="ctr"/>
            <a:r>
              <a:rPr lang="en-US" b="1">
                <a:latin typeface="Book Antiqua" pitchFamily="18" charset="0"/>
              </a:rPr>
              <a:t>public involvement process and land management </a:t>
            </a:r>
          </a:p>
          <a:p>
            <a:pPr algn="ctr"/>
            <a:r>
              <a:rPr lang="en-US" b="1">
                <a:latin typeface="Book Antiqua" pitchFamily="18" charset="0"/>
              </a:rPr>
              <a:t>planning determinations, including appropriate </a:t>
            </a:r>
          </a:p>
          <a:p>
            <a:pPr algn="ctr"/>
            <a:r>
              <a:rPr lang="en-US" b="1">
                <a:latin typeface="Book Antiqua" pitchFamily="18" charset="0"/>
              </a:rPr>
              <a:t>(NEPA )review.</a:t>
            </a:r>
          </a:p>
          <a:p>
            <a:pPr algn="ctr"/>
            <a:endParaRPr lang="en-US" sz="1800" b="1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1524000" y="2133600"/>
            <a:ext cx="6629400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>
              <a:latin typeface="Book Antiqua" pitchFamily="18" charset="0"/>
            </a:endParaRPr>
          </a:p>
          <a:p>
            <a:r>
              <a:rPr lang="en-US" sz="2400" b="1">
                <a:latin typeface="Book Antiqua" pitchFamily="18" charset="0"/>
              </a:rPr>
              <a:t>Trail Fundamentals are five concepts that are the cornerstones of Forest Service trail management:</a:t>
            </a:r>
          </a:p>
          <a:p>
            <a:r>
              <a:rPr lang="en-US" sz="2400" b="1">
                <a:latin typeface="Book Antiqua" pitchFamily="18" charset="0"/>
              </a:rPr>
              <a:t>	 Trail Type</a:t>
            </a:r>
          </a:p>
          <a:p>
            <a:r>
              <a:rPr lang="en-US" sz="2400" b="1">
                <a:latin typeface="Book Antiqua" pitchFamily="18" charset="0"/>
              </a:rPr>
              <a:t>	 Trail Class 	</a:t>
            </a:r>
          </a:p>
          <a:p>
            <a:r>
              <a:rPr lang="en-US" sz="2400" b="1">
                <a:latin typeface="Book Antiqua" pitchFamily="18" charset="0"/>
              </a:rPr>
              <a:t>	 Designed Use </a:t>
            </a:r>
          </a:p>
          <a:p>
            <a:r>
              <a:rPr lang="en-US" sz="2400" b="1">
                <a:latin typeface="Book Antiqua" pitchFamily="18" charset="0"/>
              </a:rPr>
              <a:t>	 Design Parameters</a:t>
            </a:r>
          </a:p>
          <a:p>
            <a:r>
              <a:rPr lang="en-US" sz="2400" b="1">
                <a:latin typeface="Book Antiqua" pitchFamily="18" charset="0"/>
              </a:rPr>
              <a:t>	 Managed Use</a:t>
            </a: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457200" y="1143000"/>
            <a:ext cx="7350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latin typeface="Book Antiqua" pitchFamily="18" charset="0"/>
              </a:rPr>
              <a:t>TRAIL FUNDAMENTALS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600200" y="57150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Book Antiqua" pitchFamily="18" charset="0"/>
              </a:rPr>
              <a:t>Trail Fundamentals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0CFFC-99E9-4E57-BC2C-B608EFBFA51B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0"/>
            <a:ext cx="4981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D1885-EDE2-457A-BF3B-D29423DA12EB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350" y="0"/>
            <a:ext cx="4972050" cy="675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1524000" y="381000"/>
            <a:ext cx="4859338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u="sng">
                <a:latin typeface="Book Antiqua" pitchFamily="18" charset="0"/>
              </a:rPr>
              <a:t>Trail Type</a:t>
            </a:r>
          </a:p>
          <a:p>
            <a:endParaRPr lang="en-US" sz="3600" b="1" u="sng">
              <a:latin typeface="Book Antiqu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b="1" u="sng">
                <a:latin typeface="Book Antiqua" pitchFamily="18" charset="0"/>
              </a:rPr>
              <a:t>Standard Terra Trail</a:t>
            </a:r>
          </a:p>
          <a:p>
            <a:pPr>
              <a:buFont typeface="Wingdings" pitchFamily="2" charset="2"/>
              <a:buChar char="q"/>
            </a:pPr>
            <a:r>
              <a:rPr lang="en-US" sz="3600" b="1" u="sng">
                <a:latin typeface="Book Antiqua" pitchFamily="18" charset="0"/>
              </a:rPr>
              <a:t>Snow</a:t>
            </a:r>
          </a:p>
          <a:p>
            <a:pPr>
              <a:buFont typeface="Wingdings" pitchFamily="2" charset="2"/>
              <a:buChar char="q"/>
            </a:pPr>
            <a:r>
              <a:rPr lang="en-US" sz="3600" b="1" u="sng">
                <a:latin typeface="Book Antiqua" pitchFamily="18" charset="0"/>
              </a:rPr>
              <a:t>Water</a:t>
            </a:r>
          </a:p>
          <a:p>
            <a:pPr>
              <a:buFont typeface="Wingdings" pitchFamily="2" charset="2"/>
              <a:buChar char="q"/>
            </a:pPr>
            <a:endParaRPr lang="en-US" sz="3600" b="1" u="sng">
              <a:latin typeface="Book Antiqua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b="1" u="sng">
              <a:latin typeface="Book Antiqua" pitchFamily="18" charset="0"/>
            </a:endParaRPr>
          </a:p>
        </p:txBody>
      </p:sp>
      <p:pic>
        <p:nvPicPr>
          <p:cNvPr id="23555" name="Picture 3" descr="img0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3400"/>
            <a:ext cx="3886200" cy="2514600"/>
          </a:xfrm>
          <a:prstGeom prst="rect">
            <a:avLst/>
          </a:prstGeom>
          <a:noFill/>
        </p:spPr>
      </p:pic>
      <p:pic>
        <p:nvPicPr>
          <p:cNvPr id="23556" name="Picture 4" descr="img0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073400"/>
            <a:ext cx="4648200" cy="309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ONCLICK_URL" val="http://"/>
  <p:tag name="GENSWF_MOVIE_PRESENTATION_END_URL" val="http://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967</TotalTime>
  <Words>513</Words>
  <Application>Microsoft Office PowerPoint</Application>
  <PresentationFormat>On-screen Show (4:3)</PresentationFormat>
  <Paragraphs>200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2</dc:title>
  <dc:creator>Owner</dc:creator>
  <cp:lastModifiedBy>Bob</cp:lastModifiedBy>
  <cp:revision>101</cp:revision>
  <dcterms:created xsi:type="dcterms:W3CDTF">2010-02-18T05:10:09Z</dcterms:created>
  <dcterms:modified xsi:type="dcterms:W3CDTF">2010-05-09T07:43:28Z</dcterms:modified>
</cp:coreProperties>
</file>