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7" r:id="rId2"/>
    <p:sldId id="276" r:id="rId3"/>
    <p:sldId id="277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58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73" autoAdjust="0"/>
  </p:normalViewPr>
  <p:slideViewPr>
    <p:cSldViewPr>
      <p:cViewPr varScale="1">
        <p:scale>
          <a:sx n="66" d="100"/>
          <a:sy n="66" d="100"/>
        </p:scale>
        <p:origin x="-4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DC4140-FB3D-4DA6-9B48-821BDEC939FA}" type="datetimeFigureOut">
              <a:rPr lang="en-US"/>
              <a:pPr>
                <a:defRPr/>
              </a:pPr>
              <a:t>5/10/2010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08F978-860B-4D0D-8EE9-E6279028B6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What is the Correct Trail Type, Trail Class, Designed Use, Design Parameters and Managed Use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799B8E-2666-4EDE-A257-9E951247DBF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8F978-860B-4D0D-8EE9-E6279028B61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8F978-860B-4D0D-8EE9-E6279028B61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8F978-860B-4D0D-8EE9-E6279028B61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8F978-860B-4D0D-8EE9-E6279028B61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8F978-860B-4D0D-8EE9-E6279028B61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8F978-860B-4D0D-8EE9-E6279028B61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8F978-860B-4D0D-8EE9-E6279028B61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8F978-860B-4D0D-8EE9-E6279028B61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That our favorite trails are no longer managed for our use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2BAFD7-7E92-406E-BC8A-63B1C0CC1AE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8F978-860B-4D0D-8EE9-E6279028B61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8F978-860B-4D0D-8EE9-E6279028B61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8F978-860B-4D0D-8EE9-E6279028B61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Provide safe and unobstructed passage of loaded animals and foot travelers at a walking gait and in single file.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Durability designed to meet expected use and liability of damage from natural causes.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4B6A6-DB62-4324-98C0-EF5E56CB854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8F978-860B-4D0D-8EE9-E6279028B61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Transportation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Reasonable access.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05804B-8FF7-4344-A58C-DF7F79541F8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8F978-860B-4D0D-8EE9-E6279028B61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8F978-860B-4D0D-8EE9-E6279028B61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31DC-8595-4873-A7F8-BB1DA6F757E5}" type="datetimeFigureOut">
              <a:rPr lang="en-US"/>
              <a:pPr>
                <a:defRPr/>
              </a:pPr>
              <a:t>5/10/2010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AD4B-3790-4F02-A702-5BB34E26F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1E17F-C4A8-4CD6-ABBD-60FDACBD3598}" type="datetimeFigureOut">
              <a:rPr lang="en-US"/>
              <a:pPr>
                <a:defRPr/>
              </a:pPr>
              <a:t>5/10/2010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14BB0-7238-4B04-ABF8-1F67A21C9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F5E10-C5E6-4034-A929-B6804446A7E1}" type="datetimeFigureOut">
              <a:rPr lang="en-US"/>
              <a:pPr>
                <a:defRPr/>
              </a:pPr>
              <a:t>5/10/2010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D1B96-F684-4EA8-9AC8-4CE7388A4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ADA4-F221-4C49-AEB0-EDC4C1118530}" type="datetimeFigureOut">
              <a:rPr lang="en-US"/>
              <a:pPr>
                <a:defRPr/>
              </a:pPr>
              <a:t>5/10/2010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F5584-4CB5-45DE-A365-A68F70388D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9E44-92CE-49B3-AA8E-DAF08F9F70C4}" type="datetimeFigureOut">
              <a:rPr lang="en-US"/>
              <a:pPr>
                <a:defRPr/>
              </a:pPr>
              <a:t>5/10/2010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BB65-0D0E-4557-A2DB-E31280380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00444-FFB8-4E6F-BDBA-405AAC0905C9}" type="datetimeFigureOut">
              <a:rPr lang="en-US"/>
              <a:pPr>
                <a:defRPr/>
              </a:pPr>
              <a:t>5/10/2010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0EB4-81FC-4998-BD51-C4522AB6E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88C71-87EE-4C9C-AFD9-581E4CC88490}" type="datetimeFigureOut">
              <a:rPr lang="en-US"/>
              <a:pPr>
                <a:defRPr/>
              </a:pPr>
              <a:t>5/10/2010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707FC-8271-4DD4-A34D-5CFD2F18DD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7281-4F36-40A6-9097-39809B3D816E}" type="datetimeFigureOut">
              <a:rPr lang="en-US"/>
              <a:pPr>
                <a:defRPr/>
              </a:pPr>
              <a:t>5/10/2010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1708C-E60E-4989-823E-C37866C878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C466D-4FDD-4435-81E1-8E12C1132DA9}" type="datetimeFigureOut">
              <a:rPr lang="en-US"/>
              <a:pPr>
                <a:defRPr/>
              </a:pPr>
              <a:t>5/10/2010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D05-7418-4134-BE2A-8963966B7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2187A-5734-4C67-8E30-44D601B2449A}" type="datetimeFigureOut">
              <a:rPr lang="en-US"/>
              <a:pPr>
                <a:defRPr/>
              </a:pPr>
              <a:t>5/10/2010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2A48-C7E6-4447-8598-679ED8B68B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5FF9-8821-4479-9F9A-E74AF1DE6D30}" type="datetimeFigureOut">
              <a:rPr lang="en-US"/>
              <a:pPr>
                <a:defRPr/>
              </a:pPr>
              <a:t>5/10/2010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63777-9A63-456F-B6B8-3B823D5EE5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922C5D-6CEB-4EB3-B721-4B4E63CD612D}" type="datetimeFigureOut">
              <a:rPr lang="en-US"/>
              <a:pPr>
                <a:defRPr/>
              </a:pPr>
              <a:t>5/10/2010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CE79BB-EF70-4875-A8B7-A22A3EFBA7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762000" y="609600"/>
            <a:ext cx="73025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Book Antiqua" pitchFamily="18" charset="0"/>
              </a:rPr>
              <a:t>Back Country Horsemen of America</a:t>
            </a:r>
          </a:p>
          <a:p>
            <a:pPr algn="ctr"/>
            <a:r>
              <a:rPr lang="en-US" sz="3200" b="1" u="sng">
                <a:latin typeface="Book Antiqua" pitchFamily="18" charset="0"/>
              </a:rPr>
              <a:t>Trail Classification Assistance Program</a:t>
            </a:r>
            <a:endParaRPr lang="en-US">
              <a:latin typeface="Book Antiqua" pitchFamily="18" charset="0"/>
            </a:endParaRPr>
          </a:p>
          <a:p>
            <a:pPr algn="ctr"/>
            <a:r>
              <a:rPr lang="en-US" sz="3200" b="1" u="sng">
                <a:latin typeface="Book Antiqua" pitchFamily="18" charset="0"/>
              </a:rPr>
              <a:t>Goal</a:t>
            </a:r>
          </a:p>
          <a:p>
            <a:r>
              <a:rPr lang="en-US" sz="2000">
                <a:latin typeface="Book Antiqua" pitchFamily="18" charset="0"/>
              </a:rPr>
              <a:t>	</a:t>
            </a:r>
            <a:r>
              <a:rPr lang="en-US" sz="2800">
                <a:latin typeface="Book Antiqua" pitchFamily="18" charset="0"/>
              </a:rPr>
              <a:t>Assist the Forest Service  in properly </a:t>
            </a:r>
          </a:p>
          <a:p>
            <a:r>
              <a:rPr lang="en-US" sz="2800">
                <a:latin typeface="Book Antiqua" pitchFamily="18" charset="0"/>
              </a:rPr>
              <a:t>	establishing the correct Management     	Objectives 	for the trails in our 	National Forests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61AB4-510E-4D03-9C7A-385F1E04D28E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D03BE-EB2E-454F-9C21-8811A0EDC87A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990600" y="1676400"/>
            <a:ext cx="66421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Book Antiqua" pitchFamily="18" charset="0"/>
              </a:rPr>
              <a:t>On May 13, 2005,</a:t>
            </a:r>
          </a:p>
          <a:p>
            <a:r>
              <a:rPr lang="en-US" sz="2800" b="1">
                <a:latin typeface="Book Antiqua" pitchFamily="18" charset="0"/>
              </a:rPr>
              <a:t> </a:t>
            </a:r>
          </a:p>
          <a:p>
            <a:r>
              <a:rPr lang="en-US" sz="2800">
                <a:latin typeface="Book Antiqua" pitchFamily="18" charset="0"/>
              </a:rPr>
              <a:t>The Backcountry Horsemen of America</a:t>
            </a:r>
          </a:p>
          <a:p>
            <a:r>
              <a:rPr lang="en-US" sz="2800">
                <a:latin typeface="Book Antiqua" pitchFamily="18" charset="0"/>
              </a:rPr>
              <a:t> filed a lawsuit against the Forest Service</a:t>
            </a:r>
          </a:p>
          <a:p>
            <a:r>
              <a:rPr lang="en-US" sz="2800">
                <a:latin typeface="Book Antiqua" pitchFamily="18" charset="0"/>
              </a:rPr>
              <a:t> challenging revision of the TCS </a:t>
            </a:r>
          </a:p>
          <a:p>
            <a:r>
              <a:rPr lang="en-US" sz="2800">
                <a:latin typeface="Book Antiqua" pitchFamily="18" charset="0"/>
              </a:rPr>
              <a:t> without public notice and comment.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DA7ED-AC16-4ECE-8515-542DF597975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990600" y="1219200"/>
            <a:ext cx="6858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Book Antiqua" pitchFamily="18" charset="0"/>
              </a:rPr>
              <a:t>Court  Standard for management  intent</a:t>
            </a:r>
          </a:p>
          <a:p>
            <a:r>
              <a:rPr lang="en-US" sz="2800" b="1" u="sng">
                <a:latin typeface="Book Antiqua" pitchFamily="18" charset="0"/>
              </a:rPr>
              <a:t>was established.</a:t>
            </a:r>
          </a:p>
          <a:p>
            <a:endParaRPr lang="en-US" sz="2800" b="1" u="sng">
              <a:latin typeface="Book Antiqua" pitchFamily="18" charset="0"/>
            </a:endParaRPr>
          </a:p>
          <a:p>
            <a:r>
              <a:rPr lang="en-US" sz="2400">
                <a:latin typeface="Book Antiqua" pitchFamily="18" charset="0"/>
              </a:rPr>
              <a:t>The managed and designed use of a trail are established by individual forest staffs…with the publics active assistance, and any changes require  public involvement process and land management planning determinations, including appropriate (NEPA )review.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752600"/>
            <a:ext cx="6127750" cy="2986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latin typeface="Book Antiqua" pitchFamily="18" charset="0"/>
              </a:rPr>
              <a:t>2009 FOREST  SERVICE  DATA</a:t>
            </a:r>
          </a:p>
          <a:p>
            <a:pPr>
              <a:defRPr/>
            </a:pPr>
            <a:r>
              <a:rPr lang="en-US" sz="2800" b="1">
                <a:latin typeface="Book Antiqua" pitchFamily="18" charset="0"/>
              </a:rPr>
              <a:t>	TRAILS </a:t>
            </a:r>
            <a:r>
              <a:rPr lang="en-US" sz="2800" b="1" u="sng">
                <a:latin typeface="Book Antiqua" pitchFamily="18" charset="0"/>
              </a:rPr>
              <a:t>MANAGED </a:t>
            </a:r>
            <a:r>
              <a:rPr lang="en-US" sz="2800" b="1">
                <a:latin typeface="Book Antiqua" pitchFamily="18" charset="0"/>
              </a:rPr>
              <a:t> FOR</a:t>
            </a:r>
          </a:p>
          <a:p>
            <a:pPr>
              <a:defRPr/>
            </a:pPr>
            <a:r>
              <a:rPr lang="en-US" sz="2800" b="1">
                <a:latin typeface="Book Antiqua" pitchFamily="18" charset="0"/>
              </a:rPr>
              <a:t>	PACK AND SADDLE STOCK</a:t>
            </a:r>
          </a:p>
          <a:p>
            <a:pPr>
              <a:defRPr/>
            </a:pPr>
            <a:endParaRPr lang="en-US" sz="2800" b="1">
              <a:latin typeface="Book Antiqua" pitchFamily="18" charset="0"/>
            </a:endParaRPr>
          </a:p>
          <a:p>
            <a:pPr>
              <a:defRPr/>
            </a:pP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40%</a:t>
            </a:r>
          </a:p>
          <a:p>
            <a:pPr>
              <a:defRPr/>
            </a:pPr>
            <a:endParaRPr lang="en-US" sz="2800" b="1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667000"/>
            <a:ext cx="5078413" cy="20621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latin typeface="Book Antiqua" pitchFamily="18" charset="0"/>
              </a:rPr>
              <a:t>TRAILS </a:t>
            </a:r>
            <a:r>
              <a:rPr lang="en-US" sz="2800" u="sng">
                <a:latin typeface="Book Antiqua" pitchFamily="18" charset="0"/>
              </a:rPr>
              <a:t>DESIGNED</a:t>
            </a:r>
            <a:r>
              <a:rPr lang="en-US" sz="2800">
                <a:latin typeface="Book Antiqua" pitchFamily="18" charset="0"/>
              </a:rPr>
              <a:t> FOR</a:t>
            </a:r>
          </a:p>
          <a:p>
            <a:pPr>
              <a:defRPr/>
            </a:pPr>
            <a:r>
              <a:rPr lang="en-US" sz="2800">
                <a:latin typeface="Book Antiqua" pitchFamily="18" charset="0"/>
              </a:rPr>
              <a:t> PACK AND SADDLE STOCK</a:t>
            </a:r>
          </a:p>
          <a:p>
            <a:pPr>
              <a:defRPr/>
            </a:pPr>
            <a:endParaRPr lang="en-US" sz="2800">
              <a:latin typeface="Book Antiqua" pitchFamily="18" charset="0"/>
            </a:endParaRPr>
          </a:p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41%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762000" y="1676400"/>
            <a:ext cx="79724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Book Antiqua" pitchFamily="18" charset="0"/>
              </a:rPr>
              <a:t>59% OF THE TRAIL SYSTEM</a:t>
            </a:r>
          </a:p>
          <a:p>
            <a:r>
              <a:rPr lang="en-US" sz="2800" b="1">
                <a:latin typeface="Book Antiqua" pitchFamily="18" charset="0"/>
              </a:rPr>
              <a:t>IS NOT DESIGNED FOR, AND</a:t>
            </a:r>
          </a:p>
          <a:p>
            <a:r>
              <a:rPr lang="en-US" sz="2800" b="1">
                <a:latin typeface="Book Antiqua" pitchFamily="18" charset="0"/>
              </a:rPr>
              <a:t>MAY NOT, IN THE FUTURE,</a:t>
            </a:r>
          </a:p>
          <a:p>
            <a:r>
              <a:rPr lang="en-US" sz="2800" b="1">
                <a:latin typeface="Book Antiqua" pitchFamily="18" charset="0"/>
              </a:rPr>
              <a:t>ACCOMMODATE PACK AND</a:t>
            </a:r>
          </a:p>
          <a:p>
            <a:r>
              <a:rPr lang="en-US" sz="2800" b="1">
                <a:latin typeface="Book Antiqua" pitchFamily="18" charset="0"/>
              </a:rPr>
              <a:t> SADDLE STOCK USE</a:t>
            </a:r>
          </a:p>
          <a:p>
            <a:endParaRPr lang="en-US" sz="400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1295400" y="1752600"/>
            <a:ext cx="70913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latin typeface="Book Antiqua" pitchFamily="18" charset="0"/>
              </a:rPr>
              <a:t>Forest Service</a:t>
            </a:r>
          </a:p>
          <a:p>
            <a:r>
              <a:rPr lang="en-US" sz="2800">
                <a:latin typeface="Book Antiqua" pitchFamily="18" charset="0"/>
              </a:rPr>
              <a:t>“It is preliminary data and may be changed</a:t>
            </a:r>
          </a:p>
          <a:p>
            <a:r>
              <a:rPr lang="en-US" sz="2800">
                <a:latin typeface="Book Antiqua" pitchFamily="18" charset="0"/>
              </a:rPr>
              <a:t>As the quality of information improves”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609600" y="1752600"/>
            <a:ext cx="9620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Book Antiqua" pitchFamily="18" charset="0"/>
              </a:rPr>
              <a:t>WE HAVE AN OPPORTUNITY, CONSISTENT </a:t>
            </a:r>
          </a:p>
          <a:p>
            <a:r>
              <a:rPr lang="en-US" sz="2800" b="1">
                <a:latin typeface="Book Antiqua" pitchFamily="18" charset="0"/>
              </a:rPr>
              <a:t>WITH THE COURT’S DECISION, TO HELP</a:t>
            </a:r>
          </a:p>
          <a:p>
            <a:r>
              <a:rPr lang="en-US" sz="2800" b="1">
                <a:latin typeface="Book Antiqua" pitchFamily="18" charset="0"/>
              </a:rPr>
              <a:t> THEM IMPROVE THE QUALITY OF THAT</a:t>
            </a:r>
          </a:p>
          <a:p>
            <a:r>
              <a:rPr lang="en-US" sz="2800" b="1">
                <a:latin typeface="Book Antiqua" pitchFamily="18" charset="0"/>
              </a:rPr>
              <a:t>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1066800" y="533400"/>
            <a:ext cx="56118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u="sng">
                <a:latin typeface="Book Antiqua" pitchFamily="18" charset="0"/>
              </a:rPr>
              <a:t>OUR CHOICE</a:t>
            </a:r>
          </a:p>
          <a:p>
            <a:r>
              <a:rPr lang="en-US" sz="4000" b="1" u="sng">
                <a:latin typeface="Book Antiqua" pitchFamily="18" charset="0"/>
              </a:rPr>
              <a:t>OUR RESONSIBILITY</a:t>
            </a:r>
          </a:p>
        </p:txBody>
      </p:sp>
      <p:pic>
        <p:nvPicPr>
          <p:cNvPr id="32770" name="Picture 3" descr="img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09800"/>
            <a:ext cx="6096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609600"/>
            <a:ext cx="725805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  <a:cs typeface="+mn-cs"/>
              </a:rPr>
              <a:t>If we choose not to, we </a:t>
            </a:r>
            <a:r>
              <a:rPr lang="en-US" sz="3600" dirty="0">
                <a:latin typeface="+mn-lt"/>
                <a:cs typeface="+mn-cs"/>
              </a:rPr>
              <a:t>may</a:t>
            </a:r>
            <a:r>
              <a:rPr lang="en-US" sz="3200" dirty="0">
                <a:latin typeface="+mn-lt"/>
                <a:cs typeface="+mn-cs"/>
              </a:rPr>
              <a:t> find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That </a:t>
            </a:r>
            <a:r>
              <a:rPr lang="en-US" sz="2400" dirty="0">
                <a:latin typeface="+mn-lt"/>
                <a:cs typeface="+mn-cs"/>
              </a:rPr>
              <a:t>our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2000" dirty="0">
                <a:latin typeface="+mn-lt"/>
                <a:cs typeface="+mn-cs"/>
              </a:rPr>
              <a:t>favorite</a:t>
            </a:r>
            <a:r>
              <a:rPr lang="en-US" sz="1400" dirty="0"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trails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600" dirty="0">
                <a:latin typeface="+mn-lt"/>
                <a:cs typeface="+mn-cs"/>
              </a:rPr>
              <a:t>are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100" dirty="0">
                <a:latin typeface="+mn-lt"/>
                <a:cs typeface="+mn-cs"/>
              </a:rPr>
              <a:t> </a:t>
            </a:r>
            <a:r>
              <a:rPr lang="en-US" sz="1400" dirty="0">
                <a:latin typeface="+mn-lt"/>
                <a:cs typeface="+mn-cs"/>
              </a:rPr>
              <a:t>no </a:t>
            </a:r>
            <a:r>
              <a:rPr lang="en-US" sz="1000" dirty="0">
                <a:latin typeface="+mn-lt"/>
                <a:cs typeface="+mn-cs"/>
              </a:rPr>
              <a:t> </a:t>
            </a:r>
            <a:r>
              <a:rPr lang="en-US" sz="1200" dirty="0">
                <a:latin typeface="+mn-lt"/>
                <a:cs typeface="+mn-cs"/>
              </a:rPr>
              <a:t>longer</a:t>
            </a:r>
            <a:r>
              <a:rPr lang="en-US" sz="1000" dirty="0">
                <a:latin typeface="+mn-lt"/>
                <a:cs typeface="+mn-cs"/>
              </a:rPr>
              <a:t> </a:t>
            </a:r>
            <a:r>
              <a:rPr lang="en-US" sz="1100" dirty="0">
                <a:latin typeface="+mn-lt"/>
                <a:cs typeface="+mn-cs"/>
              </a:rPr>
              <a:t>managed</a:t>
            </a:r>
            <a:r>
              <a:rPr lang="en-US" sz="900" dirty="0">
                <a:latin typeface="+mn-lt"/>
                <a:cs typeface="+mn-cs"/>
              </a:rPr>
              <a:t> </a:t>
            </a:r>
            <a:r>
              <a:rPr lang="en-US" sz="800" dirty="0">
                <a:latin typeface="+mn-lt"/>
                <a:cs typeface="+mn-cs"/>
              </a:rPr>
              <a:t> </a:t>
            </a:r>
            <a:r>
              <a:rPr lang="en-US" sz="1050" dirty="0">
                <a:latin typeface="+mn-lt"/>
                <a:cs typeface="+mn-cs"/>
              </a:rPr>
              <a:t>for</a:t>
            </a:r>
            <a:r>
              <a:rPr lang="en-US" sz="1000" dirty="0">
                <a:latin typeface="+mn-lt"/>
                <a:cs typeface="+mn-cs"/>
              </a:rPr>
              <a:t> our </a:t>
            </a:r>
            <a:r>
              <a:rPr lang="en-US" sz="900" dirty="0">
                <a:latin typeface="+mn-lt"/>
                <a:cs typeface="+mn-cs"/>
              </a:rPr>
              <a:t>use</a:t>
            </a:r>
            <a:r>
              <a:rPr lang="en-US" sz="900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</p:txBody>
      </p:sp>
      <p:pic>
        <p:nvPicPr>
          <p:cNvPr id="33794" name="Picture 3" descr="img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47244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IMG_39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7526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1143000" y="457200"/>
            <a:ext cx="748665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Book Antiqua" pitchFamily="18" charset="0"/>
              </a:rPr>
              <a:t>PART 1</a:t>
            </a:r>
          </a:p>
          <a:p>
            <a:r>
              <a:rPr lang="en-US" sz="2800">
                <a:latin typeface="Book Antiqua" pitchFamily="18" charset="0"/>
              </a:rPr>
              <a:t>	</a:t>
            </a:r>
            <a:r>
              <a:rPr lang="en-US" sz="2800" b="1">
                <a:latin typeface="Book Antiqua" pitchFamily="18" charset="0"/>
              </a:rPr>
              <a:t>WHY WE NEED TO BE CONCERNED</a:t>
            </a:r>
          </a:p>
          <a:p>
            <a:r>
              <a:rPr lang="en-US" sz="2800">
                <a:latin typeface="Book Antiqua" pitchFamily="18" charset="0"/>
              </a:rPr>
              <a:t>PART 2</a:t>
            </a:r>
          </a:p>
          <a:p>
            <a:r>
              <a:rPr lang="en-US" sz="2800">
                <a:latin typeface="Book Antiqua" pitchFamily="18" charset="0"/>
              </a:rPr>
              <a:t>	</a:t>
            </a:r>
            <a:r>
              <a:rPr lang="en-US" sz="2800" b="1">
                <a:latin typeface="Book Antiqua" pitchFamily="18" charset="0"/>
              </a:rPr>
              <a:t>UNDERSTANDING THE KEY</a:t>
            </a:r>
          </a:p>
          <a:p>
            <a:r>
              <a:rPr lang="en-US" sz="2800" b="1">
                <a:latin typeface="Book Antiqua" pitchFamily="18" charset="0"/>
              </a:rPr>
              <a:t>	TRAILFUNDAMENTALS</a:t>
            </a:r>
          </a:p>
          <a:p>
            <a:r>
              <a:rPr lang="en-US" sz="2800">
                <a:latin typeface="Book Antiqua" pitchFamily="18" charset="0"/>
              </a:rPr>
              <a:t>PART 3</a:t>
            </a:r>
          </a:p>
          <a:p>
            <a:r>
              <a:rPr lang="en-US" sz="2800">
                <a:latin typeface="Book Antiqua" pitchFamily="18" charset="0"/>
              </a:rPr>
              <a:t>	</a:t>
            </a:r>
            <a:r>
              <a:rPr lang="en-US" sz="2800" b="1">
                <a:latin typeface="Book Antiqua" pitchFamily="18" charset="0"/>
              </a:rPr>
              <a:t>SUGGESTED APPROACHES FOR</a:t>
            </a:r>
          </a:p>
          <a:p>
            <a:r>
              <a:rPr lang="en-US" sz="2800" b="1">
                <a:latin typeface="Book Antiqua" pitchFamily="18" charset="0"/>
              </a:rPr>
              <a:t> 	OBTAINING AND VALIDATING </a:t>
            </a:r>
          </a:p>
          <a:p>
            <a:r>
              <a:rPr lang="en-US" sz="2800" b="1">
                <a:latin typeface="Book Antiqua" pitchFamily="18" charset="0"/>
              </a:rPr>
              <a:t>	DATA</a:t>
            </a:r>
          </a:p>
          <a:p>
            <a:r>
              <a:rPr lang="en-US" sz="2800">
                <a:latin typeface="Book Antiqua" pitchFamily="18" charset="0"/>
              </a:rPr>
              <a:t>PART 4</a:t>
            </a:r>
          </a:p>
          <a:p>
            <a:r>
              <a:rPr lang="en-US" sz="2800">
                <a:latin typeface="Book Antiqua" pitchFamily="18" charset="0"/>
              </a:rPr>
              <a:t>	E</a:t>
            </a:r>
            <a:r>
              <a:rPr lang="en-US" sz="2800" b="1">
                <a:latin typeface="Book Antiqua" pitchFamily="18" charset="0"/>
              </a:rPr>
              <a:t>XAMPLES OF RATIONALE THAT</a:t>
            </a:r>
          </a:p>
          <a:p>
            <a:r>
              <a:rPr lang="en-US" sz="2800" b="1">
                <a:latin typeface="Book Antiqua" pitchFamily="18" charset="0"/>
              </a:rPr>
              <a:t>	WE MAY RECEIVE IN RESPONSE 	TOO OUR INQUIRES</a:t>
            </a:r>
            <a:r>
              <a:rPr lang="en-US" sz="2800">
                <a:latin typeface="Book Antiqua" pitchFamily="18" charset="0"/>
              </a:rPr>
              <a:t>	</a:t>
            </a:r>
            <a:r>
              <a:rPr lang="en-US" sz="2800" b="1">
                <a:latin typeface="Book Antiqua" pitchFamily="18" charset="0"/>
              </a:rPr>
              <a:t> </a:t>
            </a:r>
            <a:r>
              <a:rPr lang="en-US" sz="2800">
                <a:solidFill>
                  <a:srgbClr val="C00000"/>
                </a:solidFill>
                <a:latin typeface="Book Antiqua" pitchFamily="18" charset="0"/>
              </a:rPr>
              <a:t>			</a:t>
            </a:r>
          </a:p>
          <a:p>
            <a:endParaRPr lang="en-US" sz="280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image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61976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8D6BC-EB1D-4DD8-A9E6-463D4C06FB9A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7411" name="Picture 1" descr="BCHA logo 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739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251200" y="4267200"/>
            <a:ext cx="3530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 u="sng">
                <a:latin typeface="Book Antiqua" pitchFamily="18" charset="0"/>
              </a:rPr>
              <a:t>PART 1</a:t>
            </a:r>
          </a:p>
          <a:p>
            <a:pPr algn="ctr"/>
            <a:endParaRPr lang="en-US" sz="2800" i="1" u="sng">
              <a:latin typeface="Book Antiqua" pitchFamily="18" charset="0"/>
            </a:endParaRPr>
          </a:p>
          <a:p>
            <a:pPr algn="ctr"/>
            <a:r>
              <a:rPr lang="en-US" sz="2800" b="1" i="1" u="sng">
                <a:latin typeface="Book Antiqua" pitchFamily="18" charset="0"/>
              </a:rPr>
              <a:t>WHY WE NEED TO BE CONCERNED</a:t>
            </a:r>
          </a:p>
          <a:p>
            <a:pPr algn="ctr"/>
            <a:endParaRPr lang="en-US" sz="2800" i="1" u="sng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7355E-C888-4D1F-9D29-6BC286C974C3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905000" y="2057400"/>
            <a:ext cx="1004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Book Antiqua" pitchFamily="18" charset="0"/>
              </a:rPr>
              <a:t>1935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057400" y="3352800"/>
            <a:ext cx="2133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>
                <a:latin typeface="Book Antiqua" pitchFamily="18" charset="0"/>
              </a:rPr>
              <a:t>Primary</a:t>
            </a: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Book Antiqua" pitchFamily="18" charset="0"/>
              </a:rPr>
              <a:t>Secondary</a:t>
            </a: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Book Antiqua" pitchFamily="18" charset="0"/>
              </a:rPr>
              <a:t>Way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505200" y="5257800"/>
            <a:ext cx="254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Forest Trails handbook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457200" y="2667000"/>
            <a:ext cx="7812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Book Antiqua" pitchFamily="18" charset="0"/>
              </a:rPr>
              <a:t>Forest Service Handbook Classified Trails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34B14-2B61-488B-B1C4-69312A38975A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762000" y="838200"/>
            <a:ext cx="639127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latin typeface="Book Antiqua" pitchFamily="18" charset="0"/>
              </a:rPr>
              <a:t>Objective</a:t>
            </a:r>
          </a:p>
          <a:p>
            <a:endParaRPr lang="en-US" sz="2800">
              <a:latin typeface="Book Antiqua" pitchFamily="18" charset="0"/>
            </a:endParaRPr>
          </a:p>
          <a:p>
            <a:r>
              <a:rPr lang="en-US" sz="2800">
                <a:latin typeface="Book Antiqua" pitchFamily="18" charset="0"/>
              </a:rPr>
              <a:t>Provide safe and unobstructed passage</a:t>
            </a:r>
          </a:p>
          <a:p>
            <a:r>
              <a:rPr lang="en-US" sz="2800">
                <a:latin typeface="Book Antiqua" pitchFamily="18" charset="0"/>
              </a:rPr>
              <a:t> of loaded animals and foot travelers</a:t>
            </a:r>
          </a:p>
          <a:p>
            <a:r>
              <a:rPr lang="en-US" sz="2800">
                <a:latin typeface="Book Antiqua" pitchFamily="18" charset="0"/>
              </a:rPr>
              <a:t> at a walking gait and in single file.</a:t>
            </a:r>
          </a:p>
          <a:p>
            <a:endParaRPr lang="en-US" sz="2800">
              <a:latin typeface="Book Antiqua" pitchFamily="18" charset="0"/>
            </a:endParaRPr>
          </a:p>
          <a:p>
            <a:r>
              <a:rPr lang="en-US" sz="2800">
                <a:latin typeface="Book Antiqua" pitchFamily="18" charset="0"/>
              </a:rPr>
              <a:t>Durability designed to meet expected </a:t>
            </a:r>
          </a:p>
          <a:p>
            <a:r>
              <a:rPr lang="en-US" sz="2800">
                <a:latin typeface="Book Antiqua" pitchFamily="18" charset="0"/>
              </a:rPr>
              <a:t>use and liability of damage from</a:t>
            </a:r>
          </a:p>
          <a:p>
            <a:r>
              <a:rPr lang="en-US" sz="2800">
                <a:latin typeface="Book Antiqua" pitchFamily="18" charset="0"/>
              </a:rPr>
              <a:t> natural causes.</a:t>
            </a:r>
          </a:p>
          <a:p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E916D-A9A7-42C8-853B-A3F8671301D6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447800" y="1828800"/>
            <a:ext cx="6121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Book Antiqua" pitchFamily="18" charset="0"/>
              </a:rPr>
              <a:t>1991</a:t>
            </a:r>
          </a:p>
          <a:p>
            <a:r>
              <a:rPr lang="en-US" sz="3600">
                <a:latin typeface="Book Antiqua" pitchFamily="18" charset="0"/>
              </a:rPr>
              <a:t>Changed</a:t>
            </a:r>
          </a:p>
          <a:p>
            <a:pPr>
              <a:buFont typeface="Wingdings" pitchFamily="2" charset="2"/>
              <a:buChar char="v"/>
            </a:pPr>
            <a:r>
              <a:rPr lang="en-US" sz="3600">
                <a:latin typeface="Book Antiqua" pitchFamily="18" charset="0"/>
              </a:rPr>
              <a:t>Primary/mainline. . .easy</a:t>
            </a:r>
          </a:p>
          <a:p>
            <a:pPr>
              <a:buFont typeface="Wingdings" pitchFamily="2" charset="2"/>
              <a:buChar char="v"/>
            </a:pPr>
            <a:r>
              <a:rPr lang="en-US" sz="3600">
                <a:latin typeface="Book Antiqua" pitchFamily="18" charset="0"/>
              </a:rPr>
              <a:t>Secondary. . .more difficult</a:t>
            </a:r>
          </a:p>
          <a:p>
            <a:pPr>
              <a:buFont typeface="Wingdings" pitchFamily="2" charset="2"/>
              <a:buChar char="v"/>
            </a:pPr>
            <a:r>
              <a:rPr lang="en-US" sz="3600">
                <a:latin typeface="Book Antiqua" pitchFamily="18" charset="0"/>
              </a:rPr>
              <a:t>Way. . .most difficult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CAF9A-9F07-4F03-8C5A-9B73E9E997FA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295400" y="1447800"/>
            <a:ext cx="65389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Book Antiqua" pitchFamily="18" charset="0"/>
              </a:rPr>
              <a:t>All Would accommodate equestrian use</a:t>
            </a:r>
          </a:p>
          <a:p>
            <a:endParaRPr lang="en-US" sz="2800">
              <a:latin typeface="Book Antiqua" pitchFamily="18" charset="0"/>
            </a:endParaRPr>
          </a:p>
          <a:p>
            <a:r>
              <a:rPr lang="en-US" sz="2800">
                <a:latin typeface="Book Antiqua" pitchFamily="18" charset="0"/>
              </a:rPr>
              <a:t>	Mainline and secondary would</a:t>
            </a:r>
          </a:p>
          <a:p>
            <a:r>
              <a:rPr lang="en-US" sz="2800">
                <a:latin typeface="Book Antiqua" pitchFamily="18" charset="0"/>
              </a:rPr>
              <a:t>	 accommodate both pack and</a:t>
            </a:r>
          </a:p>
          <a:p>
            <a:r>
              <a:rPr lang="en-US" sz="2800">
                <a:latin typeface="Book Antiqua" pitchFamily="18" charset="0"/>
              </a:rPr>
              <a:t>	 saddle stock</a:t>
            </a:r>
          </a:p>
          <a:p>
            <a:endParaRPr lang="en-US" sz="2800">
              <a:latin typeface="Book Antiqua" pitchFamily="18" charset="0"/>
            </a:endParaRPr>
          </a:p>
          <a:p>
            <a:r>
              <a:rPr lang="en-US" sz="2800">
                <a:latin typeface="Book Antiqua" pitchFamily="18" charset="0"/>
              </a:rPr>
              <a:t>	Way would accommodate saddle</a:t>
            </a:r>
          </a:p>
          <a:p>
            <a:r>
              <a:rPr lang="en-US" sz="2800">
                <a:latin typeface="Book Antiqua" pitchFamily="18" charset="0"/>
              </a:rPr>
              <a:t>	 stock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C2193-D44C-4527-A82B-9693D9A95712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143000" y="1600200"/>
            <a:ext cx="4454525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Book Antiqua" pitchFamily="18" charset="0"/>
              </a:rPr>
              <a:t>June 15, 2001</a:t>
            </a:r>
          </a:p>
          <a:p>
            <a:r>
              <a:rPr lang="en-US" sz="2800">
                <a:latin typeface="Book Antiqua" pitchFamily="18" charset="0"/>
              </a:rPr>
              <a:t>Instituted five class system</a:t>
            </a: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Book Antiqua" pitchFamily="18" charset="0"/>
              </a:rPr>
              <a:t>Primary</a:t>
            </a: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Book Antiqua" pitchFamily="18" charset="0"/>
              </a:rPr>
              <a:t>Secondary    </a:t>
            </a:r>
            <a:r>
              <a:rPr lang="en-US" sz="4000">
                <a:latin typeface="Book Antiqua" pitchFamily="18" charset="0"/>
              </a:rPr>
              <a:t>To</a:t>
            </a: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Book Antiqua" pitchFamily="18" charset="0"/>
              </a:rPr>
              <a:t>Way</a:t>
            </a:r>
          </a:p>
          <a:p>
            <a:endParaRPr lang="en-US">
              <a:latin typeface="Book Antiqua" pitchFamily="18" charset="0"/>
            </a:endParaRPr>
          </a:p>
          <a:p>
            <a:endParaRPr lang="en-US">
              <a:latin typeface="Book Antiqua" pitchFamily="18" charset="0"/>
            </a:endParaRPr>
          </a:p>
          <a:p>
            <a:endParaRPr lang="en-US">
              <a:latin typeface="Book Antiqua" pitchFamily="18" charset="0"/>
            </a:endParaRP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4343400" y="2590800"/>
            <a:ext cx="4140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Trail Class 1: Minimally Developed</a:t>
            </a:r>
          </a:p>
          <a:p>
            <a:r>
              <a:rPr lang="en-US">
                <a:latin typeface="Book Antiqua" pitchFamily="18" charset="0"/>
              </a:rPr>
              <a:t>Trail Class 2: Moderately Developed</a:t>
            </a:r>
          </a:p>
          <a:p>
            <a:r>
              <a:rPr lang="en-US">
                <a:latin typeface="Book Antiqua" pitchFamily="18" charset="0"/>
              </a:rPr>
              <a:t>Trail Class 3: Developed</a:t>
            </a:r>
          </a:p>
          <a:p>
            <a:r>
              <a:rPr lang="en-US">
                <a:latin typeface="Book Antiqua" pitchFamily="18" charset="0"/>
              </a:rPr>
              <a:t>Trail Class 4: Highly Developed</a:t>
            </a:r>
          </a:p>
          <a:p>
            <a:r>
              <a:rPr lang="en-US">
                <a:latin typeface="Book Antiqua" pitchFamily="18" charset="0"/>
              </a:rPr>
              <a:t>Trail Class 5: Fully Developed</a:t>
            </a:r>
          </a:p>
          <a:p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Slide 1"/>
  <p:tag name="GENSWF_MOVIE_ONCLICK_URL" val="http://"/>
  <p:tag name="GENSWF_MOVIE_PRESENTATION_END_URL" val="http://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848</TotalTime>
  <Words>415</Words>
  <Application>Microsoft Office PowerPoint</Application>
  <PresentationFormat>On-screen Show (4:3)</PresentationFormat>
  <Paragraphs>127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TrailClaificationPowerPoint1</dc:title>
  <dc:creator>Owner</dc:creator>
  <cp:lastModifiedBy>Bob</cp:lastModifiedBy>
  <cp:revision>98</cp:revision>
  <dcterms:created xsi:type="dcterms:W3CDTF">2010-02-17T03:24:52Z</dcterms:created>
  <dcterms:modified xsi:type="dcterms:W3CDTF">2010-05-10T17:46:42Z</dcterms:modified>
</cp:coreProperties>
</file>