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84" r:id="rId3"/>
    <p:sldId id="257" r:id="rId4"/>
    <p:sldId id="263" r:id="rId5"/>
    <p:sldId id="262" r:id="rId6"/>
    <p:sldId id="260" r:id="rId7"/>
    <p:sldId id="294" r:id="rId8"/>
    <p:sldId id="264" r:id="rId9"/>
    <p:sldId id="265" r:id="rId10"/>
    <p:sldId id="301" r:id="rId11"/>
    <p:sldId id="274" r:id="rId12"/>
    <p:sldId id="299" r:id="rId13"/>
    <p:sldId id="295" r:id="rId14"/>
    <p:sldId id="298" r:id="rId15"/>
    <p:sldId id="268" r:id="rId16"/>
    <p:sldId id="290" r:id="rId17"/>
    <p:sldId id="291" r:id="rId18"/>
    <p:sldId id="303" r:id="rId19"/>
    <p:sldId id="302" r:id="rId20"/>
    <p:sldId id="304" r:id="rId21"/>
    <p:sldId id="305" r:id="rId22"/>
    <p:sldId id="307" r:id="rId23"/>
    <p:sldId id="271" r:id="rId24"/>
    <p:sldId id="270" r:id="rId25"/>
    <p:sldId id="308" r:id="rId26"/>
    <p:sldId id="310" r:id="rId27"/>
    <p:sldId id="311" r:id="rId28"/>
    <p:sldId id="312" r:id="rId29"/>
    <p:sldId id="314" r:id="rId30"/>
    <p:sldId id="306" r:id="rId31"/>
    <p:sldId id="316" r:id="rId32"/>
    <p:sldId id="317" r:id="rId33"/>
    <p:sldId id="313" r:id="rId34"/>
    <p:sldId id="318" r:id="rId35"/>
    <p:sldId id="287" r:id="rId36"/>
    <p:sldId id="321" r:id="rId37"/>
    <p:sldId id="319" r:id="rId38"/>
    <p:sldId id="323" r:id="rId39"/>
    <p:sldId id="324" r:id="rId40"/>
    <p:sldId id="32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27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4E635-675C-4071-B89D-A7C3A77B24A9}" type="datetimeFigureOut">
              <a:rPr lang="en-US" smtClean="0"/>
              <a:pPr/>
              <a:t>4/16/2010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D0CE3-01D7-4C99-804D-AC3AB97AD76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ED0CE3-01D7-4C99-804D-AC3AB97AD762}"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ED0CE3-01D7-4C99-804D-AC3AB97AD762}"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ED0CE3-01D7-4C99-804D-AC3AB97AD762}"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ED0CE3-01D7-4C99-804D-AC3AB97AD762}"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ED0CE3-01D7-4C99-804D-AC3AB97AD762}"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ED0CE3-01D7-4C99-804D-AC3AB97AD762}"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ED0CE3-01D7-4C99-804D-AC3AB97AD762}"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ED0CE3-01D7-4C99-804D-AC3AB97AD762}" type="slidenum">
              <a:rPr lang="en-US" smtClean="0"/>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ED0CE3-01D7-4C99-804D-AC3AB97AD76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EC980E64-8E68-4ABB-A3D2-82972C9CC865}"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980E64-8E68-4ABB-A3D2-82972C9CC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980E64-8E68-4ABB-A3D2-82972C9CC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980E64-8E68-4ABB-A3D2-82972C9CC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EC980E64-8E68-4ABB-A3D2-82972C9CC8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980E64-8E68-4ABB-A3D2-82972C9CC8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980E64-8E68-4ABB-A3D2-82972C9CC8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980E64-8E68-4ABB-A3D2-82972C9CC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980E64-8E68-4ABB-A3D2-82972C9CC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980E64-8E68-4ABB-A3D2-82972C9CC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809E58-D606-43AE-B92D-2C6F9CE0B46E}" type="datetimeFigureOut">
              <a:rPr lang="en-US" smtClean="0"/>
              <a:pPr/>
              <a:t>4/16/2010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980E64-8E68-4ABB-A3D2-82972C9CC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F809E58-D606-43AE-B92D-2C6F9CE0B46E}" type="datetimeFigureOut">
              <a:rPr lang="en-US" smtClean="0"/>
              <a:pPr/>
              <a:t>4/16/2010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C980E64-8E68-4ABB-A3D2-82972C9CC8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i="1" dirty="0" smtClean="0"/>
              <a:t>The Effects of</a:t>
            </a:r>
            <a:br>
              <a:rPr lang="en-US" i="1" dirty="0" smtClean="0"/>
            </a:br>
            <a:r>
              <a:rPr lang="en-US" i="1" dirty="0" smtClean="0"/>
              <a:t>Spectrum Decay and Displacement on the Equestrian Experience </a:t>
            </a:r>
            <a:br>
              <a:rPr lang="en-US" i="1" dirty="0" smtClean="0"/>
            </a:br>
            <a:r>
              <a:rPr lang="en-US" i="1" dirty="0" smtClean="0"/>
              <a:t/>
            </a:r>
            <a:br>
              <a:rPr lang="en-US" i="1" dirty="0" smtClean="0"/>
            </a:br>
            <a:r>
              <a:rPr lang="en-US" sz="2800" i="1" dirty="0" smtClean="0"/>
              <a:t>(Recreation  Management 201) </a:t>
            </a:r>
            <a:br>
              <a:rPr lang="en-US" sz="2800" i="1" dirty="0" smtClean="0"/>
            </a:br>
            <a:r>
              <a:rPr lang="en-US" sz="2800" i="1" dirty="0" smtClean="0"/>
              <a:t/>
            </a:r>
            <a:br>
              <a:rPr lang="en-US" sz="2800" i="1" dirty="0" smtClean="0"/>
            </a:b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alternative to development is restrictions on use!</a:t>
            </a:r>
            <a:endParaRPr lang="en-US" sz="2800" dirty="0"/>
          </a:p>
        </p:txBody>
      </p:sp>
      <p:sp>
        <p:nvSpPr>
          <p:cNvPr id="3" name="Content Placeholder 2"/>
          <p:cNvSpPr>
            <a:spLocks noGrp="1"/>
          </p:cNvSpPr>
          <p:nvPr>
            <p:ph idx="1"/>
          </p:nvPr>
        </p:nvSpPr>
        <p:spPr/>
        <p:txBody>
          <a:bodyPr/>
          <a:lstStyle/>
          <a:p>
            <a:r>
              <a:rPr lang="en-US" dirty="0" smtClean="0"/>
              <a:t>Accommodating increased use without increasing development scale necessitates restricting use or user practices.</a:t>
            </a:r>
          </a:p>
          <a:p>
            <a:r>
              <a:rPr lang="en-US" dirty="0" smtClean="0"/>
              <a:t>An unmanaged increase in recreation use </a:t>
            </a:r>
            <a:r>
              <a:rPr lang="en-US" dirty="0" smtClean="0">
                <a:sym typeface="Wingdings" pitchFamily="2" charset="2"/>
              </a:rPr>
              <a:t></a:t>
            </a:r>
          </a:p>
          <a:p>
            <a:pPr lvl="2"/>
            <a:r>
              <a:rPr lang="en-US" sz="2800" dirty="0" smtClean="0">
                <a:sym typeface="Wingdings" pitchFamily="2" charset="2"/>
              </a:rPr>
              <a:t>Spectrum Decay </a:t>
            </a:r>
          </a:p>
          <a:p>
            <a:pPr lvl="4"/>
            <a:r>
              <a:rPr lang="en-US" sz="2800" dirty="0" smtClean="0">
                <a:sym typeface="Wingdings" pitchFamily="2" charset="2"/>
              </a:rPr>
              <a:t>Different Experience!  </a:t>
            </a:r>
            <a:r>
              <a:rPr lang="en-US" sz="2400" dirty="0" smtClean="0">
                <a:sym typeface="Wingdings" pitchFamily="2" charset="2"/>
              </a:rPr>
              <a:t>(Reduced quality for those  seeking an experience characterized by low levels of use)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Spectrum Decay:</a:t>
            </a:r>
            <a:endParaRPr lang="en-US" sz="3200" i="1" dirty="0"/>
          </a:p>
        </p:txBody>
      </p:sp>
      <p:sp>
        <p:nvSpPr>
          <p:cNvPr id="3" name="Content Placeholder 2"/>
          <p:cNvSpPr>
            <a:spLocks noGrp="1"/>
          </p:cNvSpPr>
          <p:nvPr>
            <p:ph idx="1"/>
          </p:nvPr>
        </p:nvSpPr>
        <p:spPr/>
        <p:txBody>
          <a:bodyPr/>
          <a:lstStyle/>
          <a:p>
            <a:r>
              <a:rPr lang="en-US" dirty="0" smtClean="0"/>
              <a:t>As use levels and/or development in an area increases, recreation users are displaced to a setting that better meets their expectations.</a:t>
            </a:r>
          </a:p>
          <a:p>
            <a:r>
              <a:rPr lang="en-US" dirty="0" smtClean="0"/>
              <a:t>The increased use in the new area causes increased impact leading to increased development, and users are displaced to the next new area that meets their expectations.</a:t>
            </a:r>
          </a:p>
          <a:p>
            <a:r>
              <a:rPr lang="en-US" dirty="0" smtClean="0"/>
              <a:t>The pattern is repeated until there is no undeveloped, semi primitive or primitive settings available!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Limiting Use or User Practices to Preserve The Recreation Experience:</a:t>
            </a:r>
            <a:endParaRPr lang="en-US" sz="2800" i="1" dirty="0"/>
          </a:p>
        </p:txBody>
      </p:sp>
      <p:sp>
        <p:nvSpPr>
          <p:cNvPr id="3" name="Content Placeholder 2"/>
          <p:cNvSpPr>
            <a:spLocks noGrp="1"/>
          </p:cNvSpPr>
          <p:nvPr>
            <p:ph idx="1"/>
          </p:nvPr>
        </p:nvSpPr>
        <p:spPr/>
        <p:txBody>
          <a:bodyPr>
            <a:normAutofit/>
          </a:bodyPr>
          <a:lstStyle/>
          <a:p>
            <a:r>
              <a:rPr lang="en-US" dirty="0" smtClean="0"/>
              <a:t>Practices that accommodate the greatest number with the least impact on recreation quality:</a:t>
            </a:r>
          </a:p>
          <a:p>
            <a:pPr>
              <a:buNone/>
            </a:pPr>
            <a:endParaRPr lang="en-US" dirty="0" smtClean="0"/>
          </a:p>
          <a:p>
            <a:pPr lvl="1"/>
            <a:r>
              <a:rPr lang="en-US" dirty="0" smtClean="0"/>
              <a:t>Voluntary  v Mandatory Restriction!  LNT, or Tread Lightly -- voluntary change in behavioral practices to accommodate increased use.</a:t>
            </a:r>
          </a:p>
          <a:p>
            <a:endParaRPr lang="en-US" dirty="0" smtClean="0"/>
          </a:p>
          <a:p>
            <a:pPr lvl="1"/>
            <a:r>
              <a:rPr lang="en-US" dirty="0" smtClean="0"/>
              <a:t>Restriction based on environmental expense or cost.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LNT &amp; Tread Lightly:</a:t>
            </a:r>
            <a:endParaRPr lang="en-US" sz="3200" i="1" dirty="0"/>
          </a:p>
        </p:txBody>
      </p:sp>
      <p:sp>
        <p:nvSpPr>
          <p:cNvPr id="3" name="Content Placeholder 2"/>
          <p:cNvSpPr>
            <a:spLocks noGrp="1"/>
          </p:cNvSpPr>
          <p:nvPr>
            <p:ph idx="1"/>
          </p:nvPr>
        </p:nvSpPr>
        <p:spPr/>
        <p:txBody>
          <a:bodyPr>
            <a:normAutofit lnSpcReduction="10000"/>
          </a:bodyPr>
          <a:lstStyle/>
          <a:p>
            <a:r>
              <a:rPr lang="en-US" sz="2000" dirty="0" smtClean="0">
                <a:sym typeface="Wingdings" pitchFamily="2" charset="2"/>
              </a:rPr>
              <a:t></a:t>
            </a:r>
            <a:r>
              <a:rPr lang="en-US" sz="2000" dirty="0" smtClean="0"/>
              <a:t>1950’s &amp; 60’S = wall tents, woolen bed rolls, food wet-packed in glass jars, prepared on wood stoves.   Large #s of horses/mules to pack it.  Parties stayed a long time and left their camp in place for their friends.</a:t>
            </a:r>
          </a:p>
          <a:p>
            <a:pPr lvl="2"/>
            <a:r>
              <a:rPr lang="en-US" sz="2000" dirty="0" smtClean="0">
                <a:sym typeface="Wingdings" pitchFamily="2" charset="2"/>
              </a:rPr>
              <a:t> 1960’s = light weight equipment.</a:t>
            </a:r>
          </a:p>
          <a:p>
            <a:pPr lvl="3"/>
            <a:r>
              <a:rPr lang="en-US" dirty="0" smtClean="0">
                <a:sym typeface="Wingdings" pitchFamily="2" charset="2"/>
              </a:rPr>
              <a:t> restrictions on length of stay </a:t>
            </a:r>
          </a:p>
          <a:p>
            <a:pPr lvl="4"/>
            <a:r>
              <a:rPr lang="en-US" dirty="0" smtClean="0">
                <a:sym typeface="Wingdings" pitchFamily="2" charset="2"/>
              </a:rPr>
              <a:t> limits on party size and # of stock</a:t>
            </a:r>
          </a:p>
          <a:p>
            <a:pPr lvl="5"/>
            <a:r>
              <a:rPr lang="en-US" sz="2000" dirty="0" smtClean="0">
                <a:sym typeface="Wingdings" pitchFamily="2" charset="2"/>
              </a:rPr>
              <a:t> pack your own feed.</a:t>
            </a:r>
          </a:p>
          <a:p>
            <a:pPr lvl="6"/>
            <a:r>
              <a:rPr lang="en-US" sz="2000" dirty="0" smtClean="0">
                <a:sym typeface="Wingdings" pitchFamily="2" charset="2"/>
              </a:rPr>
              <a:t> stay on the trail.</a:t>
            </a:r>
          </a:p>
          <a:p>
            <a:pPr lvl="7"/>
            <a:r>
              <a:rPr lang="en-US" sz="1800" dirty="0" smtClean="0">
                <a:sym typeface="Wingdings" pitchFamily="2" charset="2"/>
              </a:rPr>
              <a:t> no campfires</a:t>
            </a:r>
          </a:p>
          <a:p>
            <a:pPr lvl="8"/>
            <a:r>
              <a:rPr lang="en-US" sz="1800" dirty="0" smtClean="0">
                <a:sym typeface="Wingdings" pitchFamily="2" charset="2"/>
              </a:rPr>
              <a:t> pack out your human waste</a:t>
            </a:r>
          </a:p>
          <a:p>
            <a:pPr lvl="8"/>
            <a:r>
              <a:rPr lang="en-US" sz="1800" dirty="0" smtClean="0">
                <a:sym typeface="Wingdings" pitchFamily="2" charset="2"/>
              </a:rPr>
              <a:t>   pack out your horses waste</a:t>
            </a:r>
          </a:p>
          <a:p>
            <a:pPr lvl="8"/>
            <a:r>
              <a:rPr lang="en-US" sz="1800" dirty="0" smtClean="0">
                <a:sym typeface="Wingdings" pitchFamily="2" charset="2"/>
              </a:rPr>
              <a:t>     no camping with pack and saddle </a:t>
            </a:r>
          </a:p>
          <a:p>
            <a:pPr lvl="8"/>
            <a:r>
              <a:rPr lang="en-US" sz="1800" dirty="0" smtClean="0">
                <a:sym typeface="Wingdings" pitchFamily="2" charset="2"/>
              </a:rPr>
              <a:t>     ELIMINATE HORSES </a:t>
            </a:r>
            <a:r>
              <a:rPr lang="en-US" sz="2800" dirty="0" smtClean="0">
                <a:solidFill>
                  <a:srgbClr val="FF0000"/>
                </a:solidFill>
                <a:sym typeface="Wingdings" pitchFamily="2" charset="2"/>
              </a:rPr>
              <a:t>(NO!)</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LNT is only part of the answer.  There comes a point when voluntary restriction will no longer be effective.</a:t>
            </a:r>
          </a:p>
          <a:p>
            <a:endParaRPr lang="en-US" dirty="0" smtClean="0"/>
          </a:p>
          <a:p>
            <a:r>
              <a:rPr lang="en-US" dirty="0" smtClean="0"/>
              <a:t>LNT can only be successful in a management framework designed to preserve specific identified experiences.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548640" lvl="1" indent="-411480">
              <a:buClr>
                <a:schemeClr val="tx1">
                  <a:shade val="95000"/>
                </a:schemeClr>
              </a:buClr>
              <a:buSzPct val="65000"/>
              <a:buFont typeface="Wingdings 2"/>
              <a:buChar char=""/>
            </a:pPr>
            <a:r>
              <a:rPr lang="en-US" sz="3000" dirty="0" smtClean="0"/>
              <a:t>Restriction based on environmental expense or cost:</a:t>
            </a:r>
          </a:p>
          <a:p>
            <a:endParaRPr lang="en-US" dirty="0" smtClean="0"/>
          </a:p>
          <a:p>
            <a:pPr lvl="1"/>
            <a:r>
              <a:rPr lang="en-US" dirty="0" smtClean="0"/>
              <a:t>A horseback rider causes more impact than a hiker (has a greater environmental cost), so  </a:t>
            </a:r>
          </a:p>
          <a:p>
            <a:endParaRPr lang="en-US" dirty="0" smtClean="0"/>
          </a:p>
          <a:p>
            <a:pPr lvl="1"/>
            <a:r>
              <a:rPr lang="en-US" dirty="0" smtClean="0"/>
              <a:t>Restricting horses means more higher levels of use can be sustained.</a:t>
            </a:r>
          </a:p>
          <a:p>
            <a:endParaRPr lang="en-US" dirty="0" smtClean="0"/>
          </a:p>
          <a:p>
            <a:pPr lvl="1"/>
            <a:r>
              <a:rPr lang="en-US" dirty="0" smtClean="0"/>
              <a:t>Management’s response has been to restrict equestrian use in order to accommodate more hikers.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Horses have been prohibited from using wildernesses in some areas of the east.</a:t>
            </a:r>
          </a:p>
          <a:p>
            <a:endParaRPr lang="en-US" dirty="0" smtClean="0"/>
          </a:p>
          <a:p>
            <a:r>
              <a:rPr lang="en-US" dirty="0" smtClean="0"/>
              <a:t>Equestrians have been prohibited from camping in some wildernesses in the east.</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The trend is not unique to the east, however.</a:t>
            </a:r>
          </a:p>
          <a:p>
            <a:pPr>
              <a:buNone/>
            </a:pPr>
            <a:endParaRPr lang="en-US" dirty="0" smtClean="0"/>
          </a:p>
          <a:p>
            <a:r>
              <a:rPr lang="en-US" dirty="0" smtClean="0"/>
              <a:t>In some of the more populated areas of the west, we are seeing similar attempts to restrict pack and saddle stock use from large portions of the wilderness– either directly or by limiting the development scale on access trails.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Best Management Practices to Minimize Horse Impact, Hoosier National Forest!</a:t>
            </a:r>
          </a:p>
          <a:p>
            <a:pPr lvl="1"/>
            <a:r>
              <a:rPr lang="en-US" dirty="0" smtClean="0"/>
              <a:t>Increasing development scale (hardening, gravel, etc.) to accommodate horse use.		</a:t>
            </a:r>
            <a:endParaRPr lang="en-US" sz="2000" dirty="0" smtClean="0"/>
          </a:p>
          <a:p>
            <a:r>
              <a:rPr lang="en-US" dirty="0" smtClean="0"/>
              <a:t>Inyo-Sierra Law Suit &amp; Three Wilderness Trails Management Plan!</a:t>
            </a:r>
          </a:p>
          <a:p>
            <a:pPr lvl="1"/>
            <a:r>
              <a:rPr lang="en-US" dirty="0" smtClean="0"/>
              <a:t>Anti-horse groups  and managing agency attribute impact on trails to horse use.</a:t>
            </a:r>
          </a:p>
          <a:p>
            <a:pPr lvl="1"/>
            <a:r>
              <a:rPr lang="en-US" dirty="0" smtClean="0"/>
              <a:t>Trails Mgt plan proposed to reduce trail standards to a level that will not accommodate pack and saddle stock.</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i="1"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lgn="ctr"/>
            <a:r>
              <a:rPr lang="en-US" sz="4000" dirty="0" smtClean="0"/>
              <a:t>What do these examples have in common?</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smtClean="0"/>
              <a:t>Managing for </a:t>
            </a:r>
            <a:r>
              <a:rPr lang="en-US" b="1" i="1" dirty="0" smtClean="0">
                <a:solidFill>
                  <a:schemeClr val="accent1"/>
                </a:solidFill>
              </a:rPr>
              <a:t>recreation quality </a:t>
            </a:r>
            <a:r>
              <a:rPr lang="en-US" dirty="0" smtClean="0"/>
              <a:t>means providing a choice of </a:t>
            </a:r>
            <a:r>
              <a:rPr lang="en-US" b="1" i="1" dirty="0" smtClean="0">
                <a:solidFill>
                  <a:schemeClr val="accent1"/>
                </a:solidFill>
              </a:rPr>
              <a:t>settings</a:t>
            </a:r>
            <a:r>
              <a:rPr lang="en-US" dirty="0" smtClean="0">
                <a:solidFill>
                  <a:schemeClr val="accent1"/>
                </a:solidFill>
              </a:rPr>
              <a:t> </a:t>
            </a:r>
            <a:r>
              <a:rPr lang="en-US" dirty="0" smtClean="0"/>
              <a:t>which will accommodate a variety of</a:t>
            </a:r>
            <a:r>
              <a:rPr lang="en-US" dirty="0" smtClean="0">
                <a:solidFill>
                  <a:schemeClr val="accent1"/>
                </a:solidFill>
              </a:rPr>
              <a:t> </a:t>
            </a:r>
            <a:r>
              <a:rPr lang="en-US" b="1" i="1" dirty="0" smtClean="0">
                <a:solidFill>
                  <a:schemeClr val="accent1"/>
                </a:solidFill>
              </a:rPr>
              <a:t>activities </a:t>
            </a:r>
            <a:r>
              <a:rPr lang="en-US" dirty="0" smtClean="0"/>
              <a:t>necessary to achieve desired outcomes or</a:t>
            </a:r>
            <a:r>
              <a:rPr lang="en-US" dirty="0" smtClean="0">
                <a:solidFill>
                  <a:schemeClr val="accent1"/>
                </a:solidFill>
              </a:rPr>
              <a:t> </a:t>
            </a:r>
            <a:r>
              <a:rPr lang="en-US" b="1" i="1" dirty="0" smtClean="0">
                <a:solidFill>
                  <a:schemeClr val="accent1"/>
                </a:solidFill>
              </a:rPr>
              <a:t>experiences</a:t>
            </a:r>
            <a:r>
              <a:rPr lang="en-US" dirty="0" smtClean="0"/>
              <a:t> …</a:t>
            </a:r>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Both limit recreational stock to more highly developed trails and more heavily used areas, and deny equestrians the opportunity to enjoy a more natural setting and an opportunity to enjoy solitude.</a:t>
            </a:r>
          </a:p>
          <a:p>
            <a:r>
              <a:rPr lang="en-US" dirty="0" smtClean="0"/>
              <a:t>Neither recognize the importance of preserving a variety or spectrum of choices for equestrians (the same choices that are available to hikers).</a:t>
            </a:r>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t>Both will impose a greater demand on the more highly developed settings as use is displaced from less developed settings: </a:t>
            </a:r>
          </a:p>
          <a:p>
            <a:pPr>
              <a:buNone/>
            </a:pPr>
            <a:r>
              <a:rPr lang="en-US" dirty="0" smtClean="0"/>
              <a:t>	-- resulting in additional impact and need for 	additional development, or</a:t>
            </a:r>
          </a:p>
          <a:p>
            <a:pPr>
              <a:buNone/>
            </a:pPr>
            <a:r>
              <a:rPr lang="en-US" dirty="0" smtClean="0"/>
              <a:t>	-- additional restriction or displacement  to ????</a:t>
            </a:r>
          </a:p>
          <a:p>
            <a:endParaRPr lang="en-US" dirty="0" smtClean="0"/>
          </a:p>
          <a:p>
            <a:pPr>
              <a:buFont typeface="Wingdings" pitchFamily="2" charset="2"/>
              <a:buChar char="q"/>
            </a:pPr>
            <a:r>
              <a:rPr lang="en-US" dirty="0" smtClean="0"/>
              <a:t>As use of the more primitive settings increases  -- whether it be Missouri or Montana -- we may see this same pattern of ‘displacement.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3200" dirty="0" smtClean="0"/>
          </a:p>
          <a:p>
            <a:endParaRPr lang="en-US" sz="3200" dirty="0" smtClean="0"/>
          </a:p>
          <a:p>
            <a:r>
              <a:rPr lang="en-US" sz="3200" dirty="0" smtClean="0"/>
              <a:t>What can we do?</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Land managers implement law and policy.</a:t>
            </a:r>
          </a:p>
          <a:p>
            <a:pPr>
              <a:buNone/>
            </a:pPr>
            <a:r>
              <a:rPr lang="en-US" dirty="0" smtClean="0"/>
              <a:t>	If it isn’t established in law or policy, managers are free to use their own discretion.</a:t>
            </a:r>
          </a:p>
          <a:p>
            <a:pPr lvl="3"/>
            <a:endParaRPr lang="en-US" dirty="0" smtClean="0"/>
          </a:p>
          <a:p>
            <a:r>
              <a:rPr lang="en-US" dirty="0" smtClean="0"/>
              <a:t>The extent of that discretion is defined in Land Management Plans.</a:t>
            </a:r>
          </a:p>
          <a:p>
            <a:pPr lvl="1"/>
            <a:r>
              <a:rPr lang="en-US" dirty="0" smtClean="0"/>
              <a:t>Forest Plans (Land and Resource Management Plans) in the Forest Service.</a:t>
            </a:r>
          </a:p>
          <a:p>
            <a:pPr lvl="1"/>
            <a:r>
              <a:rPr lang="en-US" dirty="0" smtClean="0"/>
              <a:t>General Management Plans in the Park Service.</a:t>
            </a:r>
          </a:p>
          <a:p>
            <a:pPr lvl="1"/>
            <a:r>
              <a:rPr lang="en-US" dirty="0" smtClean="0"/>
              <a:t>Resource Management Plans in BLM.</a:t>
            </a:r>
          </a:p>
          <a:p>
            <a:pPr lvl="3"/>
            <a:endParaRPr lang="en-US" dirty="0" smtClean="0"/>
          </a:p>
          <a:p>
            <a:pPr lvl="3"/>
            <a:endParaRPr lang="en-US" dirty="0" smtClean="0"/>
          </a:p>
          <a:p>
            <a:pPr lvl="3"/>
            <a:endParaRPr lang="en-US" dirty="0" smtClean="0"/>
          </a:p>
          <a:p>
            <a:pPr lvl="3"/>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Communicate our preferences and needs in ‘experiential terms,’ and insist that a ‘spectrum of choices’ for all users be included in Strategic Plans.</a:t>
            </a:r>
          </a:p>
          <a:p>
            <a:r>
              <a:rPr lang="en-US" dirty="0" smtClean="0"/>
              <a:t>Unless the </a:t>
            </a:r>
            <a:r>
              <a:rPr lang="en-US" dirty="0" smtClean="0">
                <a:solidFill>
                  <a:schemeClr val="bg1"/>
                </a:solidFill>
              </a:rPr>
              <a:t>‘desired condition’ </a:t>
            </a:r>
            <a:r>
              <a:rPr lang="en-US" dirty="0" smtClean="0"/>
              <a:t>for a given area, established through law or land management planning </a:t>
            </a:r>
            <a:r>
              <a:rPr lang="en-US" dirty="0" smtClean="0">
                <a:solidFill>
                  <a:schemeClr val="bg1"/>
                </a:solidFill>
              </a:rPr>
              <a:t>specifies that traditional and historic equestrian use be allowed to continue</a:t>
            </a:r>
            <a:r>
              <a:rPr lang="en-US" dirty="0" smtClean="0"/>
              <a:t>, equestrians will be crowded off of our public lands!</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Consider approaches for addressing the use/impact problem:</a:t>
            </a:r>
          </a:p>
          <a:p>
            <a:pPr>
              <a:buNone/>
            </a:pPr>
            <a:endParaRPr lang="en-US" dirty="0" smtClean="0"/>
          </a:p>
          <a:p>
            <a:pPr lvl="1">
              <a:buFont typeface="Wingdings" pitchFamily="2" charset="2"/>
              <a:buChar char="Ø"/>
            </a:pPr>
            <a:r>
              <a:rPr lang="en-US" dirty="0" smtClean="0"/>
              <a:t>Insist that the agencies recognize  “restricting use on the basis of environmental cost” for what it is – an allocation mechanism.  The agencies are extending preferential treatment to some users and discriminating against others based on ‘impact.’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a:buFont typeface="Wingdings" pitchFamily="2" charset="2"/>
              <a:buChar char="Ø"/>
            </a:pPr>
            <a:r>
              <a:rPr lang="en-US" dirty="0" smtClean="0"/>
              <a:t>If they are going to do that, the assessment of environmental cost should be based on the actual use and impact by ‘user type’ rather than theoretical impact established through research determining the relative impact one horse compared to one hiker, llama, bicycle, etc.</a:t>
            </a:r>
          </a:p>
          <a:p>
            <a:pPr lvl="1">
              <a:buFont typeface="Wingdings" pitchFamily="2" charset="2"/>
              <a:buChar char="Ø"/>
            </a:pPr>
            <a:r>
              <a:rPr lang="en-US" dirty="0" smtClean="0"/>
              <a:t>Insist that volunteer contribution be recognized (at least in part) as payment of ‘environmental cost.’</a:t>
            </a:r>
          </a:p>
          <a:p>
            <a:pPr lvl="1">
              <a:buFont typeface="Wingdings" pitchFamily="2" charset="2"/>
              <a:buChar char="Ø"/>
            </a:pPr>
            <a:r>
              <a:rPr lang="en-US" dirty="0" smtClean="0"/>
              <a:t>Reconsider BCHA’s position on payment of fees – use fees, bridle fees, trailer fees – to further offset environmental cost.  $$$$ is a powerful incentive.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If the agency is going to use “impact” or “environmental cost” as an allocation mechanism, it is realistic to expect them to also consider other allocation methods  --</a:t>
            </a:r>
          </a:p>
          <a:p>
            <a:pPr>
              <a:buNone/>
            </a:pPr>
            <a:r>
              <a:rPr lang="en-US" dirty="0" smtClean="0"/>
              <a:t>	Permits and Limitations on Use – based on:</a:t>
            </a:r>
          </a:p>
          <a:p>
            <a:pPr lvl="1">
              <a:buFont typeface="Wingdings" pitchFamily="2" charset="2"/>
              <a:buChar char="Ø"/>
            </a:pPr>
            <a:r>
              <a:rPr lang="en-US" dirty="0" smtClean="0"/>
              <a:t>-- existing use?</a:t>
            </a:r>
          </a:p>
          <a:p>
            <a:pPr lvl="1">
              <a:buFont typeface="Wingdings" pitchFamily="2" charset="2"/>
              <a:buChar char="Ø"/>
            </a:pPr>
            <a:r>
              <a:rPr lang="en-US" dirty="0" smtClean="0"/>
              <a:t>-- historic use (%age at some point in the past when the total use exceeded capacity)</a:t>
            </a:r>
          </a:p>
          <a:p>
            <a:pPr lvl="1">
              <a:buFont typeface="Wingdings" pitchFamily="2" charset="2"/>
              <a:buChar char="Ø"/>
            </a:pPr>
            <a:r>
              <a:rPr lang="en-US" dirty="0" smtClean="0"/>
              <a:t>-- national demand (based on use surveys)</a:t>
            </a:r>
          </a:p>
          <a:p>
            <a:pPr lvl="1">
              <a:buFont typeface="Wingdings" pitchFamily="2" charset="2"/>
              <a:buChar char="Ø"/>
            </a:pPr>
            <a:r>
              <a:rPr lang="en-US" dirty="0" smtClean="0"/>
              <a:t>-- local demand (based on use surveys)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solidFill>
                  <a:schemeClr val="accent1"/>
                </a:solidFill>
              </a:rPr>
              <a:t>Something to think about:</a:t>
            </a:r>
          </a:p>
          <a:p>
            <a:endParaRPr lang="en-US" dirty="0" smtClean="0"/>
          </a:p>
          <a:p>
            <a:r>
              <a:rPr lang="en-US" dirty="0" smtClean="0"/>
              <a:t>A hundred years ago, it was difficult for hunters and anglers to accept permits and bag limits.</a:t>
            </a:r>
          </a:p>
          <a:p>
            <a:r>
              <a:rPr lang="en-US" dirty="0" smtClean="0"/>
              <a:t>Today, few responsible hunters and anglers could imagine not having them.</a:t>
            </a:r>
          </a:p>
          <a:p>
            <a:endParaRPr lang="en-US" dirty="0" smtClean="0"/>
          </a:p>
          <a:p>
            <a:pPr>
              <a:buNone/>
            </a:pPr>
            <a:r>
              <a:rPr lang="en-US" dirty="0" smtClean="0">
                <a:solidFill>
                  <a:schemeClr val="accent1"/>
                </a:solidFill>
              </a:rPr>
              <a:t>Preserving a variety of equestrian experiences may require the same measures – wouldn’t it be better than being crowded off of our public lands!</a:t>
            </a:r>
            <a:endParaRPr lang="en-US" dirty="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Spectrum Decay</a:t>
            </a:r>
            <a:endParaRPr lang="en-US" i="1" dirty="0"/>
          </a:p>
        </p:txBody>
      </p:sp>
      <p:sp>
        <p:nvSpPr>
          <p:cNvPr id="3" name="Content Placeholder 2"/>
          <p:cNvSpPr>
            <a:spLocks noGrp="1"/>
          </p:cNvSpPr>
          <p:nvPr>
            <p:ph idx="1"/>
          </p:nvPr>
        </p:nvSpPr>
        <p:spPr/>
        <p:txBody>
          <a:bodyPr/>
          <a:lstStyle/>
          <a:p>
            <a:r>
              <a:rPr lang="en-US" dirty="0" smtClean="0"/>
              <a:t>The manager manages the setting by:</a:t>
            </a:r>
          </a:p>
          <a:p>
            <a:endParaRPr lang="en-US" dirty="0" smtClean="0"/>
          </a:p>
          <a:p>
            <a:pPr lvl="1"/>
            <a:r>
              <a:rPr lang="en-US" dirty="0" smtClean="0"/>
              <a:t>Providing the appropriate level of facility development,  and</a:t>
            </a:r>
          </a:p>
          <a:p>
            <a:pPr lvl="1"/>
            <a:endParaRPr lang="en-US" dirty="0" smtClean="0"/>
          </a:p>
          <a:p>
            <a:pPr lvl="1"/>
            <a:r>
              <a:rPr lang="en-US" dirty="0" smtClean="0"/>
              <a:t>Regulating use , and use impacts.</a:t>
            </a:r>
          </a:p>
          <a:p>
            <a:pPr lvl="1"/>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Frontcountry v Backcountry </a:t>
            </a:r>
            <a:endParaRPr lang="en-US" sz="3200" i="1" dirty="0"/>
          </a:p>
        </p:txBody>
      </p:sp>
      <p:sp>
        <p:nvSpPr>
          <p:cNvPr id="3" name="Content Placeholder 2"/>
          <p:cNvSpPr>
            <a:spLocks noGrp="1"/>
          </p:cNvSpPr>
          <p:nvPr>
            <p:ph idx="1"/>
          </p:nvPr>
        </p:nvSpPr>
        <p:spPr>
          <a:xfrm>
            <a:off x="457200" y="1600200"/>
            <a:ext cx="8229600" cy="4876800"/>
          </a:xfrm>
        </p:spPr>
        <p:txBody>
          <a:bodyPr/>
          <a:lstStyle/>
          <a:p>
            <a:pPr>
              <a:spcBef>
                <a:spcPct val="0"/>
              </a:spcBef>
              <a:buClrTx/>
              <a:buSzTx/>
              <a:defRPr/>
            </a:pPr>
            <a:endParaRPr lang="en-US" b="1" dirty="0" smtClean="0">
              <a:latin typeface="Times"/>
            </a:endParaRPr>
          </a:p>
          <a:p>
            <a:pPr>
              <a:buNone/>
            </a:pPr>
            <a:endParaRPr lang="en-US" dirty="0"/>
          </a:p>
        </p:txBody>
      </p:sp>
      <p:sp>
        <p:nvSpPr>
          <p:cNvPr id="4" name="Rectangle 3"/>
          <p:cNvSpPr/>
          <p:nvPr/>
        </p:nvSpPr>
        <p:spPr>
          <a:xfrm>
            <a:off x="1143000" y="1828800"/>
            <a:ext cx="6858000" cy="4832092"/>
          </a:xfrm>
          <a:prstGeom prst="rect">
            <a:avLst/>
          </a:prstGeom>
        </p:spPr>
        <p:txBody>
          <a:bodyPr wrap="square">
            <a:spAutoFit/>
          </a:bodyPr>
          <a:lstStyle/>
          <a:p>
            <a:r>
              <a:rPr lang="en-US" sz="2800" dirty="0" smtClean="0"/>
              <a:t>“[B]</a:t>
            </a:r>
            <a:r>
              <a:rPr lang="en-US" sz="2800" dirty="0" err="1" smtClean="0"/>
              <a:t>ack</a:t>
            </a:r>
            <a:r>
              <a:rPr lang="en-US" sz="2800" dirty="0" smtClean="0"/>
              <a:t> country:  A landscape that is remote from improved roads and modern human development.   Primitive processes are the predominant modes of travel and camping. “ </a:t>
            </a:r>
          </a:p>
          <a:p>
            <a:pPr lvl="1"/>
            <a:r>
              <a:rPr lang="en-US" sz="2400" dirty="0" smtClean="0"/>
              <a:t>(Recreational Horse Trails in Rural and </a:t>
            </a:r>
            <a:r>
              <a:rPr lang="en-US" sz="2400" dirty="0" err="1" smtClean="0"/>
              <a:t>Wildland</a:t>
            </a:r>
            <a:r>
              <a:rPr lang="en-US" sz="2400" dirty="0" smtClean="0"/>
              <a:t> Areas; Gene W. Wood)</a:t>
            </a:r>
          </a:p>
          <a:p>
            <a:pPr lvl="1"/>
            <a:endParaRPr lang="en-US" sz="2800" dirty="0" smtClean="0"/>
          </a:p>
          <a:p>
            <a:pPr>
              <a:buNone/>
            </a:pPr>
            <a:r>
              <a:rPr lang="en-US" sz="2800" dirty="0" smtClean="0"/>
              <a:t>This definition includes both </a:t>
            </a:r>
            <a:r>
              <a:rPr lang="en-US" sz="2800" dirty="0" smtClean="0">
                <a:solidFill>
                  <a:schemeClr val="bg1"/>
                </a:solidFill>
              </a:rPr>
              <a:t>“settings” </a:t>
            </a:r>
            <a:r>
              <a:rPr lang="en-US" sz="2800" dirty="0" smtClean="0"/>
              <a:t>and </a:t>
            </a:r>
            <a:r>
              <a:rPr lang="en-US" sz="2800" dirty="0" smtClean="0">
                <a:solidFill>
                  <a:schemeClr val="bg1"/>
                </a:solidFill>
              </a:rPr>
              <a:t>“activities” </a:t>
            </a:r>
            <a:r>
              <a:rPr lang="en-US" sz="2800" dirty="0" smtClean="0"/>
              <a:t>which are the components of </a:t>
            </a:r>
            <a:r>
              <a:rPr lang="en-US" sz="2800" dirty="0" smtClean="0">
                <a:solidFill>
                  <a:schemeClr val="bg1"/>
                </a:solidFill>
              </a:rPr>
              <a:t>“recreation experiences.”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Front  country must mean an area that is not remote or removed from improved roads and modern human development.  As such camping and travel may be of a more modern nature.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spcBef>
                <a:spcPct val="0"/>
              </a:spcBef>
              <a:buClrTx/>
              <a:buFont typeface="Wingdings" pitchFamily="2" charset="2"/>
              <a:buChar char="q"/>
              <a:defRPr/>
            </a:pPr>
            <a:r>
              <a:rPr lang="en-US" sz="2400" b="1" dirty="0" smtClean="0">
                <a:latin typeface="Times"/>
              </a:rPr>
              <a:t>In reality there is not a clearly definable distinction between BACK COUNTRY AND FRONT COUNTRY!   Remoteness and development and the manner in which we camp and travel change incrementally along a continuum from the paved to the primitive.</a:t>
            </a:r>
          </a:p>
          <a:p>
            <a:pPr lvl="3">
              <a:spcBef>
                <a:spcPct val="0"/>
              </a:spcBef>
              <a:buClrTx/>
              <a:buNone/>
              <a:defRPr/>
            </a:pPr>
            <a:endParaRPr lang="en-US" sz="1400" b="1" dirty="0" smtClean="0">
              <a:latin typeface="Times"/>
            </a:endParaRPr>
          </a:p>
          <a:p>
            <a:pPr lvl="3">
              <a:spcBef>
                <a:spcPct val="0"/>
              </a:spcBef>
              <a:buClrTx/>
              <a:buNone/>
              <a:defRPr/>
            </a:pPr>
            <a:r>
              <a:rPr lang="en-US" sz="1400" b="1" dirty="0" smtClean="0">
                <a:latin typeface="Times"/>
              </a:rPr>
              <a:t>                          Semi Primitive	                     Roaded</a:t>
            </a:r>
          </a:p>
          <a:p>
            <a:pPr>
              <a:spcBef>
                <a:spcPct val="0"/>
              </a:spcBef>
              <a:buClrTx/>
              <a:buSzTx/>
              <a:buNone/>
              <a:defRPr/>
            </a:pPr>
            <a:r>
              <a:rPr lang="en-US" sz="1400" b="1" dirty="0" smtClean="0">
                <a:latin typeface="Times"/>
              </a:rPr>
              <a:t>	Primitive	Non-motorized     Motorized	Natural	Rural		Urban</a:t>
            </a:r>
          </a:p>
          <a:p>
            <a:pPr>
              <a:spcBef>
                <a:spcPct val="0"/>
              </a:spcBef>
              <a:buClrTx/>
              <a:buSzTx/>
              <a:buNone/>
              <a:defRPr/>
            </a:pPr>
            <a:r>
              <a:rPr lang="en-US" sz="1400" b="1" dirty="0" smtClean="0">
                <a:latin typeface="Times"/>
              </a:rPr>
              <a:t>	______________________________________________________________I_________</a:t>
            </a:r>
          </a:p>
          <a:p>
            <a:pPr>
              <a:spcBef>
                <a:spcPct val="0"/>
              </a:spcBef>
              <a:buClrTx/>
              <a:buSzTx/>
              <a:buNone/>
              <a:defRPr/>
            </a:pPr>
            <a:endParaRPr lang="en-US" sz="1400" b="1" dirty="0" smtClean="0">
              <a:latin typeface="Times"/>
            </a:endParaRPr>
          </a:p>
          <a:p>
            <a:pPr>
              <a:spcBef>
                <a:spcPct val="0"/>
              </a:spcBef>
              <a:buClrTx/>
              <a:buSzTx/>
              <a:buNone/>
              <a:defRPr/>
            </a:pPr>
            <a:endParaRPr lang="en-US" sz="1400" b="1" dirty="0" smtClean="0">
              <a:latin typeface="Times"/>
            </a:endParaRPr>
          </a:p>
          <a:p>
            <a:pPr>
              <a:spcBef>
                <a:spcPct val="0"/>
              </a:spcBef>
              <a:buClrTx/>
              <a:buSzTx/>
              <a:buNone/>
              <a:defRPr/>
            </a:pPr>
            <a:r>
              <a:rPr lang="en-US" sz="2400" b="1" dirty="0" smtClean="0">
                <a:latin typeface="Times"/>
              </a:rPr>
              <a:t>	</a:t>
            </a:r>
          </a:p>
          <a:p>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defRPr/>
            </a:pPr>
            <a:r>
              <a:rPr lang="en-US" sz="2000" dirty="0" smtClean="0">
                <a:latin typeface="Times"/>
              </a:rPr>
              <a:t>                            Semi Primitive                     Roaded</a:t>
            </a:r>
            <a:br>
              <a:rPr lang="en-US" sz="2000" dirty="0" smtClean="0">
                <a:latin typeface="Times"/>
              </a:rPr>
            </a:br>
            <a:r>
              <a:rPr lang="en-US" sz="2000" dirty="0" smtClean="0">
                <a:latin typeface="Times"/>
              </a:rPr>
              <a:t>Primitive	Non-motor    Motorized     Natural     Rural         Urban</a:t>
            </a:r>
            <a:br>
              <a:rPr lang="en-US" sz="2000" dirty="0" smtClean="0">
                <a:latin typeface="Times"/>
              </a:rPr>
            </a:br>
            <a:r>
              <a:rPr lang="en-US" sz="2000" dirty="0" smtClean="0">
                <a:latin typeface="Times"/>
              </a:rPr>
              <a:t>___________________________________________________I___________</a:t>
            </a:r>
            <a:endParaRPr lang="en-US" sz="2000" dirty="0"/>
          </a:p>
        </p:txBody>
      </p:sp>
      <p:sp>
        <p:nvSpPr>
          <p:cNvPr id="3" name="Text Placeholder 2"/>
          <p:cNvSpPr>
            <a:spLocks noGrp="1"/>
          </p:cNvSpPr>
          <p:nvPr>
            <p:ph type="body" idx="1"/>
          </p:nvPr>
        </p:nvSpPr>
        <p:spPr/>
        <p:txBody>
          <a:bodyPr>
            <a:normAutofit/>
          </a:bodyPr>
          <a:lstStyle/>
          <a:p>
            <a:r>
              <a:rPr lang="en-US" sz="1800" b="1" dirty="0" smtClean="0">
                <a:latin typeface="Times"/>
              </a:rPr>
              <a:t>Backcountry – packing and camping</a:t>
            </a:r>
            <a:endParaRPr lang="en-US" sz="1800" dirty="0"/>
          </a:p>
        </p:txBody>
      </p:sp>
      <p:sp>
        <p:nvSpPr>
          <p:cNvPr id="4" name="Text Placeholder 3"/>
          <p:cNvSpPr>
            <a:spLocks noGrp="1"/>
          </p:cNvSpPr>
          <p:nvPr>
            <p:ph type="body" sz="half" idx="3"/>
          </p:nvPr>
        </p:nvSpPr>
        <p:spPr/>
        <p:txBody>
          <a:bodyPr/>
          <a:lstStyle/>
          <a:p>
            <a:r>
              <a:rPr lang="en-US" b="1" dirty="0" smtClean="0">
                <a:latin typeface="Times"/>
              </a:rPr>
              <a:t> </a:t>
            </a:r>
            <a:r>
              <a:rPr lang="en-US" sz="1800" b="1" dirty="0" smtClean="0">
                <a:latin typeface="Times"/>
              </a:rPr>
              <a:t>Frontcountry – Dayriding   and camping at road-end</a:t>
            </a:r>
            <a:endParaRPr lang="en-US" sz="1800" dirty="0"/>
          </a:p>
        </p:txBody>
      </p:sp>
      <p:pic>
        <p:nvPicPr>
          <p:cNvPr id="1026" name="Picture 2"/>
          <p:cNvPicPr>
            <a:picLocks noGrp="1" noChangeAspect="1" noChangeArrowheads="1"/>
          </p:cNvPicPr>
          <p:nvPr>
            <p:ph sz="quarter" idx="4"/>
          </p:nvPr>
        </p:nvPicPr>
        <p:blipFill>
          <a:blip r:embed="rId3" cstate="print"/>
          <a:srcRect/>
          <a:stretch>
            <a:fillRect/>
          </a:stretch>
        </p:blipFill>
        <p:spPr bwMode="auto">
          <a:xfrm>
            <a:off x="4645025" y="2728516"/>
            <a:ext cx="4041775" cy="3031331"/>
          </a:xfrm>
          <a:prstGeom prst="rect">
            <a:avLst/>
          </a:prstGeom>
          <a:noFill/>
          <a:ln w="9525">
            <a:noFill/>
            <a:miter lim="800000"/>
            <a:headEnd/>
            <a:tailEnd/>
          </a:ln>
        </p:spPr>
      </p:pic>
      <p:pic>
        <p:nvPicPr>
          <p:cNvPr id="8" name="Content Placeholder 5" descr="Crescent Lake 7-2008 008.jpg"/>
          <p:cNvPicPr>
            <a:picLocks noGrp="1" noChangeAspect="1"/>
          </p:cNvPicPr>
          <p:nvPr>
            <p:ph sz="quarter" idx="2"/>
          </p:nvPr>
        </p:nvPicPr>
        <p:blipFill>
          <a:blip r:embed="rId4" cstate="print"/>
          <a:stretch>
            <a:fillRect/>
          </a:stretch>
        </p:blipFill>
        <p:spPr>
          <a:xfrm>
            <a:off x="457200" y="2667000"/>
            <a:ext cx="4039985" cy="3029989"/>
          </a:xfrm>
        </p:spPr>
      </p:pic>
      <p:sp>
        <p:nvSpPr>
          <p:cNvPr id="10" name="Content Placeholder 9"/>
          <p:cNvSpPr>
            <a:spLocks noGrp="1"/>
          </p:cNvSpPr>
          <p:nvPr>
            <p:ph sz="quarter" idx="2"/>
          </p:nvPr>
        </p:nvSpPr>
        <p:spPr>
          <a:xfrm>
            <a:off x="457200" y="2743200"/>
            <a:ext cx="4040188" cy="3459163"/>
          </a:xfrm>
        </p:spPr>
        <p:txBody>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East v West</a:t>
            </a:r>
            <a:endParaRPr lang="en-US" sz="3200" i="1" dirty="0"/>
          </a:p>
        </p:txBody>
      </p:sp>
      <p:sp>
        <p:nvSpPr>
          <p:cNvPr id="3" name="Content Placeholder 2"/>
          <p:cNvSpPr>
            <a:spLocks noGrp="1"/>
          </p:cNvSpPr>
          <p:nvPr>
            <p:ph idx="1"/>
          </p:nvPr>
        </p:nvSpPr>
        <p:spPr/>
        <p:txBody>
          <a:bodyPr/>
          <a:lstStyle/>
          <a:p>
            <a:pPr>
              <a:spcBef>
                <a:spcPct val="0"/>
              </a:spcBef>
              <a:buClrTx/>
              <a:buSzTx/>
              <a:defRPr/>
            </a:pPr>
            <a:r>
              <a:rPr lang="en-US" b="1" dirty="0" smtClean="0">
                <a:latin typeface="Times"/>
              </a:rPr>
              <a:t>Differences in East &amp; West = A function of supply and demand!</a:t>
            </a:r>
          </a:p>
          <a:p>
            <a:pPr>
              <a:spcBef>
                <a:spcPct val="0"/>
              </a:spcBef>
              <a:buClrTx/>
              <a:buSzTx/>
              <a:defRPr/>
            </a:pPr>
            <a:endParaRPr lang="en-US" b="1" dirty="0" smtClean="0">
              <a:latin typeface="Times"/>
            </a:endParaRPr>
          </a:p>
          <a:p>
            <a:pPr>
              <a:spcBef>
                <a:spcPct val="0"/>
              </a:spcBef>
              <a:buClrTx/>
              <a:buSzTx/>
              <a:defRPr/>
            </a:pPr>
            <a:r>
              <a:rPr lang="en-US" b="1" dirty="0" smtClean="0">
                <a:latin typeface="Times"/>
              </a:rPr>
              <a:t>West = lots of public land with a greater percentage of undeveloped/primitive acreage </a:t>
            </a:r>
          </a:p>
          <a:p>
            <a:pPr>
              <a:spcBef>
                <a:spcPct val="0"/>
              </a:spcBef>
              <a:buClrTx/>
              <a:buSzTx/>
              <a:buNone/>
              <a:defRPr/>
            </a:pPr>
            <a:r>
              <a:rPr lang="en-US" b="1" dirty="0" smtClean="0">
                <a:latin typeface="Times"/>
              </a:rPr>
              <a:t>	and fewer people!</a:t>
            </a:r>
          </a:p>
          <a:p>
            <a:pPr>
              <a:spcBef>
                <a:spcPct val="0"/>
              </a:spcBef>
              <a:buClrTx/>
              <a:buSzTx/>
              <a:buNone/>
              <a:defRPr/>
            </a:pPr>
            <a:endParaRPr lang="en-US" b="1" dirty="0" smtClean="0">
              <a:latin typeface="Times"/>
            </a:endParaRPr>
          </a:p>
          <a:p>
            <a:pPr>
              <a:spcBef>
                <a:spcPct val="0"/>
              </a:spcBef>
              <a:buClrTx/>
              <a:buSzTx/>
              <a:defRPr/>
            </a:pPr>
            <a:r>
              <a:rPr lang="en-US" b="1" dirty="0" smtClean="0">
                <a:latin typeface="Times"/>
              </a:rPr>
              <a:t>East = comparatively little public land with very little undeveloped acreage </a:t>
            </a:r>
          </a:p>
          <a:p>
            <a:pPr>
              <a:spcBef>
                <a:spcPct val="0"/>
              </a:spcBef>
              <a:buClrTx/>
              <a:buSzTx/>
              <a:buNone/>
              <a:defRPr/>
            </a:pPr>
            <a:r>
              <a:rPr lang="en-US" b="1" dirty="0" smtClean="0">
                <a:latin typeface="Times"/>
              </a:rPr>
              <a:t>	and lots of people!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does not mean that equestrians in the west are not interested in dayriding!  Most BCH chapters in the west have a large percentage of members that either do not prefer or do not have the stock and equipment to pack in, and  </a:t>
            </a:r>
          </a:p>
          <a:p>
            <a:r>
              <a:rPr lang="en-US" dirty="0" smtClean="0"/>
              <a:t>Dayriding and packing often take place on the same trails.</a:t>
            </a:r>
          </a:p>
          <a:p>
            <a:endParaRPr lang="en-US" dirty="0" smtClean="0"/>
          </a:p>
          <a:p>
            <a:r>
              <a:rPr lang="en-US" dirty="0" smtClean="0"/>
              <a:t>It also does not mean that equestrians in the east are not interested in packing and camping!  It just means that the relative scarcity of ‘backcountry’ means those opportunities are more limited than in the west.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a:rPr>
              <a:t>Viewing  equestrian recreation as either Back Country or Front Country is on oversimplification that will inevitably result in ‘Spectrum Decay,’  ‘Displacement,’ and a reduction in our ‘Spectrum of Choice.’</a:t>
            </a:r>
          </a:p>
          <a:p>
            <a:endParaRPr lang="en-US" dirty="0" smtClean="0">
              <a:latin typeface="Times"/>
            </a:endParaRPr>
          </a:p>
          <a:p>
            <a:r>
              <a:rPr lang="en-US" dirty="0" smtClean="0">
                <a:latin typeface="Times"/>
              </a:rPr>
              <a:t>Viewing our mission as preserving “trail opportunities” is too confining.  The equestrian experience is more than that.</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The purposes of Back Country Horsemen:</a:t>
            </a:r>
            <a:endParaRPr lang="en-US" sz="3200" i="1" dirty="0"/>
          </a:p>
        </p:txBody>
      </p:sp>
      <p:sp>
        <p:nvSpPr>
          <p:cNvPr id="3" name="Content Placeholder 2"/>
          <p:cNvSpPr>
            <a:spLocks noGrp="1"/>
          </p:cNvSpPr>
          <p:nvPr>
            <p:ph idx="1"/>
          </p:nvPr>
        </p:nvSpPr>
        <p:spPr/>
        <p:txBody>
          <a:bodyPr>
            <a:normAutofit/>
          </a:bodyPr>
          <a:lstStyle/>
          <a:p>
            <a:endParaRPr lang="en-US" dirty="0" smtClean="0"/>
          </a:p>
          <a:p>
            <a:r>
              <a:rPr lang="en-US" dirty="0" smtClean="0"/>
              <a:t>TO PERPETUATE the common sense use and enjoyment of horses in America’s back country and wilderness areas.</a:t>
            </a:r>
          </a:p>
          <a:p>
            <a:endParaRPr lang="en-US" dirty="0" smtClean="0"/>
          </a:p>
          <a:p>
            <a:r>
              <a:rPr lang="en-US" dirty="0" smtClean="0"/>
              <a:t>TO WORK to insure that public lands remain open to recreational stock use.</a:t>
            </a:r>
          </a:p>
          <a:p>
            <a:endParaRPr lang="en-US" dirty="0" smtClean="0"/>
          </a:p>
          <a:p>
            <a:endParaRPr lang="en-US" dirty="0">
              <a:solidFill>
                <a:schemeClr val="accen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accent1"/>
                </a:solidFill>
              </a:rPr>
              <a:t>ARE “INCLUSIVE” -- </a:t>
            </a:r>
            <a:r>
              <a:rPr lang="en-US" dirty="0" smtClean="0"/>
              <a:t>meaning preserving the variety of opportunities that are currently available, and working to increase the variety of experiences where they are lacking,</a:t>
            </a:r>
          </a:p>
          <a:p>
            <a:r>
              <a:rPr lang="en-US" dirty="0" smtClean="0"/>
              <a:t> which will provide quality recreation experiences on all our public lands – whether they be in the east or in the west!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Front Country and Back Country are institutionalized terms, but when we use them we need to think of them in the context of, and be able to describe </a:t>
            </a:r>
            <a:r>
              <a:rPr lang="en-US" dirty="0" smtClean="0"/>
              <a:t>them, </a:t>
            </a:r>
            <a:r>
              <a:rPr lang="en-US" dirty="0" smtClean="0"/>
              <a:t>as:</a:t>
            </a:r>
          </a:p>
          <a:p>
            <a:r>
              <a:rPr lang="en-US" dirty="0" smtClean="0"/>
              <a:t>Settings + Activities = Experiences</a:t>
            </a:r>
          </a:p>
          <a:p>
            <a:endParaRPr lang="en-US" dirty="0" smtClean="0"/>
          </a:p>
          <a:p>
            <a:r>
              <a:rPr lang="en-US" dirty="0" smtClean="0"/>
              <a:t>And recognize that they are not “exclusive” worlds they exist as a continuum or spectrum.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ubtitle 2"/>
          <p:cNvSpPr>
            <a:spLocks noGrp="1"/>
          </p:cNvSpPr>
          <p:nvPr>
            <p:ph idx="1"/>
          </p:nvPr>
        </p:nvSpPr>
        <p:spPr/>
        <p:txBody>
          <a:bodyPr/>
          <a:lstStyle/>
          <a:p>
            <a:pPr>
              <a:spcBef>
                <a:spcPct val="0"/>
              </a:spcBef>
              <a:buClrTx/>
              <a:buSzTx/>
              <a:defRPr/>
            </a:pPr>
            <a:endParaRPr lang="en-US" sz="1400" b="1" dirty="0" smtClean="0">
              <a:effectLst/>
              <a:latin typeface="Times"/>
            </a:endParaRPr>
          </a:p>
          <a:p>
            <a:pPr algn="l">
              <a:spcBef>
                <a:spcPct val="0"/>
              </a:spcBef>
              <a:buClrTx/>
              <a:buSzTx/>
              <a:defRPr/>
            </a:pPr>
            <a:r>
              <a:rPr lang="en-US" sz="1400" b="1" dirty="0" smtClean="0">
                <a:effectLst/>
                <a:latin typeface="Times"/>
              </a:rPr>
              <a:t>		Semi Primitive	     </a:t>
            </a:r>
            <a:r>
              <a:rPr lang="en-US" sz="1400" b="1" dirty="0" smtClean="0">
                <a:latin typeface="Times"/>
              </a:rPr>
              <a:t>              </a:t>
            </a:r>
            <a:r>
              <a:rPr lang="en-US" sz="1400" b="1" dirty="0" smtClean="0">
                <a:effectLst/>
                <a:latin typeface="Times"/>
              </a:rPr>
              <a:t>  Roaded</a:t>
            </a:r>
          </a:p>
          <a:p>
            <a:pPr>
              <a:spcBef>
                <a:spcPct val="0"/>
              </a:spcBef>
              <a:buClrTx/>
              <a:buSzTx/>
              <a:defRPr/>
            </a:pPr>
            <a:r>
              <a:rPr lang="en-US" sz="1400" b="1" dirty="0" smtClean="0">
                <a:effectLst/>
                <a:latin typeface="Times"/>
              </a:rPr>
              <a:t>Primitive	Non-motorized     Motorized	Natural	Rural	Urban</a:t>
            </a:r>
          </a:p>
          <a:p>
            <a:pPr>
              <a:spcBef>
                <a:spcPct val="0"/>
              </a:spcBef>
              <a:buClrTx/>
              <a:buSzTx/>
              <a:defRPr/>
            </a:pPr>
            <a:r>
              <a:rPr lang="en-US" sz="1400" b="1" dirty="0" smtClean="0">
                <a:effectLst/>
                <a:latin typeface="Times"/>
              </a:rPr>
              <a:t>______________________________________________________________I_________</a:t>
            </a:r>
          </a:p>
          <a:p>
            <a:pPr>
              <a:spcBef>
                <a:spcPct val="0"/>
              </a:spcBef>
              <a:buClrTx/>
              <a:buSzTx/>
              <a:defRPr/>
            </a:pPr>
            <a:r>
              <a:rPr lang="en-US" sz="1400" b="1" dirty="0" smtClean="0">
                <a:effectLst/>
                <a:latin typeface="Times"/>
              </a:rPr>
              <a:t>                            </a:t>
            </a:r>
          </a:p>
          <a:p>
            <a:pPr>
              <a:spcBef>
                <a:spcPct val="0"/>
              </a:spcBef>
              <a:buClrTx/>
              <a:buSzTx/>
              <a:defRPr/>
            </a:pPr>
            <a:endParaRPr lang="en-US" sz="1400" b="1" dirty="0" smtClean="0">
              <a:effectLst/>
              <a:latin typeface="Times"/>
            </a:endParaRPr>
          </a:p>
          <a:p>
            <a:pPr algn="l">
              <a:spcBef>
                <a:spcPct val="0"/>
              </a:spcBef>
              <a:buClrTx/>
              <a:buSzTx/>
              <a:defRPr/>
            </a:pPr>
            <a:r>
              <a:rPr lang="en-US" sz="1400" b="1" dirty="0" smtClean="0">
                <a:effectLst/>
                <a:latin typeface="Times"/>
              </a:rPr>
              <a:t>      essentially </a:t>
            </a:r>
            <a:r>
              <a:rPr lang="en-US" sz="1400" b="1" dirty="0" smtClean="0">
                <a:solidFill>
                  <a:schemeClr val="bg1"/>
                </a:solidFill>
                <a:effectLst/>
                <a:latin typeface="Times"/>
              </a:rPr>
              <a:t>unmodified</a:t>
            </a:r>
            <a:r>
              <a:rPr lang="en-US" sz="1400" b="1" dirty="0" smtClean="0">
                <a:effectLst/>
                <a:latin typeface="Times"/>
              </a:rPr>
              <a:t>			substantially </a:t>
            </a:r>
            <a:r>
              <a:rPr lang="en-US" sz="1400" b="1" dirty="0" smtClean="0">
                <a:solidFill>
                  <a:schemeClr val="bg1"/>
                </a:solidFill>
                <a:effectLst/>
                <a:latin typeface="Times"/>
              </a:rPr>
              <a:t>modified</a:t>
            </a:r>
          </a:p>
          <a:p>
            <a:pPr algn="l">
              <a:spcBef>
                <a:spcPct val="0"/>
              </a:spcBef>
              <a:buClrTx/>
              <a:buSzTx/>
              <a:defRPr/>
            </a:pPr>
            <a:r>
              <a:rPr lang="en-US" sz="1400" b="1" dirty="0" smtClean="0">
                <a:effectLst/>
                <a:latin typeface="Times"/>
              </a:rPr>
              <a:t>      natural environment			natural environment</a:t>
            </a:r>
          </a:p>
          <a:p>
            <a:pPr algn="l">
              <a:spcBef>
                <a:spcPct val="0"/>
              </a:spcBef>
              <a:buClrTx/>
              <a:buSzTx/>
              <a:defRPr/>
            </a:pPr>
            <a:endParaRPr lang="en-US" sz="1400" b="1" dirty="0" smtClean="0">
              <a:effectLst/>
              <a:latin typeface="Times"/>
            </a:endParaRPr>
          </a:p>
          <a:p>
            <a:pPr algn="l">
              <a:spcBef>
                <a:spcPct val="0"/>
              </a:spcBef>
              <a:buClrTx/>
              <a:buSzTx/>
              <a:defRPr/>
            </a:pPr>
            <a:r>
              <a:rPr lang="en-US" sz="1400" b="1" dirty="0" smtClean="0">
                <a:effectLst/>
                <a:latin typeface="Times"/>
              </a:rPr>
              <a:t>      </a:t>
            </a:r>
            <a:r>
              <a:rPr lang="en-US" sz="1400" b="1" dirty="0" smtClean="0">
                <a:solidFill>
                  <a:schemeClr val="bg1"/>
                </a:solidFill>
                <a:effectLst/>
                <a:latin typeface="Times"/>
              </a:rPr>
              <a:t>low levels of use </a:t>
            </a:r>
            <a:r>
              <a:rPr lang="en-US" sz="1400" b="1" dirty="0" smtClean="0">
                <a:effectLst/>
                <a:latin typeface="Times"/>
              </a:rPr>
              <a:t>(solitude)		</a:t>
            </a:r>
            <a:r>
              <a:rPr lang="en-US" sz="1400" b="1" dirty="0" smtClean="0">
                <a:solidFill>
                  <a:schemeClr val="bg1"/>
                </a:solidFill>
                <a:effectLst/>
                <a:latin typeface="Times"/>
              </a:rPr>
              <a:t>moderate to high use</a:t>
            </a:r>
          </a:p>
          <a:p>
            <a:pPr algn="l">
              <a:spcBef>
                <a:spcPct val="0"/>
              </a:spcBef>
              <a:buClrTx/>
              <a:buSzTx/>
              <a:defRPr/>
            </a:pPr>
            <a:endParaRPr lang="en-US" sz="1400" b="1" dirty="0" smtClean="0">
              <a:effectLst/>
              <a:latin typeface="Times"/>
            </a:endParaRPr>
          </a:p>
          <a:p>
            <a:pPr algn="l">
              <a:spcBef>
                <a:spcPct val="0"/>
              </a:spcBef>
              <a:buClrTx/>
              <a:buSzTx/>
              <a:defRPr/>
            </a:pPr>
            <a:r>
              <a:rPr lang="en-US" sz="1400" b="1" dirty="0" smtClean="0">
                <a:effectLst/>
                <a:latin typeface="Times"/>
              </a:rPr>
              <a:t>      </a:t>
            </a:r>
            <a:r>
              <a:rPr lang="en-US" sz="1400" b="1" dirty="0" smtClean="0">
                <a:solidFill>
                  <a:schemeClr val="bg1"/>
                </a:solidFill>
                <a:effectLst/>
                <a:latin typeface="Times"/>
              </a:rPr>
              <a:t>few, lower standard </a:t>
            </a:r>
            <a:r>
              <a:rPr lang="en-US" sz="1400" b="1" dirty="0" smtClean="0">
                <a:solidFill>
                  <a:schemeClr val="bg1"/>
                </a:solidFill>
                <a:latin typeface="Times"/>
              </a:rPr>
              <a:t>trails</a:t>
            </a:r>
            <a:r>
              <a:rPr lang="en-US" sz="1400" b="1" dirty="0" smtClean="0">
                <a:effectLst/>
                <a:latin typeface="Times"/>
              </a:rPr>
              <a:t>		</a:t>
            </a:r>
            <a:r>
              <a:rPr lang="en-US" sz="1400" b="1" dirty="0" smtClean="0">
                <a:solidFill>
                  <a:schemeClr val="bg1"/>
                </a:solidFill>
                <a:effectLst/>
                <a:latin typeface="Times"/>
              </a:rPr>
              <a:t>more, higher standard trails</a:t>
            </a:r>
          </a:p>
          <a:p>
            <a:pPr algn="l">
              <a:spcBef>
                <a:spcPct val="0"/>
              </a:spcBef>
              <a:buClrTx/>
              <a:buSzTx/>
              <a:defRPr/>
            </a:pPr>
            <a:r>
              <a:rPr lang="en-US" sz="1400" b="1" dirty="0" smtClean="0">
                <a:effectLst/>
                <a:latin typeface="Times"/>
              </a:rPr>
              <a:t>			</a:t>
            </a:r>
          </a:p>
          <a:p>
            <a:pPr algn="l">
              <a:spcBef>
                <a:spcPct val="0"/>
              </a:spcBef>
              <a:buClrTx/>
              <a:buSzTx/>
              <a:defRPr/>
            </a:pPr>
            <a:r>
              <a:rPr lang="en-US" sz="1400" b="1" dirty="0" smtClean="0">
                <a:effectLst/>
                <a:latin typeface="Times"/>
              </a:rPr>
              <a:t>      </a:t>
            </a:r>
            <a:r>
              <a:rPr lang="en-US" sz="1400" b="1" dirty="0" smtClean="0">
                <a:solidFill>
                  <a:schemeClr val="bg1"/>
                </a:solidFill>
                <a:effectLst/>
                <a:latin typeface="Times"/>
              </a:rPr>
              <a:t>restrictions off site</a:t>
            </a:r>
            <a:r>
              <a:rPr lang="en-US" sz="1400" b="1" dirty="0" smtClean="0">
                <a:effectLst/>
                <a:latin typeface="Times"/>
              </a:rPr>
              <a:t>			</a:t>
            </a:r>
            <a:r>
              <a:rPr lang="en-US" sz="1400" b="1" dirty="0" smtClean="0">
                <a:solidFill>
                  <a:schemeClr val="bg1"/>
                </a:solidFill>
                <a:effectLst/>
                <a:latin typeface="Times"/>
              </a:rPr>
              <a:t>on site restriction</a:t>
            </a:r>
          </a:p>
          <a:p>
            <a:pPr algn="l">
              <a:spcBef>
                <a:spcPct val="0"/>
              </a:spcBef>
              <a:buClrTx/>
              <a:buSzTx/>
              <a:defRPr/>
            </a:pPr>
            <a:r>
              <a:rPr lang="en-US" sz="1400" b="1" dirty="0" smtClean="0">
                <a:effectLst/>
                <a:latin typeface="Times"/>
              </a:rPr>
              <a:t>      </a:t>
            </a:r>
          </a:p>
          <a:p>
            <a:pPr algn="l">
              <a:spcBef>
                <a:spcPct val="0"/>
              </a:spcBef>
              <a:buClrTx/>
              <a:buSzTx/>
              <a:defRPr/>
            </a:pPr>
            <a:endParaRPr lang="en-US" sz="1400" b="1" dirty="0" smtClean="0">
              <a:effectLst/>
              <a:latin typeface="Times"/>
            </a:endParaRPr>
          </a:p>
          <a:p>
            <a:pPr algn="l">
              <a:defRPr/>
            </a:pPr>
            <a:endParaRPr 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Level and Trail Standard for Primitive Portion of Spectrum</a:t>
            </a:r>
            <a:endParaRPr lang="en-US" dirty="0"/>
          </a:p>
        </p:txBody>
      </p:sp>
      <p:pic>
        <p:nvPicPr>
          <p:cNvPr id="5" name="Picture Placeholder 4" descr="Ladies Ride 07-II 057.jpg"/>
          <p:cNvPicPr>
            <a:picLocks noGrp="1" noChangeAspect="1"/>
          </p:cNvPicPr>
          <p:nvPr>
            <p:ph type="pic" idx="1"/>
          </p:nvPr>
        </p:nvPicPr>
        <p:blipFill>
          <a:blip r:embed="rId3" cstate="print"/>
          <a:srcRect t="13546" b="13546"/>
          <a:stretch>
            <a:fillRect/>
          </a:stretch>
        </p:blipFill>
        <p:spPr/>
      </p:pic>
      <p:sp>
        <p:nvSpPr>
          <p:cNvPr id="4" name="Text Placeholder 3"/>
          <p:cNvSpPr>
            <a:spLocks noGrp="1"/>
          </p:cNvSpPr>
          <p:nvPr>
            <p:ph type="body"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Level and Trail Standard for Developed Portion of Spectrum</a:t>
            </a:r>
            <a:endParaRPr lang="en-US" dirty="0"/>
          </a:p>
        </p:txBody>
      </p:sp>
      <p:pic>
        <p:nvPicPr>
          <p:cNvPr id="5" name="Picture Placeholder 4" descr="Ladies Ride 07-II 017.jpg"/>
          <p:cNvPicPr>
            <a:picLocks noGrp="1" noChangeAspect="1"/>
          </p:cNvPicPr>
          <p:nvPr>
            <p:ph type="pic" idx="1"/>
          </p:nvPr>
        </p:nvPicPr>
        <p:blipFill>
          <a:blip r:embed="rId3" cstate="print"/>
          <a:srcRect t="149" b="149"/>
          <a:stretch>
            <a:fillRect/>
          </a:stretch>
        </p:blipFill>
        <p:spPr/>
      </p:pic>
      <p:sp>
        <p:nvSpPr>
          <p:cNvPr id="4" name="Text Placeholder 3"/>
          <p:cNvSpPr>
            <a:spLocks noGrp="1"/>
          </p:cNvSpPr>
          <p:nvPr>
            <p:ph type="body" sz="half" idx="2"/>
          </p:nvPr>
        </p:nvSpPr>
        <p:spPr>
          <a:xfrm>
            <a:off x="1828800" y="304801"/>
            <a:ext cx="5486400" cy="1143000"/>
          </a:xfrm>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So, what happens when recreation managers do not recognize the importance of providing the variety (or spectrum) of opportunities necessary to assure a quality recreation experience for a diverse recreation public?  Or recognize the need in their strategic plans?</a:t>
            </a:r>
          </a:p>
          <a:p>
            <a:endParaRPr lang="en-US" dirty="0" smtClean="0"/>
          </a:p>
          <a:p>
            <a:r>
              <a:rPr lang="en-US" dirty="0" smtClean="0"/>
              <a:t>Concepts:</a:t>
            </a:r>
          </a:p>
          <a:p>
            <a:pPr lvl="1"/>
            <a:r>
              <a:rPr lang="en-US" dirty="0" smtClean="0"/>
              <a:t>Spectrum Decay</a:t>
            </a:r>
          </a:p>
          <a:p>
            <a:pPr lvl="1"/>
            <a:r>
              <a:rPr lang="en-US" dirty="0" smtClean="0"/>
              <a:t>User Displacement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Relationship of Recreation Use</a:t>
            </a:r>
            <a:br>
              <a:rPr lang="en-US" sz="2800" dirty="0" smtClean="0"/>
            </a:br>
            <a:r>
              <a:rPr lang="en-US" sz="2800" dirty="0" smtClean="0"/>
              <a:t> and Development Scale:</a:t>
            </a:r>
            <a:endParaRPr lang="en-US" sz="2800" dirty="0"/>
          </a:p>
        </p:txBody>
      </p:sp>
      <p:sp>
        <p:nvSpPr>
          <p:cNvPr id="3" name="Content Placeholder 2"/>
          <p:cNvSpPr>
            <a:spLocks noGrp="1"/>
          </p:cNvSpPr>
          <p:nvPr>
            <p:ph idx="1"/>
          </p:nvPr>
        </p:nvSpPr>
        <p:spPr/>
        <p:txBody>
          <a:bodyPr>
            <a:normAutofit/>
          </a:bodyPr>
          <a:lstStyle/>
          <a:p>
            <a:r>
              <a:rPr lang="en-US" dirty="0" smtClean="0"/>
              <a:t>All recreation users cause impact (some more so than others).</a:t>
            </a:r>
          </a:p>
          <a:p>
            <a:endParaRPr lang="en-US" dirty="0" smtClean="0"/>
          </a:p>
          <a:p>
            <a:r>
              <a:rPr lang="en-US" dirty="0" smtClean="0"/>
              <a:t>The ‘knee jerk’ reaction to impact is often to add facilities, harden the site or increase the development scale. </a:t>
            </a:r>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The increase in development changes the setting and the experience it provides.</a:t>
            </a:r>
          </a:p>
          <a:p>
            <a:endParaRPr lang="en-US" dirty="0" smtClean="0"/>
          </a:p>
          <a:p>
            <a:r>
              <a:rPr lang="en-US" dirty="0" smtClean="0"/>
              <a:t>Increased recreation development </a:t>
            </a:r>
            <a:r>
              <a:rPr lang="en-US" dirty="0" smtClean="0">
                <a:sym typeface="Wingdings" pitchFamily="2" charset="2"/>
              </a:rPr>
              <a:t></a:t>
            </a:r>
          </a:p>
          <a:p>
            <a:pPr lvl="3"/>
            <a:r>
              <a:rPr lang="en-US" sz="2800" dirty="0" smtClean="0">
                <a:sym typeface="Wingdings" pitchFamily="2" charset="2"/>
              </a:rPr>
              <a:t>Spectrum</a:t>
            </a:r>
            <a:r>
              <a:rPr lang="en-US" sz="2600" dirty="0" smtClean="0">
                <a:sym typeface="Wingdings" pitchFamily="2" charset="2"/>
              </a:rPr>
              <a:t> Decay </a:t>
            </a:r>
          </a:p>
          <a:p>
            <a:pPr lvl="6"/>
            <a:r>
              <a:rPr lang="en-US" sz="2800" dirty="0" smtClean="0">
                <a:sym typeface="Wingdings" pitchFamily="2" charset="2"/>
              </a:rPr>
              <a:t>Change in Experience!  (</a:t>
            </a:r>
            <a:r>
              <a:rPr lang="en-US" sz="2400" dirty="0" smtClean="0">
                <a:sym typeface="Wingdings" pitchFamily="2" charset="2"/>
              </a:rPr>
              <a:t>Reduced Quality for those seeking a more natural and unmodified setting)!</a:t>
            </a:r>
            <a:endParaRPr lang="en-US" sz="2400" dirty="0">
              <a:sym typeface="Wingdings" pitchFamily="2" charset="2"/>
            </a:endParaRPr>
          </a:p>
          <a:p>
            <a:pPr lvl="5"/>
            <a:r>
              <a:rPr lang="en-US" sz="2600" dirty="0" smtClean="0">
                <a:sym typeface="Wingdings" pitchFamily="2" charset="2"/>
              </a:rPr>
              <a:t>The new setting accommodates those who prefer or are more tolerant of a modified setting.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941</TotalTime>
  <Words>1645</Words>
  <Application>Microsoft Office PowerPoint</Application>
  <PresentationFormat>On-screen Show (4:3)</PresentationFormat>
  <Paragraphs>215</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Apex</vt:lpstr>
      <vt:lpstr>The Effects of Spectrum Decay and Displacement on the Equestrian Experience   (Recreation  Management 201)   </vt:lpstr>
      <vt:lpstr>Slide 2</vt:lpstr>
      <vt:lpstr>Spectrum Decay</vt:lpstr>
      <vt:lpstr>Slide 4</vt:lpstr>
      <vt:lpstr>Use Level and Trail Standard for Primitive Portion of Spectrum</vt:lpstr>
      <vt:lpstr>Use Level and Trail Standard for Developed Portion of Spectrum</vt:lpstr>
      <vt:lpstr>Slide 7</vt:lpstr>
      <vt:lpstr>Relationship of Recreation Use  and Development Scale:</vt:lpstr>
      <vt:lpstr>Slide 9</vt:lpstr>
      <vt:lpstr>The alternative to development is restrictions on use!</vt:lpstr>
      <vt:lpstr>Spectrum Decay:</vt:lpstr>
      <vt:lpstr>Limiting Use or User Practices to Preserve The Recreation Experience:</vt:lpstr>
      <vt:lpstr>LNT &amp; Tread Lightly:</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Frontcountry v Backcountry </vt:lpstr>
      <vt:lpstr>Slide 31</vt:lpstr>
      <vt:lpstr>Slide 32</vt:lpstr>
      <vt:lpstr>                            Semi Primitive                     Roaded Primitive Non-motor    Motorized     Natural     Rural         Urban ___________________________________________________I___________</vt:lpstr>
      <vt:lpstr>East v West</vt:lpstr>
      <vt:lpstr>Slide 35</vt:lpstr>
      <vt:lpstr>Slide 36</vt:lpstr>
      <vt:lpstr>The purposes of Back Country Horsemen:</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Unmanaged Recreation on  Spectrum of Choice   </dc:title>
  <dc:creator>Preferred Customer</dc:creator>
  <cp:lastModifiedBy>Preferred Customer</cp:lastModifiedBy>
  <cp:revision>101</cp:revision>
  <dcterms:created xsi:type="dcterms:W3CDTF">2009-07-24T16:34:23Z</dcterms:created>
  <dcterms:modified xsi:type="dcterms:W3CDTF">2010-04-17T00:38:50Z</dcterms:modified>
</cp:coreProperties>
</file>