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7" r:id="rId2"/>
    <p:sldId id="294" r:id="rId3"/>
    <p:sldId id="295" r:id="rId4"/>
    <p:sldId id="257" r:id="rId5"/>
    <p:sldId id="259" r:id="rId6"/>
    <p:sldId id="258" r:id="rId7"/>
    <p:sldId id="318" r:id="rId8"/>
    <p:sldId id="291" r:id="rId9"/>
    <p:sldId id="304" r:id="rId10"/>
    <p:sldId id="293" r:id="rId11"/>
    <p:sldId id="274" r:id="rId12"/>
    <p:sldId id="297" r:id="rId13"/>
    <p:sldId id="296" r:id="rId14"/>
    <p:sldId id="270" r:id="rId15"/>
    <p:sldId id="299" r:id="rId16"/>
    <p:sldId id="300" r:id="rId17"/>
    <p:sldId id="279" r:id="rId18"/>
    <p:sldId id="298" r:id="rId19"/>
    <p:sldId id="272" r:id="rId20"/>
    <p:sldId id="315" r:id="rId21"/>
    <p:sldId id="273" r:id="rId22"/>
    <p:sldId id="319" r:id="rId23"/>
    <p:sldId id="320" r:id="rId24"/>
    <p:sldId id="321" r:id="rId25"/>
    <p:sldId id="302" r:id="rId26"/>
    <p:sldId id="306" r:id="rId27"/>
    <p:sldId id="307" r:id="rId28"/>
    <p:sldId id="308" r:id="rId29"/>
    <p:sldId id="310" r:id="rId30"/>
    <p:sldId id="313" r:id="rId31"/>
    <p:sldId id="311" r:id="rId32"/>
    <p:sldId id="314" r:id="rId33"/>
    <p:sldId id="286" r:id="rId34"/>
    <p:sldId id="284" r:id="rId35"/>
    <p:sldId id="287" r:id="rId36"/>
    <p:sldId id="288" r:id="rId37"/>
    <p:sldId id="285"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02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246FB-1B62-4527-B1B5-2A76BE29A8A5}" type="datetimeFigureOut">
              <a:rPr lang="en-US" smtClean="0"/>
              <a:pPr/>
              <a:t>4/20/2010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B270B4-7A61-4707-9A55-EAC2D555A4D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B270B4-7A61-4707-9A55-EAC2D555A4D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270B4-7A61-4707-9A55-EAC2D555A4D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545B080A-A93E-4AA2-B8DA-ACA8087CA48F}"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545B080A-A93E-4AA2-B8DA-ACA8087CA48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A1EB23B-5940-44B6-8D75-39F9C8000F80}" type="datetimeFigureOut">
              <a:rPr lang="en-US" smtClean="0"/>
              <a:pPr/>
              <a:t>4/20/2010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B080A-A93E-4AA2-B8DA-ACA8087CA48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A1EB23B-5940-44B6-8D75-39F9C8000F80}" type="datetimeFigureOut">
              <a:rPr lang="en-US" smtClean="0"/>
              <a:pPr/>
              <a:t>4/20/2010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5B080A-A93E-4AA2-B8DA-ACA8087CA48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371600" y="3331698"/>
            <a:ext cx="6400800" cy="2688102"/>
          </a:xfrm>
        </p:spPr>
        <p:txBody>
          <a:bodyPr>
            <a:normAutofit fontScale="70000" lnSpcReduction="20000"/>
          </a:bodyPr>
          <a:lstStyle/>
          <a:p>
            <a:r>
              <a:rPr lang="en-US" sz="4000" b="1" i="1" dirty="0" smtClean="0"/>
              <a:t>PUBLIC LANDS WORKSHOP</a:t>
            </a:r>
          </a:p>
          <a:p>
            <a:r>
              <a:rPr lang="en-US" b="1" i="1" dirty="0" smtClean="0"/>
              <a:t>Back Country Horsemen of America</a:t>
            </a:r>
          </a:p>
          <a:p>
            <a:r>
              <a:rPr lang="en-US" b="1" i="1" dirty="0" smtClean="0"/>
              <a:t>National Board Meeting, Branson, MO</a:t>
            </a:r>
          </a:p>
          <a:p>
            <a:r>
              <a:rPr lang="en-US" b="1" i="1" dirty="0" smtClean="0"/>
              <a:t>April 20, 2010</a:t>
            </a:r>
          </a:p>
          <a:p>
            <a:endParaRPr lang="en-US" b="1" i="1" dirty="0" smtClean="0"/>
          </a:p>
          <a:p>
            <a:endParaRPr lang="en-US" b="1" i="1" dirty="0" smtClean="0"/>
          </a:p>
          <a:p>
            <a:pPr algn="r"/>
            <a:r>
              <a:rPr lang="en-US" b="1" i="1" dirty="0" err="1" smtClean="0"/>
              <a:t>dennis</a:t>
            </a:r>
            <a:r>
              <a:rPr lang="en-US" b="1" i="1" dirty="0" smtClean="0"/>
              <a:t> </a:t>
            </a:r>
            <a:r>
              <a:rPr lang="en-US" b="1" i="1" dirty="0" err="1" smtClean="0"/>
              <a:t>dailey</a:t>
            </a:r>
            <a:r>
              <a:rPr lang="en-US" b="1" i="1" dirty="0" smtClean="0"/>
              <a:t>, senior advisor</a:t>
            </a:r>
          </a:p>
          <a:p>
            <a:pPr algn="r"/>
            <a:r>
              <a:rPr lang="en-US" b="1" i="1" dirty="0" smtClean="0"/>
              <a:t>wilderness, recreation &amp; trails</a:t>
            </a:r>
          </a:p>
          <a:p>
            <a:endParaRPr lang="en-US" b="1" i="1" dirty="0"/>
          </a:p>
        </p:txBody>
      </p:sp>
      <p:pic>
        <p:nvPicPr>
          <p:cNvPr id="1026" name="Picture 2" descr="C:\Documents and Settings\Dennis\My Documents\My Pictures(1.10)\pack string decal.gif"/>
          <p:cNvPicPr>
            <a:picLocks noChangeAspect="1" noChangeArrowheads="1"/>
          </p:cNvPicPr>
          <p:nvPr/>
        </p:nvPicPr>
        <p:blipFill>
          <a:blip r:embed="rId3" cstate="print"/>
          <a:srcRect/>
          <a:stretch>
            <a:fillRect/>
          </a:stretch>
        </p:blipFill>
        <p:spPr bwMode="auto">
          <a:xfrm>
            <a:off x="762000" y="1295400"/>
            <a:ext cx="7772400" cy="1905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PURPOSES of Back Country Horsemen of America:</a:t>
            </a:r>
            <a:endParaRPr lang="en-US" i="1" dirty="0"/>
          </a:p>
        </p:txBody>
      </p:sp>
      <p:sp>
        <p:nvSpPr>
          <p:cNvPr id="3" name="Content Placeholder 2"/>
          <p:cNvSpPr>
            <a:spLocks noGrp="1"/>
          </p:cNvSpPr>
          <p:nvPr>
            <p:ph idx="1"/>
          </p:nvPr>
        </p:nvSpPr>
        <p:spPr/>
        <p:txBody>
          <a:bodyPr>
            <a:normAutofit/>
          </a:bodyPr>
          <a:lstStyle/>
          <a:p>
            <a:r>
              <a:rPr lang="en-US" dirty="0" smtClean="0">
                <a:solidFill>
                  <a:schemeClr val="bg1"/>
                </a:solidFill>
              </a:rPr>
              <a:t>TO PERPETUATE the common sense use and enjoyment of horses in America’s back country and wilderness areas.</a:t>
            </a:r>
          </a:p>
          <a:p>
            <a:endParaRPr lang="en-US" dirty="0" smtClean="0">
              <a:solidFill>
                <a:schemeClr val="bg1"/>
              </a:solidFill>
            </a:endParaRPr>
          </a:p>
          <a:p>
            <a:r>
              <a:rPr lang="en-US" dirty="0" smtClean="0">
                <a:solidFill>
                  <a:schemeClr val="bg1"/>
                </a:solidFill>
              </a:rPr>
              <a:t>TO WORK to insure that public lands remain open to recreational stock use.</a:t>
            </a:r>
          </a:p>
          <a:p>
            <a:endParaRPr lang="en-US" dirty="0" smtClean="0">
              <a:solidFill>
                <a:schemeClr val="bg1"/>
              </a:solidFill>
            </a:endParaRPr>
          </a:p>
          <a:p>
            <a:r>
              <a:rPr lang="en-US" sz="3600" dirty="0" smtClean="0">
                <a:solidFill>
                  <a:schemeClr val="accent1"/>
                </a:solidFill>
              </a:rPr>
              <a:t>That </a:t>
            </a:r>
            <a:r>
              <a:rPr lang="en-US" sz="3600" dirty="0" smtClean="0">
                <a:solidFill>
                  <a:schemeClr val="accent1"/>
                </a:solidFill>
              </a:rPr>
              <a:t>is why BCHA was formed!  It is what we do!</a:t>
            </a:r>
            <a:endParaRPr lang="en-US" sz="3600"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solidFill>
                <a:schemeClr val="bg1"/>
              </a:solidFill>
            </a:endParaRPr>
          </a:p>
          <a:p>
            <a:r>
              <a:rPr lang="en-US" dirty="0" smtClean="0"/>
              <a:t>Unfortunately our approach has often been:</a:t>
            </a:r>
          </a:p>
          <a:p>
            <a:endParaRPr lang="en-US" dirty="0" smtClean="0"/>
          </a:p>
          <a:p>
            <a:pPr lvl="5"/>
            <a:r>
              <a:rPr lang="en-US" sz="4000" dirty="0" smtClean="0">
                <a:solidFill>
                  <a:schemeClr val="bg1"/>
                </a:solidFill>
              </a:rPr>
              <a:t>REACTIVE!</a:t>
            </a:r>
            <a:endParaRPr lang="en-US" sz="4000" dirty="0" smtClean="0"/>
          </a:p>
          <a:p>
            <a:endParaRPr lang="en-US" dirty="0" smtClean="0"/>
          </a:p>
          <a:p>
            <a:r>
              <a:rPr lang="en-US" dirty="0" smtClean="0"/>
              <a:t> responding to threats to our future use and the enjoyment of our public lands after the decision has been made.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a:t>
            </a:r>
            <a:r>
              <a:rPr lang="en-US" dirty="0" smtClean="0">
                <a:solidFill>
                  <a:schemeClr val="bg1"/>
                </a:solidFill>
              </a:rPr>
              <a:t>reactive approach:</a:t>
            </a:r>
          </a:p>
          <a:p>
            <a:pPr>
              <a:buNone/>
            </a:pPr>
            <a:endParaRPr lang="en-US" dirty="0" smtClean="0"/>
          </a:p>
          <a:p>
            <a:pPr lvl="1"/>
            <a:r>
              <a:rPr lang="en-US" sz="2800" dirty="0" smtClean="0"/>
              <a:t>Isn’t usually effective!  It is difficult to change a decision once it has been made. The best we can hope for is for them to back the process up and incorporate ‘THE CONCERNS’ that we neglected to provide when we were first asked.</a:t>
            </a:r>
          </a:p>
          <a:p>
            <a:pPr lvl="1"/>
            <a:r>
              <a:rPr lang="en-US" sz="2800" dirty="0" smtClean="0"/>
              <a:t>It hurts our relationship with the agency!</a:t>
            </a:r>
          </a:p>
          <a:p>
            <a:pPr lvl="1"/>
            <a:r>
              <a:rPr lang="en-US" sz="2800" dirty="0" smtClean="0"/>
              <a:t>It also hurts our relationship with other users!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We would be more effective taking a </a:t>
            </a:r>
          </a:p>
          <a:p>
            <a:pPr>
              <a:buNone/>
            </a:pPr>
            <a:r>
              <a:rPr lang="en-US" dirty="0" smtClean="0">
                <a:solidFill>
                  <a:schemeClr val="bg1"/>
                </a:solidFill>
              </a:rPr>
              <a:t>	</a:t>
            </a:r>
            <a:r>
              <a:rPr lang="en-US" sz="4300" dirty="0" smtClean="0">
                <a:solidFill>
                  <a:schemeClr val="accent1"/>
                </a:solidFill>
              </a:rPr>
              <a:t>PROACTIVE </a:t>
            </a:r>
            <a:r>
              <a:rPr lang="en-US" dirty="0" smtClean="0"/>
              <a:t>approach:</a:t>
            </a:r>
            <a:endParaRPr lang="en-US" b="1" dirty="0" smtClean="0"/>
          </a:p>
          <a:p>
            <a:pPr>
              <a:buNone/>
            </a:pPr>
            <a:endParaRPr lang="en-US" b="1" dirty="0" smtClean="0"/>
          </a:p>
          <a:p>
            <a:pPr>
              <a:buNone/>
            </a:pPr>
            <a:r>
              <a:rPr lang="en-US" dirty="0" smtClean="0"/>
              <a:t>– participating in the agencies planning processes  and helping them address the needs of horsemen in a framework that acknowledges the needs of all recreation users!</a:t>
            </a:r>
          </a:p>
          <a:p>
            <a:pPr>
              <a:buNone/>
            </a:pPr>
            <a:endParaRPr lang="en-US" dirty="0" smtClean="0"/>
          </a:p>
          <a:p>
            <a:pPr>
              <a:buNone/>
            </a:pPr>
            <a:r>
              <a:rPr lang="en-US" dirty="0" smtClean="0"/>
              <a:t>	as </a:t>
            </a:r>
            <a:r>
              <a:rPr lang="en-US" sz="4300" b="1" i="1" dirty="0" smtClean="0">
                <a:solidFill>
                  <a:schemeClr val="accent1"/>
                </a:solidFill>
              </a:rPr>
              <a:t>PARTNERS IN PLANNING!</a:t>
            </a:r>
            <a:endParaRPr lang="en-US" sz="43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i="1" dirty="0" smtClean="0"/>
              <a:t>RESPONSIBLE ADVOCACY is a </a:t>
            </a:r>
            <a:r>
              <a:rPr lang="en-US" sz="2700" i="1" dirty="0" smtClean="0"/>
              <a:t>CONTINUING PROCESS</a:t>
            </a:r>
            <a:r>
              <a:rPr lang="en-US" sz="2700" i="1" dirty="0" smtClean="0"/>
              <a:t>:</a:t>
            </a:r>
            <a:endParaRPr lang="en-US" sz="2700" i="1" dirty="0"/>
          </a:p>
        </p:txBody>
      </p:sp>
      <p:sp>
        <p:nvSpPr>
          <p:cNvPr id="3" name="Content Placeholder 2"/>
          <p:cNvSpPr>
            <a:spLocks noGrp="1"/>
          </p:cNvSpPr>
          <p:nvPr>
            <p:ph idx="1"/>
          </p:nvPr>
        </p:nvSpPr>
        <p:spPr/>
        <p:txBody>
          <a:bodyPr/>
          <a:lstStyle/>
          <a:p>
            <a:r>
              <a:rPr lang="en-US" dirty="0" smtClean="0">
                <a:solidFill>
                  <a:schemeClr val="bg1"/>
                </a:solidFill>
              </a:rPr>
              <a:t>Step 1:  Inventory.</a:t>
            </a:r>
          </a:p>
          <a:p>
            <a:pPr lvl="1"/>
            <a:r>
              <a:rPr lang="en-US" dirty="0" smtClean="0"/>
              <a:t>Identify the areas that are important to you and your organization (the areas you’re currently using – year round).</a:t>
            </a:r>
          </a:p>
          <a:p>
            <a:pPr lvl="1"/>
            <a:r>
              <a:rPr lang="en-US" dirty="0" smtClean="0"/>
              <a:t>Identify other areas that would be valuable if they were opened or developed for equestrian use.</a:t>
            </a:r>
          </a:p>
          <a:p>
            <a:pPr lvl="1"/>
            <a:r>
              <a:rPr lang="en-US" dirty="0" smtClean="0"/>
              <a:t>Identify the agency and the managers or key staff members who are responsible for these areas.</a:t>
            </a:r>
          </a:p>
          <a:p>
            <a:pPr lvl="1"/>
            <a:r>
              <a:rPr lang="en-US" dirty="0" smtClean="0"/>
              <a:t>Prioritize the areas and assign a liaison.</a:t>
            </a:r>
          </a:p>
          <a:p>
            <a:pPr lvl="1"/>
            <a:r>
              <a:rPr lang="en-US" dirty="0" smtClean="0"/>
              <a:t>Establish and maintain communication with managers and/or key staff members.</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Step 2 – Relationships, Relationships, Relationships!  </a:t>
            </a:r>
          </a:p>
          <a:p>
            <a:pPr>
              <a:buNone/>
            </a:pPr>
            <a:r>
              <a:rPr lang="en-US" dirty="0" smtClean="0">
                <a:solidFill>
                  <a:schemeClr val="bg1"/>
                </a:solidFill>
              </a:rPr>
              <a:t>	</a:t>
            </a:r>
            <a:r>
              <a:rPr lang="en-US" dirty="0" smtClean="0"/>
              <a:t>Absolutely VITAL for accomplishing our mission!</a:t>
            </a:r>
          </a:p>
          <a:p>
            <a:pPr lvl="1">
              <a:buFont typeface="Wingdings" pitchFamily="2" charset="2"/>
              <a:buChar char="Ø"/>
            </a:pPr>
            <a:r>
              <a:rPr lang="en-US" dirty="0" smtClean="0"/>
              <a:t>With your </a:t>
            </a:r>
            <a:r>
              <a:rPr lang="en-US" dirty="0" smtClean="0"/>
              <a:t>members, and your neighbors.  </a:t>
            </a:r>
            <a:r>
              <a:rPr lang="en-US" dirty="0" smtClean="0"/>
              <a:t>One consistent message!</a:t>
            </a:r>
          </a:p>
          <a:p>
            <a:pPr lvl="1">
              <a:buFont typeface="Wingdings" pitchFamily="2" charset="2"/>
              <a:buChar char="Ø"/>
            </a:pPr>
            <a:r>
              <a:rPr lang="en-US" dirty="0" smtClean="0"/>
              <a:t>With managers </a:t>
            </a:r>
            <a:r>
              <a:rPr lang="en-US" dirty="0" smtClean="0">
                <a:solidFill>
                  <a:schemeClr val="bg1"/>
                </a:solidFill>
              </a:rPr>
              <a:t>(Mary Hanson’s Relationships 101)</a:t>
            </a:r>
          </a:p>
          <a:p>
            <a:pPr lvl="1">
              <a:buFont typeface="Wingdings" pitchFamily="2" charset="2"/>
              <a:buChar char="Ø"/>
            </a:pPr>
            <a:r>
              <a:rPr lang="en-US" dirty="0" smtClean="0"/>
              <a:t>With other organizations.</a:t>
            </a:r>
          </a:p>
          <a:p>
            <a:pPr lvl="1">
              <a:buFont typeface="Wingdings" pitchFamily="2" charset="2"/>
              <a:buChar char="Ø"/>
            </a:pPr>
            <a:r>
              <a:rPr lang="en-US" dirty="0" smtClean="0"/>
              <a:t>With legislators.</a:t>
            </a:r>
          </a:p>
          <a:p>
            <a:pPr lvl="1">
              <a:buFont typeface="Wingdings" pitchFamily="2" charset="2"/>
              <a:buChar char="Ø"/>
            </a:pPr>
            <a:r>
              <a:rPr lang="en-US" dirty="0" smtClean="0"/>
              <a:t>With the media.</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chemeClr val="bg1"/>
                </a:solidFill>
              </a:rPr>
              <a:t>Communications -- suggestions to help develop and preserve a relationship:</a:t>
            </a:r>
            <a:endParaRPr lang="en-US" dirty="0" smtClean="0"/>
          </a:p>
          <a:p>
            <a:pPr lvl="1">
              <a:buFont typeface="Wingdings" pitchFamily="2" charset="2"/>
              <a:buChar char="Ø"/>
            </a:pPr>
            <a:r>
              <a:rPr lang="en-US" dirty="0" smtClean="0"/>
              <a:t>Diplomatic and polite – ALWAYS! </a:t>
            </a:r>
          </a:p>
          <a:p>
            <a:pPr lvl="1">
              <a:buFont typeface="Wingdings" pitchFamily="2" charset="2"/>
              <a:buChar char="Ø"/>
            </a:pPr>
            <a:r>
              <a:rPr lang="en-US" dirty="0" smtClean="0"/>
              <a:t>Make an appointment!</a:t>
            </a:r>
          </a:p>
          <a:p>
            <a:pPr lvl="1">
              <a:buFont typeface="Wingdings" pitchFamily="2" charset="2"/>
              <a:buChar char="Ø"/>
            </a:pPr>
            <a:r>
              <a:rPr lang="en-US" dirty="0" smtClean="0"/>
              <a:t>Ask about his/her timeframe and stick to it!</a:t>
            </a:r>
          </a:p>
          <a:p>
            <a:pPr lvl="1">
              <a:buFont typeface="Wingdings" pitchFamily="2" charset="2"/>
              <a:buChar char="Ø"/>
            </a:pPr>
            <a:r>
              <a:rPr lang="en-US" dirty="0" smtClean="0"/>
              <a:t>Stay on message!</a:t>
            </a:r>
          </a:p>
          <a:p>
            <a:pPr lvl="1">
              <a:buFont typeface="Wingdings" pitchFamily="2" charset="2"/>
              <a:buChar char="Ø"/>
            </a:pPr>
            <a:r>
              <a:rPr lang="en-US" dirty="0" smtClean="0"/>
              <a:t>If it’s important, IT NEEDS TO BE IN WRITING!</a:t>
            </a:r>
          </a:p>
          <a:p>
            <a:pPr lvl="1">
              <a:buFont typeface="Wingdings" pitchFamily="2" charset="2"/>
              <a:buChar char="Ø"/>
            </a:pPr>
            <a:r>
              <a:rPr lang="en-US" dirty="0" smtClean="0"/>
              <a:t>If it has been 6 months since you’ve communicated, you’ve been forgotten!</a:t>
            </a:r>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Your most effective tool for building a relationship!</a:t>
            </a:r>
            <a:endParaRPr lang="en-US" sz="3200" i="1" dirty="0"/>
          </a:p>
        </p:txBody>
      </p:sp>
      <p:sp>
        <p:nvSpPr>
          <p:cNvPr id="3" name="Content Placeholder 2"/>
          <p:cNvSpPr>
            <a:spLocks noGrp="1"/>
          </p:cNvSpPr>
          <p:nvPr>
            <p:ph idx="1"/>
          </p:nvPr>
        </p:nvSpPr>
        <p:spPr/>
        <p:txBody>
          <a:bodyPr/>
          <a:lstStyle/>
          <a:p>
            <a:r>
              <a:rPr lang="en-US" dirty="0" smtClean="0">
                <a:solidFill>
                  <a:schemeClr val="bg1"/>
                </a:solidFill>
              </a:rPr>
              <a:t>Volunteerism!  Sweat Equity!  </a:t>
            </a:r>
            <a:r>
              <a:rPr lang="en-US" dirty="0" smtClean="0"/>
              <a:t>There is no substitute as a relationship builder!</a:t>
            </a:r>
          </a:p>
          <a:p>
            <a:pPr>
              <a:buNone/>
            </a:pPr>
            <a:r>
              <a:rPr lang="en-US" sz="2400" dirty="0" smtClean="0"/>
              <a:t>	(Inadequate budget is a universal problem that all agencies and all managers struggle with!)</a:t>
            </a:r>
          </a:p>
          <a:p>
            <a:pPr>
              <a:buNone/>
            </a:pPr>
            <a:endParaRPr lang="en-US" sz="2400" dirty="0" smtClean="0"/>
          </a:p>
          <a:p>
            <a:r>
              <a:rPr lang="en-US" sz="3600" b="1" dirty="0" smtClean="0">
                <a:solidFill>
                  <a:schemeClr val="bg1"/>
                </a:solidFill>
              </a:rPr>
              <a:t>Without volunteerism we’re just one more problem that the manager needs to deal with!</a:t>
            </a:r>
          </a:p>
          <a:p>
            <a:endParaRPr lang="en-US" dirty="0" smtClean="0">
              <a:solidFill>
                <a:schemeClr val="bg1"/>
              </a:solidFill>
            </a:endParaRP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Step 3 – Educate Ourselves </a:t>
            </a:r>
            <a:r>
              <a:rPr lang="en-US" dirty="0" smtClean="0"/>
              <a:t>about the planning and decision processes:</a:t>
            </a:r>
          </a:p>
          <a:p>
            <a:pPr>
              <a:buNone/>
            </a:pPr>
            <a:r>
              <a:rPr lang="en-US" dirty="0" smtClean="0"/>
              <a:t>	How are  planning decisions made, what is the timeframe for the planning processes, and how can we insure that we have an opportunity to comment?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chemeClr val="bg1"/>
                </a:solidFill>
              </a:rPr>
              <a:t>Step 2 (continued)</a:t>
            </a:r>
          </a:p>
          <a:p>
            <a:r>
              <a:rPr lang="en-US" dirty="0" smtClean="0"/>
              <a:t>Are there any specific problems or conditions that are out of compliance with existing strategic plans that could potentially result in additional restriction of equestrian use?</a:t>
            </a:r>
          </a:p>
          <a:p>
            <a:r>
              <a:rPr lang="en-US" dirty="0" smtClean="0"/>
              <a:t>How are these conditions being monitored, and can equestrians be involved?</a:t>
            </a:r>
          </a:p>
          <a:p>
            <a:r>
              <a:rPr lang="en-US" dirty="0" smtClean="0"/>
              <a:t>What can we do to help bring</a:t>
            </a:r>
            <a:r>
              <a:rPr lang="en-US" sz="2400" dirty="0" smtClean="0"/>
              <a:t> </a:t>
            </a:r>
            <a:r>
              <a:rPr lang="en-US" dirty="0" smtClean="0"/>
              <a:t>those conditions back into compliance?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operating approach our founders advocated </a:t>
            </a:r>
            <a:r>
              <a:rPr lang="en-US" sz="2400" dirty="0" smtClean="0"/>
              <a:t>(BCHA webpage)</a:t>
            </a:r>
            <a:r>
              <a:rPr lang="en-US" sz="3200" dirty="0" smtClean="0"/>
              <a:t>:</a:t>
            </a:r>
            <a:endParaRPr lang="en-US" sz="3200" dirty="0"/>
          </a:p>
        </p:txBody>
      </p:sp>
      <p:sp>
        <p:nvSpPr>
          <p:cNvPr id="3" name="Content Placeholder 2"/>
          <p:cNvSpPr>
            <a:spLocks noGrp="1"/>
          </p:cNvSpPr>
          <p:nvPr>
            <p:ph idx="1"/>
          </p:nvPr>
        </p:nvSpPr>
        <p:spPr/>
        <p:txBody>
          <a:bodyPr/>
          <a:lstStyle/>
          <a:p>
            <a:r>
              <a:rPr lang="en-US" sz="3200" i="1" dirty="0" smtClean="0"/>
              <a:t>“It was the original assumption that Back Country Horsemen would be a different type of organization, …</a:t>
            </a:r>
          </a:p>
          <a:p>
            <a:r>
              <a:rPr lang="en-US" sz="3200" i="1" dirty="0" smtClean="0"/>
              <a:t>a service organization, doing work in the back country, would lend credibility to the group when it became involve</a:t>
            </a:r>
            <a:r>
              <a:rPr lang="en-US" i="1" dirty="0" smtClean="0"/>
              <a:t>d </a:t>
            </a:r>
            <a:r>
              <a:rPr lang="en-US" sz="3200" i="1" dirty="0" smtClean="0"/>
              <a:t>in criticisms of agency management.”</a:t>
            </a:r>
            <a:endParaRPr lang="en-US" sz="32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i="1" dirty="0" smtClean="0"/>
              <a:t>Partners in Planning:</a:t>
            </a:r>
            <a:endParaRPr lang="en-US" sz="3200" b="0" i="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The </a:t>
            </a:r>
            <a:r>
              <a:rPr lang="en-US" dirty="0" smtClean="0"/>
              <a:t>manager is the expert on </a:t>
            </a:r>
            <a:r>
              <a:rPr lang="en-US" dirty="0" smtClean="0"/>
              <a:t>their process.  They will help us be involved if we ask.</a:t>
            </a:r>
            <a:endParaRPr lang="en-US" dirty="0" smtClean="0"/>
          </a:p>
          <a:p>
            <a:pPr>
              <a:buNone/>
            </a:pPr>
            <a:endParaRPr lang="en-US" dirty="0" smtClean="0"/>
          </a:p>
          <a:p>
            <a:pPr>
              <a:buFont typeface="Wingdings" pitchFamily="2" charset="2"/>
              <a:buChar char="Ø"/>
            </a:pPr>
            <a:r>
              <a:rPr lang="en-US" dirty="0" smtClean="0"/>
              <a:t>BCH is the expert on the needs of recreational saddle or pack and saddle stock users</a:t>
            </a:r>
            <a:r>
              <a:rPr lang="en-US" dirty="0" smtClean="0"/>
              <a:t>!  We need to help them understand our needs.</a:t>
            </a:r>
            <a:endParaRPr lang="en-US" dirty="0" smtClean="0"/>
          </a:p>
          <a:p>
            <a:pPr>
              <a:buNone/>
            </a:pPr>
            <a:endParaRPr lang="en-US" dirty="0" smtClean="0"/>
          </a:p>
          <a:p>
            <a:pPr>
              <a:buFont typeface="Wingdings" pitchFamily="2" charset="2"/>
              <a:buChar char="Ø"/>
            </a:pPr>
            <a:r>
              <a:rPr lang="en-US" dirty="0" smtClean="0"/>
              <a:t>The planning process should not be a confrontation</a:t>
            </a:r>
            <a:r>
              <a:rPr lang="en-US" dirty="0" smtClean="0"/>
              <a:t>!</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Step 3 – Educate Managers.</a:t>
            </a:r>
          </a:p>
          <a:p>
            <a:pPr lvl="1"/>
            <a:r>
              <a:rPr lang="en-US" dirty="0" smtClean="0"/>
              <a:t>What is important to horsemen – the activities and settings necessary for a </a:t>
            </a:r>
            <a:r>
              <a:rPr lang="en-US" b="1" i="1" dirty="0" smtClean="0">
                <a:solidFill>
                  <a:schemeClr val="accent1"/>
                </a:solidFill>
              </a:rPr>
              <a:t>quality equestrian experience!</a:t>
            </a:r>
            <a:r>
              <a:rPr lang="en-US" b="1" i="1" dirty="0" smtClean="0"/>
              <a:t> </a:t>
            </a:r>
            <a:r>
              <a:rPr lang="en-US" dirty="0" smtClean="0">
                <a:solidFill>
                  <a:schemeClr val="bg1"/>
                </a:solidFill>
              </a:rPr>
              <a:t>Do managers understand what horsemen are looking for in a recreation experience?  Have we told them?</a:t>
            </a:r>
          </a:p>
          <a:p>
            <a:pPr lvl="1"/>
            <a:r>
              <a:rPr lang="en-US" dirty="0" smtClean="0"/>
              <a:t>Do managers understand how their decisions affect our experience?  </a:t>
            </a:r>
            <a:r>
              <a:rPr lang="en-US" dirty="0" smtClean="0">
                <a:solidFill>
                  <a:schemeClr val="bg1"/>
                </a:solidFill>
              </a:rPr>
              <a:t>Have we told them? </a:t>
            </a:r>
            <a:endParaRPr lang="en-US" dirty="0" smtClean="0"/>
          </a:p>
          <a:p>
            <a:pPr lvl="1"/>
            <a:r>
              <a:rPr lang="en-US" dirty="0" smtClean="0"/>
              <a:t>Do managers understand why their specific area is important to equestrians?</a:t>
            </a:r>
          </a:p>
          <a:p>
            <a:pPr lvl="3"/>
            <a:r>
              <a:rPr lang="en-US" dirty="0" smtClean="0"/>
              <a:t>Supply of opportunities that are available.</a:t>
            </a:r>
          </a:p>
          <a:p>
            <a:pPr lvl="3"/>
            <a:r>
              <a:rPr lang="en-US" dirty="0" smtClean="0"/>
              <a:t>Substitutability.</a:t>
            </a:r>
          </a:p>
          <a:p>
            <a:pPr lvl="3"/>
            <a:r>
              <a:rPr lang="en-US" dirty="0" smtClean="0"/>
              <a:t>Historic or symbolic significance of their area.</a:t>
            </a:r>
          </a:p>
          <a:p>
            <a:pPr lvl="2">
              <a:buNone/>
            </a:pPr>
            <a:r>
              <a:rPr lang="en-US" dirty="0" smtClean="0"/>
              <a:t>(more later)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bg1"/>
                </a:solidFill>
              </a:rPr>
              <a:t>Step 4 -- Be Your Own Champion:</a:t>
            </a:r>
          </a:p>
          <a:p>
            <a:endParaRPr lang="en-US" dirty="0" smtClean="0">
              <a:solidFill>
                <a:schemeClr val="bg1"/>
              </a:solidFill>
            </a:endParaRPr>
          </a:p>
          <a:p>
            <a:pPr lvl="1">
              <a:buNone/>
            </a:pPr>
            <a:r>
              <a:rPr lang="en-US" sz="2800" i="1" dirty="0" smtClean="0"/>
              <a:t>“The Forest Service or Park Service </a:t>
            </a:r>
            <a:r>
              <a:rPr lang="en-US" sz="2800" i="1" dirty="0" smtClean="0"/>
              <a:t>is proposing </a:t>
            </a:r>
            <a:r>
              <a:rPr lang="en-US" sz="2800" i="1" dirty="0" smtClean="0"/>
              <a:t>to  … </a:t>
            </a:r>
            <a:r>
              <a:rPr lang="en-US" sz="2800" i="1" dirty="0" smtClean="0"/>
              <a:t>what is BCHA going to do about it</a:t>
            </a:r>
            <a:r>
              <a:rPr lang="en-US" sz="2800" i="1" dirty="0" smtClean="0"/>
              <a:t>?”</a:t>
            </a:r>
          </a:p>
          <a:p>
            <a:pPr lvl="1">
              <a:buNone/>
            </a:pPr>
            <a:endParaRPr lang="en-US" sz="2800" i="1" dirty="0" smtClean="0">
              <a:solidFill>
                <a:schemeClr val="bg1"/>
              </a:solidFill>
            </a:endParaRPr>
          </a:p>
          <a:p>
            <a:pPr lvl="1">
              <a:buNone/>
            </a:pP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BCHA </a:t>
            </a:r>
            <a:r>
              <a:rPr lang="en-US" dirty="0" smtClean="0"/>
              <a:t>can help, but you’ve got to do the </a:t>
            </a:r>
            <a:r>
              <a:rPr lang="en-US" dirty="0" smtClean="0"/>
              <a:t>work!</a:t>
            </a:r>
            <a:endParaRPr lang="en-US" dirty="0" smtClean="0"/>
          </a:p>
          <a:p>
            <a:pPr lvl="1"/>
            <a:r>
              <a:rPr lang="en-US" dirty="0" smtClean="0"/>
              <a:t>BCHA can help you understand the process the agency </a:t>
            </a:r>
            <a:r>
              <a:rPr lang="en-US" b="1" i="1" dirty="0" smtClean="0"/>
              <a:t>may</a:t>
            </a:r>
            <a:r>
              <a:rPr lang="en-US" i="1" dirty="0" smtClean="0"/>
              <a:t> </a:t>
            </a:r>
            <a:r>
              <a:rPr lang="en-US" dirty="0" smtClean="0"/>
              <a:t>use, and make suggestions about when and how to be involved.</a:t>
            </a:r>
          </a:p>
          <a:p>
            <a:pPr lvl="1"/>
            <a:r>
              <a:rPr lang="en-US" dirty="0" smtClean="0"/>
              <a:t>We can get you in touch with subject matter experts.</a:t>
            </a:r>
          </a:p>
          <a:p>
            <a:pPr lvl="1"/>
            <a:r>
              <a:rPr lang="en-US" dirty="0" smtClean="0"/>
              <a:t>We can provide general comments supporting the local organization, conveying the interest of a national </a:t>
            </a:r>
            <a:r>
              <a:rPr lang="en-US" dirty="0" smtClean="0"/>
              <a:t>organization.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dirty="0" smtClean="0"/>
              <a:t>But we do not know the local issues, use patterns, problems, the capabilities or limitations of the land, and what is important to you – </a:t>
            </a:r>
            <a:r>
              <a:rPr lang="en-US" dirty="0" smtClean="0"/>
              <a:t>what </a:t>
            </a:r>
            <a:r>
              <a:rPr lang="en-US" dirty="0" smtClean="0"/>
              <a:t>changes that you can live with, and those that you cannot!</a:t>
            </a:r>
          </a:p>
          <a:p>
            <a:r>
              <a:rPr lang="en-US" dirty="0" smtClean="0"/>
              <a:t>If it’s important to you, you’ve got to </a:t>
            </a:r>
          </a:p>
          <a:p>
            <a:endParaRPr lang="en-US" dirty="0" smtClean="0"/>
          </a:p>
          <a:p>
            <a:r>
              <a:rPr lang="en-US" dirty="0" smtClean="0">
                <a:solidFill>
                  <a:schemeClr val="accent1"/>
                </a:solidFill>
              </a:rPr>
              <a:t>BE YOUR OWN CHAMPION!</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Part 2 – The Planning Process</a:t>
            </a:r>
            <a:endParaRPr lang="en-US" i="1" dirty="0"/>
          </a:p>
        </p:txBody>
      </p:sp>
      <p:sp>
        <p:nvSpPr>
          <p:cNvPr id="3" name="Content Placeholder 2"/>
          <p:cNvSpPr>
            <a:spLocks noGrp="1"/>
          </p:cNvSpPr>
          <p:nvPr>
            <p:ph idx="1"/>
          </p:nvPr>
        </p:nvSpPr>
        <p:spPr/>
        <p:txBody>
          <a:bodyPr/>
          <a:lstStyle/>
          <a:p>
            <a:pPr>
              <a:buNone/>
            </a:pPr>
            <a:r>
              <a:rPr lang="en-US" dirty="0" smtClean="0"/>
              <a:t>Types of Plans:</a:t>
            </a:r>
          </a:p>
          <a:p>
            <a:endParaRPr lang="en-US" dirty="0" smtClean="0"/>
          </a:p>
          <a:p>
            <a:pPr lvl="1">
              <a:buFont typeface="Wingdings" pitchFamily="2" charset="2"/>
              <a:buChar char="Ø"/>
            </a:pPr>
            <a:r>
              <a:rPr lang="en-US" sz="2800" dirty="0" smtClean="0"/>
              <a:t>Strategic Plans (big picture)</a:t>
            </a:r>
          </a:p>
          <a:p>
            <a:pPr>
              <a:buFont typeface="Wingdings" pitchFamily="2" charset="2"/>
              <a:buChar char="Ø"/>
            </a:pPr>
            <a:endParaRPr lang="en-US" dirty="0" smtClean="0"/>
          </a:p>
          <a:p>
            <a:pPr lvl="1">
              <a:buFont typeface="Wingdings" pitchFamily="2" charset="2"/>
              <a:buChar char="Ø"/>
            </a:pPr>
            <a:r>
              <a:rPr lang="en-US" sz="2800" dirty="0" smtClean="0"/>
              <a:t>Implementation Plans (project/site specific)</a:t>
            </a:r>
          </a:p>
          <a:p>
            <a:pPr>
              <a:buFont typeface="Wingdings" pitchFamily="2" charset="2"/>
              <a:buChar char="Ø"/>
            </a:pPr>
            <a:endParaRPr lang="en-US" dirty="0" smtClean="0"/>
          </a:p>
          <a:p>
            <a:pPr lvl="1">
              <a:buFont typeface="Wingdings" pitchFamily="2" charset="2"/>
              <a:buChar char="Ø"/>
            </a:pPr>
            <a:r>
              <a:rPr lang="en-US" sz="2800" dirty="0" smtClean="0"/>
              <a:t>Annual Operating Plans (no public involvement required)</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Steps of a Typical Planning Process:</a:t>
            </a:r>
            <a:endParaRPr lang="en-US" i="1" dirty="0"/>
          </a:p>
        </p:txBody>
      </p:sp>
      <p:sp>
        <p:nvSpPr>
          <p:cNvPr id="3" name="Content Placeholder 2"/>
          <p:cNvSpPr>
            <a:spLocks noGrp="1"/>
          </p:cNvSpPr>
          <p:nvPr>
            <p:ph idx="1"/>
          </p:nvPr>
        </p:nvSpPr>
        <p:spPr/>
        <p:txBody>
          <a:bodyPr>
            <a:normAutofit fontScale="85000" lnSpcReduction="10000"/>
          </a:bodyPr>
          <a:lstStyle/>
          <a:p>
            <a:r>
              <a:rPr lang="en-US" dirty="0" smtClean="0"/>
              <a:t>1.  Identify the need for plan or project/develop a project proposal.</a:t>
            </a:r>
          </a:p>
          <a:p>
            <a:r>
              <a:rPr lang="en-US" dirty="0" smtClean="0"/>
              <a:t>2.  Public scoping/Notice of Intent/Request for comment.</a:t>
            </a:r>
          </a:p>
          <a:p>
            <a:r>
              <a:rPr lang="en-US" dirty="0" smtClean="0"/>
              <a:t>3.  Identify significant issues and develop a range of alternatives.</a:t>
            </a:r>
          </a:p>
          <a:p>
            <a:r>
              <a:rPr lang="en-US" dirty="0" smtClean="0"/>
              <a:t>4.  Analysis of alternatives.</a:t>
            </a:r>
          </a:p>
          <a:p>
            <a:r>
              <a:rPr lang="en-US" dirty="0" smtClean="0"/>
              <a:t>5.  Disclose analysis and identify a preferred alternative for public review and comment.</a:t>
            </a:r>
          </a:p>
          <a:p>
            <a:r>
              <a:rPr lang="en-US" dirty="0" smtClean="0"/>
              <a:t>6.  Decision (Decision Memo or Record of Decision).</a:t>
            </a:r>
          </a:p>
          <a:p>
            <a:r>
              <a:rPr lang="en-US" dirty="0" smtClean="0"/>
              <a:t>7.  Objections or Appeals.</a:t>
            </a:r>
          </a:p>
          <a:p>
            <a:r>
              <a:rPr lang="en-US" dirty="0" smtClean="0"/>
              <a:t>8.  Implement </a:t>
            </a:r>
            <a:r>
              <a:rPr lang="en-US" dirty="0" smtClean="0">
                <a:sym typeface="Wingdings" pitchFamily="2" charset="2"/>
              </a:rPr>
              <a:t> Monitor   Evaluate   Revise.</a:t>
            </a:r>
            <a:endParaRPr lang="en-US" dirty="0" smtClean="0"/>
          </a:p>
          <a:p>
            <a:endParaRPr lang="en-US" dirty="0" smtClean="0"/>
          </a:p>
          <a:p>
            <a:pPr lvl="2">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Steps of a typical planning process:</a:t>
            </a:r>
            <a:endParaRPr lang="en-US" sz="3200" i="1" dirty="0"/>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1.  Statement of Need </a:t>
            </a:r>
            <a:r>
              <a:rPr lang="en-US" dirty="0" smtClean="0"/>
              <a:t>(the reason for the plan):</a:t>
            </a:r>
          </a:p>
          <a:p>
            <a:pPr lvl="1">
              <a:buFont typeface="Wingdings" pitchFamily="2" charset="2"/>
              <a:buChar char="Ø"/>
            </a:pPr>
            <a:r>
              <a:rPr lang="en-US" dirty="0" smtClean="0"/>
              <a:t>The managing agency will identify a need based on:</a:t>
            </a:r>
          </a:p>
          <a:p>
            <a:pPr lvl="2">
              <a:buFont typeface="Wingdings" pitchFamily="2" charset="2"/>
              <a:buChar char="Ø"/>
            </a:pPr>
            <a:r>
              <a:rPr lang="en-US" dirty="0" smtClean="0"/>
              <a:t>An evaluation of monitoring data.</a:t>
            </a:r>
          </a:p>
          <a:p>
            <a:pPr lvl="2">
              <a:buFont typeface="Wingdings" pitchFamily="2" charset="2"/>
              <a:buChar char="Ø"/>
            </a:pPr>
            <a:r>
              <a:rPr lang="en-US" dirty="0" smtClean="0"/>
              <a:t>A legislated requirement.</a:t>
            </a:r>
          </a:p>
          <a:p>
            <a:pPr lvl="2">
              <a:buFont typeface="Wingdings" pitchFamily="2" charset="2"/>
              <a:buChar char="Ø"/>
            </a:pPr>
            <a:r>
              <a:rPr lang="en-US" dirty="0" smtClean="0"/>
              <a:t>A request from another entity (project level)</a:t>
            </a:r>
          </a:p>
          <a:p>
            <a:pPr lvl="2">
              <a:buFont typeface="Wingdings" pitchFamily="2" charset="2"/>
              <a:buChar char="Ø"/>
            </a:pPr>
            <a:endParaRPr lang="en-US" dirty="0" smtClean="0"/>
          </a:p>
          <a:p>
            <a:pPr lvl="1">
              <a:buFont typeface="Wingdings" pitchFamily="2" charset="2"/>
              <a:buChar char="Ø"/>
            </a:pPr>
            <a:r>
              <a:rPr lang="en-US" dirty="0" smtClean="0"/>
              <a:t>Internal </a:t>
            </a:r>
            <a:r>
              <a:rPr lang="en-US" dirty="0" err="1" smtClean="0"/>
              <a:t>scoping,based</a:t>
            </a:r>
            <a:r>
              <a:rPr lang="en-US" dirty="0" smtClean="0"/>
              <a:t> on monitoring data or other indicators of unacceptable conditions, precedes issuing a statement of need!</a:t>
            </a:r>
          </a:p>
          <a:p>
            <a:pPr lvl="2">
              <a:buFont typeface="Wingdings" pitchFamily="2" charset="2"/>
              <a:buChar char="Ø"/>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548640" lvl="1" indent="-411480">
              <a:buClr>
                <a:schemeClr val="tx1">
                  <a:shade val="95000"/>
                </a:schemeClr>
              </a:buClr>
              <a:buSzPct val="65000"/>
              <a:buFont typeface="Wingdings 2"/>
              <a:buChar char=""/>
            </a:pPr>
            <a:r>
              <a:rPr lang="en-US" sz="3200" b="1" i="1" dirty="0" smtClean="0">
                <a:solidFill>
                  <a:schemeClr val="accent1"/>
                </a:solidFill>
              </a:rPr>
              <a:t>Anticipate!  </a:t>
            </a:r>
            <a:r>
              <a:rPr lang="en-US" b="1" i="1" dirty="0" smtClean="0">
                <a:solidFill>
                  <a:schemeClr val="accent1"/>
                </a:solidFill>
              </a:rPr>
              <a:t>How good is your relationship?</a:t>
            </a:r>
          </a:p>
          <a:p>
            <a:endParaRPr lang="en-US" dirty="0" smtClean="0"/>
          </a:p>
          <a:p>
            <a:r>
              <a:rPr lang="en-US" dirty="0" smtClean="0"/>
              <a:t>By the time </a:t>
            </a:r>
            <a:r>
              <a:rPr lang="en-US" b="1" i="1" dirty="0" smtClean="0"/>
              <a:t>Statement of need</a:t>
            </a:r>
            <a:r>
              <a:rPr lang="en-US" dirty="0" smtClean="0"/>
              <a:t> is established, the agency has already identified a problem or need and started to formulate solutions.</a:t>
            </a:r>
          </a:p>
          <a:p>
            <a:endParaRPr lang="en-US" dirty="0" smtClean="0"/>
          </a:p>
          <a:p>
            <a:r>
              <a:rPr lang="en-US" dirty="0" smtClean="0"/>
              <a:t>Are we the problem?  Or part of the solution?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i="1" dirty="0" smtClean="0"/>
              <a:t>“It was also recognized that some of the complaints against back country horse users were justified.  Consequently, it was determined that an educational program should be a fundamental purpose of the group.</a:t>
            </a:r>
          </a:p>
          <a:p>
            <a:r>
              <a:rPr lang="en-US" sz="3200" i="1" dirty="0" smtClean="0"/>
              <a:t>So, service and education joined a determination to protect our heritage as composites of our “purpose.”</a:t>
            </a:r>
            <a:endParaRPr lang="en-US" sz="32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chemeClr val="bg1"/>
                </a:solidFill>
              </a:rPr>
              <a:t>2.  Scoping</a:t>
            </a:r>
            <a:r>
              <a:rPr lang="en-US" dirty="0" smtClean="0"/>
              <a:t>/Notice of Intent/Request for Comment /Notification of Public Meeting):</a:t>
            </a:r>
          </a:p>
          <a:p>
            <a:endParaRPr lang="en-US" dirty="0" smtClean="0"/>
          </a:p>
          <a:p>
            <a:pPr>
              <a:buFont typeface="Wingdings" pitchFamily="2" charset="2"/>
              <a:buChar char="Ø"/>
            </a:pPr>
            <a:r>
              <a:rPr lang="en-US" dirty="0" smtClean="0"/>
              <a:t>The agency solicits public comment on the proposal to help define the “scope” of the planning effort, and</a:t>
            </a:r>
          </a:p>
          <a:p>
            <a:pPr>
              <a:buFont typeface="Wingdings" pitchFamily="2" charset="2"/>
              <a:buChar char="Ø"/>
            </a:pPr>
            <a:r>
              <a:rPr lang="en-US" dirty="0" smtClean="0"/>
              <a:t>To help in the formulation of alternatives for resolving the resource or social problem  identified in the Statement of Need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If you choose not to comment:</a:t>
            </a:r>
          </a:p>
          <a:p>
            <a:endParaRPr lang="en-US" dirty="0" smtClean="0"/>
          </a:p>
          <a:p>
            <a:pPr lvl="1"/>
            <a:r>
              <a:rPr lang="en-US" sz="2800" dirty="0" smtClean="0"/>
              <a:t>Your concerns and preferences may not be reflected in the alternatives, </a:t>
            </a:r>
          </a:p>
          <a:p>
            <a:pPr lvl="1"/>
            <a:endParaRPr lang="en-US" sz="2800" dirty="0" smtClean="0"/>
          </a:p>
          <a:p>
            <a:pPr lvl="1"/>
            <a:r>
              <a:rPr lang="en-US" sz="2800" dirty="0" smtClean="0"/>
              <a:t>You are allowing others to define the issues that will drive the formulation and analysis of alternatives and ultimately the final decision!</a:t>
            </a:r>
          </a:p>
          <a:p>
            <a:pPr lvl="1"/>
            <a:endParaRPr lang="en-US" sz="2800" dirty="0" smtClean="0"/>
          </a:p>
          <a:p>
            <a:pPr lvl="1"/>
            <a:r>
              <a:rPr lang="en-US" sz="2800" dirty="0" smtClean="0">
                <a:solidFill>
                  <a:schemeClr val="accent1"/>
                </a:solidFill>
              </a:rPr>
              <a:t>And you might not be happy with the </a:t>
            </a:r>
            <a:r>
              <a:rPr lang="en-US" sz="2800" i="1" dirty="0" smtClean="0">
                <a:solidFill>
                  <a:schemeClr val="accent1"/>
                </a:solidFill>
              </a:rPr>
              <a:t>OUTCOME!</a:t>
            </a:r>
            <a:endParaRPr lang="en-US" sz="2800" i="1" dirty="0">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smtClean="0"/>
              <a:t>Define the experience(s) that you prefer and the attributes and settings necessary to achieve a satisfying/quality experience . </a:t>
            </a:r>
          </a:p>
          <a:p>
            <a:pPr lvl="2"/>
            <a:r>
              <a:rPr lang="en-US" sz="2800" dirty="0" smtClean="0"/>
              <a:t> </a:t>
            </a:r>
            <a:r>
              <a:rPr lang="en-US" sz="3200" dirty="0" smtClean="0">
                <a:solidFill>
                  <a:schemeClr val="bg1"/>
                </a:solidFill>
              </a:rPr>
              <a:t>Be Specific!  </a:t>
            </a:r>
          </a:p>
          <a:p>
            <a:pPr lvl="2"/>
            <a:r>
              <a:rPr lang="en-US" sz="3200" dirty="0" smtClean="0">
                <a:solidFill>
                  <a:schemeClr val="bg1"/>
                </a:solidFill>
              </a:rPr>
              <a:t>Get Personal!  </a:t>
            </a:r>
          </a:p>
          <a:p>
            <a:pPr lvl="2"/>
            <a:r>
              <a:rPr lang="en-US" sz="2800" dirty="0" smtClean="0"/>
              <a:t>(more in the next segment).</a:t>
            </a:r>
          </a:p>
          <a:p>
            <a:endParaRPr lang="en-US" dirty="0" smtClean="0"/>
          </a:p>
          <a:p>
            <a:pPr>
              <a:buFont typeface="Wingdings" pitchFamily="2" charset="2"/>
              <a:buChar char="Ø"/>
            </a:pPr>
            <a:r>
              <a:rPr lang="en-US" dirty="0" smtClean="0"/>
              <a:t>Identify conditions that limit or interfere with your ability to enjoy a satisfactory experience!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228600">
              <a:buNone/>
            </a:pPr>
            <a:r>
              <a:rPr lang="en-US" dirty="0" smtClean="0"/>
              <a:t>You also might want to consider:</a:t>
            </a:r>
          </a:p>
          <a:p>
            <a:pPr marL="548640" lvl="1" indent="-411480">
              <a:buClr>
                <a:schemeClr val="tx1">
                  <a:shade val="95000"/>
                </a:schemeClr>
              </a:buClr>
              <a:buSzPct val="65000"/>
              <a:buFont typeface="Wingdings 2"/>
              <a:buChar char=""/>
            </a:pPr>
            <a:endParaRPr lang="en-US" dirty="0" smtClean="0"/>
          </a:p>
          <a:p>
            <a:pPr marL="548640" lvl="1" indent="-411480">
              <a:buClr>
                <a:schemeClr val="tx1">
                  <a:shade val="95000"/>
                </a:schemeClr>
              </a:buClr>
              <a:buSzPct val="65000"/>
              <a:buFont typeface="Wingdings" pitchFamily="2" charset="2"/>
              <a:buChar char="Ø"/>
            </a:pPr>
            <a:r>
              <a:rPr lang="en-US" dirty="0" smtClean="0"/>
              <a:t>Requesting  to see the comments of others to determine the range of concerns that will be addressed.  It will give you an indication of what actions might be imposed that will affect equestrians.</a:t>
            </a:r>
          </a:p>
          <a:p>
            <a:pPr marL="548640" lvl="1" indent="-411480">
              <a:buClr>
                <a:schemeClr val="tx1">
                  <a:shade val="95000"/>
                </a:schemeClr>
              </a:buClr>
              <a:buSzPct val="65000"/>
              <a:buFont typeface="Wingdings" pitchFamily="2" charset="2"/>
              <a:buChar char="Ø"/>
            </a:pP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solidFill>
                  <a:schemeClr val="bg1"/>
                </a:solidFill>
              </a:rPr>
              <a:t>3.  Formulation of Alternatives </a:t>
            </a:r>
            <a:r>
              <a:rPr lang="en-US" sz="2000" dirty="0" smtClean="0"/>
              <a:t>(driven by the issues generated during scoping, and conditions previously identified by agency employees).</a:t>
            </a:r>
          </a:p>
          <a:p>
            <a:endParaRPr lang="en-US" sz="2000" dirty="0" smtClean="0"/>
          </a:p>
          <a:p>
            <a:pPr lvl="1"/>
            <a:r>
              <a:rPr lang="en-US" dirty="0" smtClean="0"/>
              <a:t>In accordance with NEPA, a reasonable range of alternatives must be considered.</a:t>
            </a:r>
          </a:p>
          <a:p>
            <a:pPr lvl="1"/>
            <a:r>
              <a:rPr lang="en-US" dirty="0" smtClean="0"/>
              <a:t>The range of alternatives typically starts with the existing situation (required by law) and becomes progressively more restrictive. </a:t>
            </a:r>
          </a:p>
          <a:p>
            <a:pPr lvl="1"/>
            <a:r>
              <a:rPr lang="en-US" dirty="0" smtClean="0"/>
              <a:t>If we can, we need to expand the range of alternatives to include alternatives that are less restrictive.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chemeClr val="bg1"/>
                </a:solidFill>
              </a:rPr>
              <a:t>4.  Analysis of Alternatives.</a:t>
            </a:r>
            <a:endParaRPr lang="en-US" dirty="0" smtClean="0"/>
          </a:p>
          <a:p>
            <a:pPr lvl="1"/>
            <a:r>
              <a:rPr lang="en-US" dirty="0" smtClean="0"/>
              <a:t>Be alert for ‘flat earth’ statements (from other groups or from interdisciplinary team members):</a:t>
            </a:r>
          </a:p>
          <a:p>
            <a:pPr lvl="2">
              <a:buNone/>
            </a:pPr>
            <a:r>
              <a:rPr lang="en-US" dirty="0" smtClean="0"/>
              <a:t>	… If you sail out to far you’ll fall off the edge …</a:t>
            </a:r>
          </a:p>
          <a:p>
            <a:pPr lvl="2"/>
            <a:r>
              <a:rPr lang="en-US" dirty="0" smtClean="0"/>
              <a:t>Horses cause the spread of invasive plants.</a:t>
            </a:r>
          </a:p>
          <a:p>
            <a:pPr lvl="2"/>
            <a:r>
              <a:rPr lang="en-US" dirty="0" smtClean="0"/>
              <a:t>Equestrian use harasses wildlife.</a:t>
            </a:r>
          </a:p>
          <a:p>
            <a:pPr lvl="2"/>
            <a:r>
              <a:rPr lang="en-US" dirty="0" smtClean="0"/>
              <a:t>Equestrian use causes more impact to trails than pedestrian use.</a:t>
            </a:r>
          </a:p>
          <a:p>
            <a:pPr lvl="1"/>
            <a:r>
              <a:rPr lang="en-US" dirty="0" smtClean="0"/>
              <a:t>What science was used in making the determination, and how does the science relate to monitoring data (why do you attribute the impact to equestrians)?</a:t>
            </a:r>
          </a:p>
          <a:p>
            <a:pPr lvl="2"/>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5. Disclose the analysis and identify a preferred alternative for public review </a:t>
            </a:r>
            <a:r>
              <a:rPr lang="en-US" sz="2400" dirty="0" smtClean="0"/>
              <a:t>(draft of the decision – identifies comment period):</a:t>
            </a:r>
          </a:p>
          <a:p>
            <a:pPr marL="1179576" lvl="5" indent="-411480">
              <a:buClr>
                <a:schemeClr val="tx1">
                  <a:shade val="95000"/>
                </a:schemeClr>
              </a:buClr>
              <a:buSzPct val="65000"/>
              <a:buNone/>
            </a:pPr>
            <a:r>
              <a:rPr lang="en-US" sz="2400" dirty="0" smtClean="0"/>
              <a:t>	</a:t>
            </a:r>
          </a:p>
          <a:p>
            <a:pPr marL="1179576" lvl="5" indent="-411480">
              <a:buClr>
                <a:schemeClr val="tx1">
                  <a:shade val="95000"/>
                </a:schemeClr>
              </a:buClr>
              <a:buSzPct val="65000"/>
              <a:buFont typeface="Wingdings" pitchFamily="2" charset="2"/>
              <a:buChar char="Ø"/>
            </a:pPr>
            <a:r>
              <a:rPr lang="en-US" sz="2400" dirty="0" smtClean="0"/>
              <a:t>State why you feel the decision was not responsive to the information you provided during scoping.</a:t>
            </a:r>
          </a:p>
          <a:p>
            <a:pPr marL="1179576" lvl="5" indent="-411480">
              <a:buClr>
                <a:schemeClr val="tx1">
                  <a:shade val="95000"/>
                </a:schemeClr>
              </a:buClr>
              <a:buSzPct val="65000"/>
              <a:buFont typeface="Wingdings" pitchFamily="2" charset="2"/>
              <a:buChar char="Ø"/>
            </a:pPr>
            <a:r>
              <a:rPr lang="en-US" sz="2400" dirty="0" smtClean="0"/>
              <a:t>State how the decision effects you or horse users in general.</a:t>
            </a:r>
          </a:p>
          <a:p>
            <a:pPr marL="1179576" lvl="5" indent="-411480">
              <a:buClr>
                <a:schemeClr val="tx1">
                  <a:shade val="95000"/>
                </a:schemeClr>
              </a:buClr>
              <a:buSzPct val="65000"/>
              <a:buFont typeface="Wingdings" pitchFamily="2" charset="2"/>
              <a:buChar char="Ø"/>
            </a:pPr>
            <a:r>
              <a:rPr lang="en-US" sz="2400" dirty="0" smtClean="0"/>
              <a:t>Specify the change that you would like to see (and that you feel would address the Statement of Need).</a:t>
            </a:r>
          </a:p>
          <a:p>
            <a:pPr marL="1179576" lvl="5" indent="-411480">
              <a:buClr>
                <a:schemeClr val="tx1">
                  <a:shade val="95000"/>
                </a:schemeClr>
              </a:buClr>
              <a:buSzPct val="65000"/>
              <a:buNone/>
            </a:pPr>
            <a:r>
              <a:rPr lang="en-US" sz="2400" dirty="0" smtClean="0"/>
              <a:t>	</a:t>
            </a:r>
          </a:p>
          <a:p>
            <a:r>
              <a:rPr lang="en-US" dirty="0" smtClean="0">
                <a:solidFill>
                  <a:schemeClr val="bg1"/>
                </a:solidFill>
              </a:rPr>
              <a:t>6.  Final Record of Decision or Decision Memo.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7.  What do we do if we don’t agree with the decision?</a:t>
            </a:r>
          </a:p>
          <a:p>
            <a:pPr lvl="1">
              <a:buFont typeface="Wingdings" pitchFamily="2" charset="2"/>
              <a:buChar char="Ø"/>
            </a:pPr>
            <a:r>
              <a:rPr lang="en-US" dirty="0" smtClean="0"/>
              <a:t>Administrative process:</a:t>
            </a:r>
          </a:p>
          <a:p>
            <a:pPr lvl="2">
              <a:buFont typeface="Wingdings" pitchFamily="2" charset="2"/>
              <a:buChar char="Ø"/>
            </a:pPr>
            <a:r>
              <a:rPr lang="en-US" dirty="0" smtClean="0"/>
              <a:t>Appeals!</a:t>
            </a:r>
          </a:p>
          <a:p>
            <a:pPr lvl="2">
              <a:buFont typeface="Wingdings" pitchFamily="2" charset="2"/>
              <a:buChar char="Ø"/>
            </a:pPr>
            <a:r>
              <a:rPr lang="en-US" dirty="0" smtClean="0"/>
              <a:t>Objections!</a:t>
            </a:r>
          </a:p>
          <a:p>
            <a:pPr lvl="1">
              <a:buFont typeface="Wingdings" pitchFamily="2" charset="2"/>
              <a:buChar char="Ø"/>
            </a:pPr>
            <a:r>
              <a:rPr lang="en-US" dirty="0" smtClean="0"/>
              <a:t>Law Suits!</a:t>
            </a:r>
          </a:p>
          <a:p>
            <a:pPr lvl="1">
              <a:buFont typeface="Wingdings" pitchFamily="2" charset="2"/>
              <a:buChar char="Ø"/>
            </a:pPr>
            <a:r>
              <a:rPr lang="en-US" dirty="0" smtClean="0"/>
              <a:t>Legislative Intervention!</a:t>
            </a:r>
          </a:p>
          <a:p>
            <a:pPr lvl="1"/>
            <a:endParaRPr lang="en-US" dirty="0" smtClean="0"/>
          </a:p>
          <a:p>
            <a:pPr lvl="1">
              <a:buNone/>
            </a:pPr>
            <a:r>
              <a:rPr lang="en-US" b="1" i="1" dirty="0" smtClean="0">
                <a:solidFill>
                  <a:schemeClr val="bg1"/>
                </a:solidFill>
              </a:rPr>
              <a:t>RESPECT THE  RELATIONSHIP!</a:t>
            </a:r>
          </a:p>
          <a:p>
            <a:pPr lvl="1">
              <a:buFont typeface="Wingdings" pitchFamily="2" charset="2"/>
              <a:buChar char="Ø"/>
            </a:pPr>
            <a:r>
              <a:rPr lang="en-US" dirty="0" smtClean="0"/>
              <a:t>Talk with the deciding officer!   Disagree without being disagreeable!</a:t>
            </a:r>
          </a:p>
          <a:p>
            <a:pPr lvl="1">
              <a:buFont typeface="Wingdings" pitchFamily="2" charset="2"/>
              <a:buChar char="Ø"/>
            </a:pPr>
            <a:r>
              <a:rPr lang="en-US" dirty="0" smtClean="0"/>
              <a:t>Keep it professional and diplomatic!  ALWAYS!</a:t>
            </a:r>
          </a:p>
          <a:p>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BCH as Responsible Stewards!</a:t>
            </a:r>
            <a:endParaRPr lang="en-US" sz="3200" i="1" dirty="0"/>
          </a:p>
        </p:txBody>
      </p:sp>
      <p:sp>
        <p:nvSpPr>
          <p:cNvPr id="3" name="Content Placeholder 2"/>
          <p:cNvSpPr>
            <a:spLocks noGrp="1"/>
          </p:cNvSpPr>
          <p:nvPr>
            <p:ph idx="1"/>
          </p:nvPr>
        </p:nvSpPr>
        <p:spPr/>
        <p:txBody>
          <a:bodyPr/>
          <a:lstStyle/>
          <a:p>
            <a:r>
              <a:rPr lang="en-US" dirty="0" smtClean="0"/>
              <a:t>Incorporate appropriate behavioral practices in our visits to our public lands.</a:t>
            </a:r>
          </a:p>
          <a:p>
            <a:endParaRPr lang="en-US" dirty="0" smtClean="0"/>
          </a:p>
          <a:p>
            <a:pPr lvl="2">
              <a:buFont typeface="Wingdings" pitchFamily="2" charset="2"/>
              <a:buChar char="Ø"/>
            </a:pPr>
            <a:r>
              <a:rPr lang="en-US" sz="2400" dirty="0" smtClean="0"/>
              <a:t>Leave No Trace.</a:t>
            </a:r>
          </a:p>
          <a:p>
            <a:pPr lvl="2">
              <a:buFont typeface="Wingdings" pitchFamily="2" charset="2"/>
              <a:buChar char="Ø"/>
            </a:pPr>
            <a:r>
              <a:rPr lang="en-US" dirty="0" smtClean="0"/>
              <a:t>Tread Lightly.</a:t>
            </a:r>
          </a:p>
          <a:p>
            <a:pPr lvl="2">
              <a:buFont typeface="Wingdings" pitchFamily="2" charset="2"/>
              <a:buChar char="Ø"/>
            </a:pPr>
            <a:r>
              <a:rPr lang="en-US" dirty="0" smtClean="0"/>
              <a:t>Gentle Use.</a:t>
            </a:r>
          </a:p>
          <a:p>
            <a:pPr lvl="1">
              <a:buNone/>
            </a:pPr>
            <a:endParaRPr lang="en-US" dirty="0" smtClean="0"/>
          </a:p>
          <a:p>
            <a:pPr lvl="1">
              <a:buNone/>
            </a:pPr>
            <a:endParaRPr lang="en-US" sz="2800" dirty="0" smtClean="0"/>
          </a:p>
          <a:p>
            <a:pPr lvl="1">
              <a:buNone/>
            </a:pPr>
            <a:endParaRPr lang="en-US"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1">
              <a:buNone/>
            </a:pPr>
            <a:endParaRPr lang="en-US" sz="2800" dirty="0" smtClean="0"/>
          </a:p>
          <a:p>
            <a:pPr lvl="1">
              <a:buNone/>
            </a:pPr>
            <a:r>
              <a:rPr lang="en-US" sz="2800" dirty="0" smtClean="0"/>
              <a:t>Educate</a:t>
            </a:r>
            <a:r>
              <a:rPr lang="en-US" dirty="0" smtClean="0"/>
              <a:t>  </a:t>
            </a:r>
            <a:r>
              <a:rPr lang="en-US" sz="2800" dirty="0" smtClean="0"/>
              <a:t>others in appropriate behavioral</a:t>
            </a:r>
          </a:p>
          <a:p>
            <a:pPr lvl="1">
              <a:buNone/>
            </a:pPr>
            <a:r>
              <a:rPr lang="en-US" sz="2800" dirty="0" smtClean="0"/>
              <a:t>practices that will minimize their impact.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Accept that there is an “</a:t>
            </a:r>
            <a:r>
              <a:rPr lang="en-US" b="1" dirty="0" smtClean="0"/>
              <a:t>environmental cost” </a:t>
            </a:r>
            <a:r>
              <a:rPr lang="en-US" dirty="0" smtClean="0"/>
              <a:t>associated with </a:t>
            </a:r>
            <a:r>
              <a:rPr lang="en-US" b="1" dirty="0" smtClean="0"/>
              <a:t>ALL</a:t>
            </a:r>
            <a:r>
              <a:rPr lang="en-US" dirty="0" smtClean="0"/>
              <a:t> recreation use, and</a:t>
            </a:r>
          </a:p>
          <a:p>
            <a:endParaRPr lang="en-US" dirty="0" smtClean="0"/>
          </a:p>
          <a:p>
            <a:r>
              <a:rPr lang="en-US" dirty="0" smtClean="0"/>
              <a:t>Help the agencies mitigate that cost through our volunteer efforts.</a:t>
            </a:r>
          </a:p>
          <a:p>
            <a:pPr lvl="1"/>
            <a:endParaRPr lang="en-US" dirty="0" smtClean="0">
              <a:solidFill>
                <a:schemeClr val="bg1"/>
              </a:solidFill>
            </a:endParaRPr>
          </a:p>
          <a:p>
            <a:pPr lvl="1">
              <a:buNone/>
            </a:pPr>
            <a:r>
              <a:rPr lang="en-US" sz="4000" dirty="0" smtClean="0">
                <a:solidFill>
                  <a:schemeClr val="bg1"/>
                </a:solidFill>
              </a:rPr>
              <a:t>$6.7 million in 2008!!!!!!!!</a:t>
            </a:r>
            <a:endParaRPr lang="en-US" sz="4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pPr algn="l"/>
            <a:r>
              <a:rPr lang="en-US" sz="3200" i="1" dirty="0" smtClean="0"/>
              <a:t>BUT, we seldom think about our role as responsible advocates until …</a:t>
            </a:r>
            <a:endParaRPr lang="en-US" sz="3200" i="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32983" y="1600200"/>
            <a:ext cx="6278033" cy="470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BCHA has a ‘start up’ kit to help organize a new chapter, but</a:t>
            </a:r>
          </a:p>
          <a:p>
            <a:r>
              <a:rPr lang="en-US" dirty="0" smtClean="0"/>
              <a:t>What do we give the new chapter to help them organize their efforts to accomplish our advocacy responsibilities?</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Objective of the presentation:  </a:t>
            </a:r>
          </a:p>
          <a:p>
            <a:endParaRPr lang="en-US" dirty="0" smtClean="0">
              <a:solidFill>
                <a:schemeClr val="accent1"/>
              </a:solidFill>
            </a:endParaRPr>
          </a:p>
          <a:p>
            <a:r>
              <a:rPr lang="en-US" sz="4000" dirty="0" smtClean="0">
                <a:solidFill>
                  <a:schemeClr val="accent1"/>
                </a:solidFill>
              </a:rPr>
              <a:t>Provide a </a:t>
            </a:r>
            <a:r>
              <a:rPr lang="en-US" sz="4000" b="1" i="1" dirty="0" smtClean="0">
                <a:solidFill>
                  <a:schemeClr val="accent1"/>
                </a:solidFill>
              </a:rPr>
              <a:t>‘START UP KIT’ </a:t>
            </a:r>
            <a:r>
              <a:rPr lang="en-US" sz="4000" dirty="0" smtClean="0">
                <a:solidFill>
                  <a:schemeClr val="accent1"/>
                </a:solidFill>
              </a:rPr>
              <a:t>for new chapters to help organize </a:t>
            </a:r>
            <a:r>
              <a:rPr lang="en-US" sz="4000" dirty="0" smtClean="0">
                <a:solidFill>
                  <a:schemeClr val="accent1"/>
                </a:solidFill>
              </a:rPr>
              <a:t>their </a:t>
            </a:r>
            <a:r>
              <a:rPr lang="en-US" sz="4000" dirty="0" smtClean="0">
                <a:solidFill>
                  <a:schemeClr val="accent1"/>
                </a:solidFill>
              </a:rPr>
              <a:t>activities </a:t>
            </a:r>
            <a:r>
              <a:rPr lang="en-US" sz="4000" dirty="0" smtClean="0">
                <a:solidFill>
                  <a:schemeClr val="accent1"/>
                </a:solidFill>
              </a:rPr>
              <a:t>to accomplish </a:t>
            </a:r>
            <a:r>
              <a:rPr lang="en-US" sz="4000" dirty="0" smtClean="0">
                <a:solidFill>
                  <a:schemeClr val="accent1"/>
                </a:solidFill>
              </a:rPr>
              <a:t>BCHA’s</a:t>
            </a:r>
            <a:r>
              <a:rPr lang="en-US" sz="4000" dirty="0" smtClean="0">
                <a:solidFill>
                  <a:schemeClr val="accent1"/>
                </a:solidFill>
              </a:rPr>
              <a:t> </a:t>
            </a:r>
            <a:r>
              <a:rPr lang="en-US" sz="4000" dirty="0" smtClean="0">
                <a:solidFill>
                  <a:schemeClr val="accent1"/>
                </a:solidFill>
              </a:rPr>
              <a:t>“</a:t>
            </a:r>
            <a:r>
              <a:rPr lang="en-US" sz="4000" b="1" dirty="0" smtClean="0">
                <a:solidFill>
                  <a:schemeClr val="accent1"/>
                </a:solidFill>
              </a:rPr>
              <a:t>PURPOSES</a:t>
            </a:r>
            <a:r>
              <a:rPr lang="en-US" sz="4000" b="1" i="1" dirty="0" smtClean="0">
                <a:solidFill>
                  <a:schemeClr val="accent1"/>
                </a:solidFill>
              </a:rPr>
              <a:t>!”</a:t>
            </a:r>
            <a:endParaRPr lang="en-US" sz="4000" dirty="0" smtClean="0">
              <a:solidFill>
                <a:schemeClr val="accent1"/>
              </a:solidFill>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1420</TotalTime>
  <Words>1628</Words>
  <Application>Microsoft Office PowerPoint</Application>
  <PresentationFormat>On-screen Show (4:3)</PresentationFormat>
  <Paragraphs>234</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Apex</vt:lpstr>
      <vt:lpstr>Slide 1</vt:lpstr>
      <vt:lpstr>The operating approach our founders advocated (BCHA webpage):</vt:lpstr>
      <vt:lpstr>Slide 3</vt:lpstr>
      <vt:lpstr>BCH as Responsible Stewards!</vt:lpstr>
      <vt:lpstr>Slide 5</vt:lpstr>
      <vt:lpstr>Slide 6</vt:lpstr>
      <vt:lpstr>BUT, we seldom think about our role as responsible advocates until …</vt:lpstr>
      <vt:lpstr>Slide 8</vt:lpstr>
      <vt:lpstr>Slide 9</vt:lpstr>
      <vt:lpstr>PURPOSES of Back Country Horsemen of America:</vt:lpstr>
      <vt:lpstr>Slide 11</vt:lpstr>
      <vt:lpstr>Slide 12</vt:lpstr>
      <vt:lpstr>Slide 13</vt:lpstr>
      <vt:lpstr>RESPONSIBLE ADVOCACY is a CONTINUING PROCESS:</vt:lpstr>
      <vt:lpstr>Slide 15</vt:lpstr>
      <vt:lpstr>Slide 16</vt:lpstr>
      <vt:lpstr>Your most effective tool for building a relationship!</vt:lpstr>
      <vt:lpstr>Slide 18</vt:lpstr>
      <vt:lpstr>Slide 19</vt:lpstr>
      <vt:lpstr>Partners in Planning:</vt:lpstr>
      <vt:lpstr>Slide 21</vt:lpstr>
      <vt:lpstr>Slide 22</vt:lpstr>
      <vt:lpstr>Slide 23</vt:lpstr>
      <vt:lpstr>Slide 24</vt:lpstr>
      <vt:lpstr>Slide 25</vt:lpstr>
      <vt:lpstr>Part 2 – The Planning Process</vt:lpstr>
      <vt:lpstr>Steps of a Typical Planning Process:</vt:lpstr>
      <vt:lpstr>Steps of a typical planning process:</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backcountry horsemen</dc:title>
  <dc:creator>Preferred Customer</dc:creator>
  <cp:lastModifiedBy>dennis dailey</cp:lastModifiedBy>
  <cp:revision>143</cp:revision>
  <dcterms:created xsi:type="dcterms:W3CDTF">2009-10-21T15:33:25Z</dcterms:created>
  <dcterms:modified xsi:type="dcterms:W3CDTF">2010-04-20T11:44:57Z</dcterms:modified>
</cp:coreProperties>
</file>